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4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039E-72B9-4AF6-9D2E-7B0B49EBB3C4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53D37-1C2B-4F81-A7D8-D0180327C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mtClean="0"/>
              <a:t>Collaborative recommendation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mtClean="0"/>
              <a:t>VAJA</a:t>
            </a:r>
          </a:p>
          <a:p>
            <a:r>
              <a:rPr lang="sl-SI" smtClean="0"/>
              <a:t>Aleksander Sadikov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Uteževanje in normiranje ocene</a:t>
            </a:r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33400" y="2057400"/>
          <a:ext cx="8077200" cy="1506537"/>
        </p:xfrm>
        <a:graphic>
          <a:graphicData uri="http://schemas.openxmlformats.org/presentationml/2006/ole">
            <p:oleObj spid="_x0000_s4098" name="Equation" r:id="rId3" imgW="265428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Podatki</a:t>
            </a:r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</a:t>
                      </a:r>
                      <a:r>
                        <a:rPr lang="sl-SI" baseline="0" smtClean="0"/>
                        <a:t>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mtClean="0"/>
                        <a:t>izdelek 5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X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</a:t>
                      </a:r>
                      <a:r>
                        <a:rPr lang="sl-SI" b="1" baseline="0" smtClean="0"/>
                        <a:t> U2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uporabnik U4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?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smtClean="0"/>
                        <a:t>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419600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smtClean="0"/>
              <a:t>V tabeli so podane ocene, ki so jih uporabniki dali posameznim izdelkom. Ocene so med 1 in 5. Ocena “?” pomeni, da uporabnik tega izdelka ni ocenil.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Naloga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mtClean="0"/>
              <a:t>Uporabnika X zanima kako všeč mu bo izdelek 5.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mtClean="0"/>
              <a:t>Uporabite “collaborative recommendation” tehniko in izračunajte kakšno oceno bi najverjetneje dal uporabnik X izdelku 5. Za mero podobnosti uporabite Pearsonov količnik. Upoštevajte le mnenja tistih uporabnikov, ki so zadosti podobna uporabniku X (Pearsonov količnik &gt; 0,7).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Pearsonov količnik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62000" y="1828800"/>
          <a:ext cx="7647255" cy="1447800"/>
        </p:xfrm>
        <a:graphic>
          <a:graphicData uri="http://schemas.openxmlformats.org/presentationml/2006/ole">
            <p:oleObj spid="_x0000_s1026" name="Equation" r:id="rId3" imgW="3085920" imgH="58392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3733800"/>
            <a:ext cx="6096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sl-SI" sz="2800" smtClean="0"/>
              <a:t>r</a:t>
            </a:r>
            <a:r>
              <a:rPr lang="sl-SI" sz="1600" smtClean="0"/>
              <a:t>u,p</a:t>
            </a:r>
            <a:r>
              <a:rPr lang="sl-SI" sz="2800" smtClean="0"/>
              <a:t> je ocena uporabnika u za izdelek p</a:t>
            </a:r>
          </a:p>
          <a:p>
            <a:pPr>
              <a:spcBef>
                <a:spcPts val="1200"/>
              </a:spcBef>
            </a:pPr>
            <a:r>
              <a:rPr lang="sl-SI" sz="2800" smtClean="0"/>
              <a:t>r</a:t>
            </a:r>
            <a:r>
              <a:rPr lang="sl-SI" sz="1600" smtClean="0"/>
              <a:t>u</a:t>
            </a:r>
            <a:r>
              <a:rPr lang="sl-SI" sz="2800" smtClean="0"/>
              <a:t> prečno je povprečna ocena (čez vse ocenjene izdelke), ki jo daje uporabnik u</a:t>
            </a: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Izračun podobnosti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smtClean="0"/>
              <a:t>Katere podobnosti se nam splača računati? Potrebujemo uporabnike, ki so podobni X-u, a le tiste, ki so ocenili izdelek 5. Slednji namreč zanima uporabnika X.</a:t>
            </a:r>
          </a:p>
          <a:p>
            <a:r>
              <a:rPr lang="sl-SI" smtClean="0"/>
              <a:t>Zanimajo nas torej razdalje med uporabnikom X in uporabniki U1, U2 ter U4.</a:t>
            </a:r>
          </a:p>
          <a:p>
            <a:r>
              <a:rPr lang="sl-SI" smtClean="0"/>
              <a:t>Nadalje pri računanju podobnosti upoštevamo le tiste izdelke, ki sta jih ocenila oba uporabnika za katera računamo medsebojno podobnost.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Primer izračuna podobnosti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z="3000" smtClean="0"/>
              <a:t>Izračunajmo podobnost med uporabnikom X in uporabnikom U2. Povprečna ocena, ki jo daje X je 4 (povprečje ocen 5, 3, 4, 4). Povprečna ocena, ki jo daje U2 je 4,25. Pri izračunu bomo upoštevali le izdelka 1 in 3, ker sta edina, ki sta ju ocenila tako X kot U2; p </a:t>
            </a:r>
            <a:r>
              <a:rPr lang="sl-SI" sz="3000" smtClean="0">
                <a:sym typeface="Symbol"/>
              </a:rPr>
              <a:t> </a:t>
            </a:r>
            <a:r>
              <a:rPr lang="en-US" sz="3000" smtClean="0">
                <a:sym typeface="Symbol"/>
              </a:rPr>
              <a:t>{</a:t>
            </a:r>
            <a:r>
              <a:rPr lang="sl-SI" sz="3000" smtClean="0">
                <a:sym typeface="Symbol"/>
              </a:rPr>
              <a:t>I1, I3</a:t>
            </a:r>
            <a:r>
              <a:rPr lang="en-US" sz="3000" smtClean="0">
                <a:sym typeface="Symbol"/>
              </a:rPr>
              <a:t>}</a:t>
            </a:r>
            <a:r>
              <a:rPr lang="sl-SI" sz="3000" smtClean="0"/>
              <a:t>.</a:t>
            </a:r>
          </a:p>
          <a:p>
            <a:pPr marL="0" indent="0">
              <a:spcBef>
                <a:spcPts val="1800"/>
              </a:spcBef>
              <a:buNone/>
            </a:pPr>
            <a:endParaRPr lang="en-US" sz="3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2050" name="Equation" r:id="rId3" imgW="91440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" y="4724400"/>
          <a:ext cx="8932863" cy="1014091"/>
        </p:xfrm>
        <a:graphic>
          <a:graphicData uri="http://schemas.openxmlformats.org/presentationml/2006/ole">
            <p:oleObj spid="_x0000_s2051" name="Equation" r:id="rId4" imgW="41400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Komentar podobnosti X in U2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z="3000" smtClean="0"/>
              <a:t>Morda nas je rezultat na prejšnji strani presenetil. Navsezadnje se oceni izdelkov 1 in 3 tako zelo ne razlikujeta med uporabnikoma X in U2. A zajec tiči v povprečnih ocenah X in U2. Izdelek 1 je ocenjen </a:t>
            </a:r>
            <a:r>
              <a:rPr lang="sl-SI" sz="3000" smtClean="0">
                <a:solidFill>
                  <a:srgbClr val="FF0000"/>
                </a:solidFill>
              </a:rPr>
              <a:t>nadpovprečno</a:t>
            </a:r>
            <a:r>
              <a:rPr lang="sl-SI" sz="3000" smtClean="0"/>
              <a:t> s strani X in </a:t>
            </a:r>
            <a:r>
              <a:rPr lang="sl-SI" sz="3000" smtClean="0">
                <a:solidFill>
                  <a:srgbClr val="FF0000"/>
                </a:solidFill>
              </a:rPr>
              <a:t>podpovprečno</a:t>
            </a:r>
            <a:r>
              <a:rPr lang="sl-SI" sz="3000" smtClean="0"/>
              <a:t> s strani U2. Podobno velja za izdelek 3. Skratka, njuni mnenji glede teh dveh izdelkov se konkretno razlikujeta glede na povprečno oceno, ki jo dajeta.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z="3000" smtClean="0"/>
              <a:t>Seveda je takšna anomalija tudi posledica majhnega števila ocen, ki so na voljo.</a:t>
            </a:r>
            <a:endParaRPr lang="en-US"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Izbira podobnih uporabnikov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mtClean="0"/>
              <a:t>Na enak način poračunamo še podobnosti med X in U1 ter X in U4: sim(X, U1) = 0,96; sim(X, U4) = -0,94.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mtClean="0"/>
              <a:t>U1 je X-u zelo podoben, U4 pa ima ravno nasproten okus – to nam pove močna negativna korelacija.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mtClean="0"/>
              <a:t>Na koncu se moramo zanesti samo na mnenje uporabnika U1, ki je edini katerega podobnost je večja od 0,7 (zahtevana stopnja podobnosti podana v opisu naloge). </a:t>
            </a:r>
          </a:p>
          <a:p>
            <a:pPr marL="0" indent="0">
              <a:spcBef>
                <a:spcPts val="1800"/>
              </a:spcBef>
              <a:buNone/>
            </a:pPr>
            <a:endParaRPr lang="sl-SI" sz="26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Končna ocena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sl-SI" sz="2600" smtClean="0"/>
              <a:t>Uporabnik U1 je izdelek 5 ocenil z oceno 3. Na prvi pogled je to torej naš končni približek kako všeč bo izdelek 5 uporabniku X. A je vendarle treba upoštevati še nekaj – U1 </a:t>
            </a:r>
            <a:r>
              <a:rPr lang="sl-SI" sz="2600" smtClean="0">
                <a:solidFill>
                  <a:srgbClr val="FF0000"/>
                </a:solidFill>
              </a:rPr>
              <a:t>v povprečju daje nižje</a:t>
            </a:r>
            <a:r>
              <a:rPr lang="sl-SI" sz="2600" smtClean="0"/>
              <a:t> ocene (2,25) kot X (4).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l-SI" sz="2600" smtClean="0"/>
              <a:t>To razliko upoštevamo tako, da od ocene za izdelek 5 odštejemo povprečno oceno U1 ter prištejemo povprečno oceno X: 3 – 2,25 + 4 = 4,75. V splošnem bi imeli več podobnih uporabnikov in bi njihove ocene želeli še utežiti – tipično kar s stopnjo podobnosti (bolj podobni imajo višjo težo). Formula za to je podana na naslednji strani, N je množica podobnih uporabnikov (v našem primeru le U1).</a:t>
            </a:r>
            <a:endParaRPr lang="en-US"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615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Collaborative recommendation</vt:lpstr>
      <vt:lpstr>Podatki</vt:lpstr>
      <vt:lpstr>Naloga</vt:lpstr>
      <vt:lpstr>Pearsonov količnik</vt:lpstr>
      <vt:lpstr>Izračun podobnosti</vt:lpstr>
      <vt:lpstr>Primer izračuna podobnosti</vt:lpstr>
      <vt:lpstr>Komentar podobnosti X in U2</vt:lpstr>
      <vt:lpstr>Izbira podobnih uporabnikov</vt:lpstr>
      <vt:lpstr>Končna ocena</vt:lpstr>
      <vt:lpstr>Uteževanje in normiranje ocene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recommendation</dc:title>
  <dc:creator>Aleksander Sadikov</dc:creator>
  <cp:lastModifiedBy>Aleksander Sadikov</cp:lastModifiedBy>
  <cp:revision>35</cp:revision>
  <dcterms:created xsi:type="dcterms:W3CDTF">2011-01-24T16:41:56Z</dcterms:created>
  <dcterms:modified xsi:type="dcterms:W3CDTF">2012-04-05T18:11:58Z</dcterms:modified>
</cp:coreProperties>
</file>