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 izvajalca: odpri PowerPoint in izberi Diaprojekcija &gt; Uporabi pogled predstavitelja (Presenter View). Na projektorju so naloge in primeri, v opombah pa so rešitve N1–N5, V1–V3, R1–R4, T1–T4 in hitrega kviza. Izvor: posredovana gradiva predmeta TUP in ločen PDF z rešitvami. Če predstaviš študentom PDF diapozitivov, opombe niso vključene.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Učni cilj: pojasniti podatkovni model Neo4j in Cypher, razumeti rangiranje podobnosti v vektorskih bazah in osnovni RAG, demonstrirati COMMIT/ROLLBACK. Pripravljen spremljevalni .ipynb vsebuje vektorsko podobnost, iskanje po besedah in SQLite; Neo4j zahteva aktivno instanco oziroma GraphAcademy.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Preverjene uradne povezave: Cypher Fundamentals https://graphacademy.neo4j.com/courses/cypher-fundamentals/ ; https://neo4j.com/cloud/aura/ ; https://colab.research.google.com/ ; https://www.w3schools.com/mongodb/ . Starega Sandboxa ne priporočamo kot primarno pot. GraphAcademy ima lasten učni graf in ni nujno primerno mesto za lepljenje našega CREATE/MERGE skripta; za lastne podatke uporabi lastno prazno AuraDB Free instanco ali lokalni Desktop. Colab ne more neposredno doseči Neo4j localhost na učiteljevem PC.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 grafnem modelu naj se osredotočijo na usmerjene povezave in več rezervacij istega para na različne dneve.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Primerjava iz priloženih PPTX nalog SQL-MongoDB-Neo4j: Jadralec in Coln sta entiteti oziroma vozlišči, rezervacijo predstavimo kot usmerjeno povezavo z datumom. Če imamo npr. poleg datuma znesek, status in več udeležencev, je lahko model Rezervacija kot samostojno vozlišče primernejši. V grafu nismo omejeni na klasični SQL JOIN za sledenje povezavam.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Iz učnega nabora: Ana rezervira Elan 2026-10-03 in Bavaria 2026-10-07; Boris Elan 2026-10-07; Cene Bavaria 2026-10-08 in Elan 2026-10-09. Pet usmerjenih povezav :REZERVIRAL, datum je lastnost povezave. V diagramu so dnevi skrajšani. N4: trije neurejeni pari jadralcev delijo vsaj en čoln: Ana–Boris, Ana–Cene, Boris–Cene.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POMEMBNO: zgornjih pet MERGE stavkov je zaporedje v enem Cypher izhodu; če želimo v naslednjem stavku uporabljati j1, j2, ..., jih prenesemo z WITH. V polnem skriptu nadaljujemo z WITH j1, j2, j3, c1, c2 in spodnjimi petimi povezavami. MERGE po lastnostih brez omejitev enoličnosti ni univerzalno jamstvo brez podvajanja pri sočasnih transakcijah; za produkcijo dodamo UNIQUE na jid in cid.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 diapozitiv se nadaljuje iz prejšnjega v eni poizvedbi oziroma skriptu. Če študent poskuša izvesti samo zgornjo vrstico WITH brez prejšnjega dela, bo napaka, ker spremenljivke niso definirane. Pričakovano število: 3 jadralci, 2 čolna, 5 povezav. Preverjanje z MATCH vrne pet vrstic. Če zaženemo skript dvakrat, vzorec MERGE s točno določenim datumom ne ustvari istih povezav še enkrat, če vmes nismo spreminjali lastnosti.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Poizvedba 1 vrne 5 rezervacij. Poizvedba 2: Ana 2, Cene 2, Boris 1; OPTIONAL MATCH ohrani tudi morebitne jadralce brez rezervacije. Poizvedba 3: povprečni rating (8+6+9)/3 = 7.666..., nad povprečjem sta Cene (9) in Ana (8). Primerjaj: v SQL bi za prvo uporabili JOIN, za drugo LEFT JOIN/GROUP 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REŠITEV N1:
MATCH (c:Coln) RETURN c.cid AS cid, c.ime AS ime, c.barva AS barva ORDER BY cid;
Rezultat: 10 Elan bela; 20 Bavaria modra. MATCH bere vzorec; CREATE ustvari novo vozlišče/povezavo.
REŠITEV N2:
MATCH (j:Jadralec {ime:'Ana'})-[r:REZERVIRAL]-&gt;(c:Coln) RETURN c.ime AS coln, r.dan AS dan ORDER BY dan;
Rezultat: Elan 2026-10-03, Bavaria 2026-10-07.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REŠITEV N3:
MATCH (j:Jadralec) OPTIONAL MATCH (j)-[r:REZERVIRAL]-&gt;(:Coln) WITH j, count(r) AS st WHERE st=0 RETURN j.ime AS ime;
Na začetnem grafu je rezultat PRAZEN: vsi trije imajo rezervacije. Demonstracija: MERGE (:Jadralec {jid:4, ime:'Dora'}) in ponovi.
REŠITEV N4:
MATCH (j1:Jadralec)-[:REZERVIRAL]-&gt;(c:Coln)&lt;-[:REZERVIRAL]-(j2:Jadralec) WHERE j1.jid &lt; j2.jid RETURN DISTINCT j1.ime AS prvi, j2.ime AS drugi ORDER BY prvi,drugi;
Rezultat: Ana–Boris; Ana–Cene; Boris–Cene. DISTINCT odstrani več čolnov ali več rezervacij, neenakost prepreči podvojene pare.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REŠITEV N5:
MATCH (c:Coln {cid:20}) SET c.barva='zelena';
MATCH (j:Jadralec {jid:2}), (c:Coln {cid:20}) MERGE (j)-[:REZERVIRAL {dan:date('2026-10-10')}]-&gt;(c);
Preverba: MATCH (j:Jadralec {jid:2})-[r:REZERVIRAL]-&gt;(c:Coln) RETURN j.ime, c.ime, c.barva, r.dan ORDER BY r.dan;
Rezultat: Boris–Elan 07.10; Boris–Bavaria 10.10. Nova povezava: skupno 6. Sprememba barve vpliva na poznejše N1. N1–N4 pokaži pred N5.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Odgovor: kadar ima rezervacija lasten ID, status plačila, svoj življenjski cikel ali povezave z več entitetami, postane smiselno vozlišče :Rezervacija. Če zgolj povezuje jadralca in čoln z datumom, lahko ostane lastnost povezave. Ni univerzalnega pravila: odločitev temelji na pogostih poizvedbah in kompleksnosti domene.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Predavanja imajo starejši primer s py2neo. Za nove vaje je primerneje uporabljati uradni Python driver neo4j. Paket je potreben samo za dejansko povezavo z Neo4j. V GraphAcademy interaktivna baza pripada tečaju; za ta lasten graf uporabi lokalno instanco ali lastno AuraDB. Ne vstavljaj gesel v javno objavljen Notebook. Verificirano iz dokumentacije Neo4j Python driver.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Pojasni, da so koordinate v naši vaji ročno izbrane, ne dejanski embeddingi. Vektorji morajo imeti enako dimenzijo.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Skica prikazuje samo prvi dve koordinati iz 3D učnega primera, zato slikovna bližina ni enakovredna pravim 3D razdaljam. k=2 pomeni dva najbližja dokumenta. Koordinate imajo enak vrstni red in pomen. Iz resničnega besedila embedding izdela poseben model; posamezna koordinata običajno nima neposredne interpretacije.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ne vedno. Kosinus meri smer in zanemari dolžino, L2 upošteva tudi absolutno oddaljenost. Protiprimer: q=(1,0), a=(10,0), b=(0.9,0.1): kosinus izbere a, evklidska razdalja b. Pri vseh vektorjih enotske dolžine sta vrstna reda za kosinus in L2 ekvivalentna. Pri ničelnem vektorju je kosinus nedefiniran.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 prvotni q=(0.15,0.95,0.15) je vrstni red po kosinusni podobnosti C, B, A, D (kot v PDF rešitvah). B s q: cos približno 0.993109, L2 približno 0.115758. Prikazani učni vektorji ne predstavljajo dejanskih jezikovnih vložitev.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V1: novi q=(0.95, 0.05, 0.10). Prvi je A, kosinus ~0.997. Rang: A, C, D, B. V2: B=(0.05,0.98,0.10), prvotni q=(0.15,0.95,0.15): kosinus 0.993109, L2 0.115758. Za ta nabor je po prvotnem q vrstni red C, B, A, D po obeh metrikah, toda ni splošno. Protiprimer q=(1,0), a=(10,0), b=(0.9,0.1): kosinus daje prednost a, L2 b. Za normirane vektorje na enoto sta rangiranji ekvivalentni.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V3: primerjava po koordinatah zahteva enako število dimenzij in primerljiv pomen koordinat. Python zip() bi brez dodatnega preverjanja tiho odrezal odvečne, zato dodamo assert len(a)==len(b). k=3 pomeni, da vrnemo tri najbližje sosede. Pri ničelnem vektorju je norma 0, kosinusna podobnost matematično ni definirana; v učnem Notebooku je zaradi zaščite vrnjena 0, kar ni matematična definicija.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Zelo pomembno razlikovanje: demo v Notebooku prikazuje iskanje po ključnih besedah, ni pravega vektorskega RAG in nima LLM.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Priprava: razrez dokumentov, embedding odlomkov, vektorski indeks z ID-jem vira in stranmi. Ob vprašanju izračunamo embedding vprašanja, poiščemo top-k relevantnih odlomkov in jih damo v prompt jezikovnemu modelu. Odgovor lahko navede vir, če smo shranili metapodatke. Pozor: RAG ni isto kot fine-tuning; ne zagotovi odsotnosti halucinacij, saj lahko retrieval vrne napačen ali zastarel vir in LLM kljub temu napačno interpretira.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 koda predpostavlja, da je funkcija retrieve že definirana v spremljevalnem Notebooku. R1 rezultat: D3, ujemanje 2; drugi rezultat ni vrnjen, ker nima pozitivnega števila ujemanj. Besedni retrieval ne ujame nujno sinonimov in parafraz. Ne predstavljati tega kot vektorski ali generativni RAG: tu ni embedding modela, ni vektorskega indeksa in ni LLM.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R1: Dokument D3: »Transakcija zagotavlja, da se spremembe v celoti potrdijo ali razveljavijo.« Po poenostavljeni funkciji je ujemanje 2 (transakcija, zagotavlja), drugi vir ni vrnjen. R2: besedno iskanje ujema normalizirane besede, slabo obravnava parafraze; semantično iskanje primerja embeddinge, vendar tudi to ni popolno in je odvisno od modela ter domene. Notebook demonstrira zgolj besedno iskanje.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R3: tudi če retrieval vrne vire, so lahko napačni, nepopolni, zastareli ali nerelevantni. Jezikovni model lahko napačno sklepa ali citira. Pravilna rešitev vključuje preverjanje kakovosti virov in možnost: »iz virov ni mogoče odgovoriti«. R4: pri razrezu odlomku pridružimo metapodatke, npr. {id:'D17-p4-odl2',text:'...',source:'ucbenik.pdf',page:4,title:'Poglavje ...'}. Ta metapodatkovna polja vrnemo ob najdenem odlomku. V obstoječem Notebooku strani še niso prisotne; to je predlagana razširitev.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Najprej pokaži atomarnost na SQLite brez zunanjega strežnika. Učno gradivo ne simulira izolacijskih anomalij; to izrecno povej.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ACID = Atomicity, Consistency, Isolation, Durability. Primer bančnega prenosa kaže predvsem atomarnost: odtegljaj in nakazilo bodisi oba potrjena bodisi oba razveljavljena. Konsistentnost je tudi odgovornost pravil aplikacije in omejitev baze (npr. CHECK saldo&gt;=0). Izolacija pomeni nadzor nad sočasnostjo, ne zgolj »oddeljenost« posameznih programov.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sveže inicializirani bazi sta salda (100,60). Po uspešnem prenosu 30 in COMMIT sta (70,90). Po ROLLBACK po obeh spremembah se vrnemo na (100,60). Če potrdimo le odštevanje, nastane (70,60) in vsota pade s 160 na 130, čeprav transakcija lahko ostane tehnično veljavna — poslovni namen ni izpolnjen. Učenca povprašaj: kaj če račun 2 sploh ne obstaja? rowcount preverimo za obe spremembi.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Rezultat po ROLLBACK: [(1,100),(2,60)]. Pred ponovnim eksperimentom inicializiraj :memory: tabelo znova, sicer pričakovanja iz PDF morda ne bodo držala. `sqlite3` ne potrebuje strežnika; koda pokaže atomarnost, ne simulira pa dirty read, lost update ali phantom. V lastnem Notebooku smo dodali CHECK saldo &gt;= 0 in funkcijo prenos z atomarnim pogojnim UPDATE ter rowcount.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T1: na sveži bazi po prenosu 30 in COMMIT je [(1,70),(2,90)], vsota 160. T2: če potrdimo samo odtegljaj, nastane [(1,70),(2,60)] in vsota pade na 130, kar krši poslovno pravilo prenosa. Če namesto potrditve izvedemo ROLLBACK, stanje ostane (100,60). Če COMMIT ali ROLLBACK manjka, so spremembe lahko še nepotrjene; ne smemo jih šteti za trajne.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T3: znesek &gt; 0, obstoj računov, zadostna sredstva, preverba rowcount obeh UPDATE. Uporabi UPDATE racun SET saldo=saldo-? WHERE id=? AND saldo&gt;=? in preveri, da je rowcount=1. Za prejemnika tudi rowcount=1. Če karkoli odpove, ROLLBACK. Dodatna omejitev CHECK (saldo&gt;=0) ščiti integriteto. T4: prepletanje dveh transakcij lahko povzroči izgubljene posodobitve, neponovljiva branja, fantome, blokade/deadlocke (odvisno od baze in izolacije). Potreben je nadzor sočasnosti in izolacijske ravni. En SQLite :memory: connection demo tega ne demonstrira.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ODGOVORI:
1. Vozlišče entiteta, povezava razmerje; oboje ima lahko lastnosti.
2. MATCH (j:Jadralec)-[:REZERVIRAL]-&gt;(c:Coln {ime:'Elan'}) RETURN DISTINCT j.ime ORDER BY j.ime; Rezultat Ana, Boris, Cene.
3. OPTIONAL MATCH ohrani tudi vozlišča brez ustrezne povezave; analogija LEFT OUTER JOIN.
4. Ne; kosinus je zgolj ena mera nad predstavitvami, ki so odvisne od embedding modela. Enaka/sorodna besedila imajo lahko drugačne vektorje, odvisno od naloge.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ODGOVORI:
5. Embedding je številska predstavitev (vektor) objekta, ki jo naredi embedding model; v naši vaji so vektorji ročno izbrani.
6. Najprej retrieval relevantnih odlomkov, nato sestava konteksta in generiranje z LLM.
7. Razveljavi nepotrjene spremembe tekoče transakcije; odtegljaj in nakazilo ostaneta atomarna.
8. Ne, sqlite3 je del standardne knjižnice in SQLite lahko deluje brez strežnika, tudi v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 vajami preveri, da so povezave aktualne. Študentski PDF z nalogami ne vsebuje rešitev. Ta PPTX vsebuje rešitve v Presenter Notes (ne objavljaj ga študentom). Če želiš diapozitive za študente, izvozi le Slides v PDF in preveri, da opombe niso vključene. Odpreti je treba priloženi Notebook: TUP_vaje_Neo4j_vektorji_RAG_transakcije.ipynb. V njem Neo4j odsek ni aktiviran; ostalo deluje brez dodatnih Python paketov.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graphacademy.neo4j.com/courses/cypher-fundamentals/" TargetMode="External"/><Relationship Id="rId2" Type="http://schemas.openxmlformats.org/officeDocument/2006/relationships/hyperlink" Target="https://colab.research.google.com/" TargetMode="External"/><Relationship Id="rId3" Type="http://schemas.openxmlformats.org/officeDocument/2006/relationships/hyperlink" Target="https://www.w3schools.com/mongodb/" TargetMode="External"/><Relationship Id="rId4" Type="http://schemas.openxmlformats.org/officeDocument/2006/relationships/hyperlink" Target="https://neo4j.com/cloud/aura/" TargetMode="External"/><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graphacademy.neo4j.com/courses/cypher-fundamentals/" TargetMode="External"/><Relationship Id="rId2" Type="http://schemas.openxmlformats.org/officeDocument/2006/relationships/hyperlink" Target="https://neo4j.com/docs/cypher-manual/current/" TargetMode="External"/><Relationship Id="rId3" Type="http://schemas.openxmlformats.org/officeDocument/2006/relationships/hyperlink" Target="https://colab.research.google.com/" TargetMode="External"/><Relationship Id="rId4" Type="http://schemas.openxmlformats.org/officeDocument/2006/relationships/hyperlink" Target="https://neo4j.com/docs/python-manual/current/" TargetMode="External"/><Relationship Id="rId5" Type="http://schemas.openxmlformats.org/officeDocument/2006/relationships/hyperlink" Target="https://www.w3schools.com/mongodb/" TargetMode="External"/><Relationship Id="rId6" Type="http://schemas.openxmlformats.org/officeDocument/2006/relationships/hyperlink" Target="https://www.sqlite.org/lang_transaction.html" TargetMode="External"/><Relationship Id="rId7" Type="http://schemas.openxmlformats.org/officeDocument/2006/relationships/slideLayout" Target="../slideLayouts/slideLayout1.xml"/><Relationship Id="rId8"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1727"/>
        </a:solidFill>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0D978B"/>
          </a:solidFill>
          <a:ln w="12700">
            <a:solidFill>
              <a:srgbClr val="0D978B">
                <a:alpha val="0"/>
              </a:srgbClr>
            </a:solidFill>
            <a:prstDash val="solid"/>
          </a:ln>
        </p:spPr>
      </p:sp>
      <p:sp>
        <p:nvSpPr>
          <p:cNvPr id="3" name="Shape 1"/>
          <p:cNvSpPr/>
          <p:nvPr/>
        </p:nvSpPr>
        <p:spPr>
          <a:xfrm>
            <a:off x="7315200" y="0"/>
            <a:ext cx="4876495" cy="6858000"/>
          </a:xfrm>
          <a:prstGeom prst="rect">
            <a:avLst/>
          </a:prstGeom>
          <a:solidFill>
            <a:srgbClr val="14233A"/>
          </a:solidFill>
          <a:ln w="12700">
            <a:solidFill>
              <a:srgbClr val="14233A">
                <a:alpha val="0"/>
              </a:srgbClr>
            </a:solidFill>
            <a:prstDash val="solid"/>
          </a:ln>
        </p:spPr>
      </p:sp>
      <p:sp>
        <p:nvSpPr>
          <p:cNvPr id="4" name="Text 2"/>
          <p:cNvSpPr/>
          <p:nvPr/>
        </p:nvSpPr>
        <p:spPr>
          <a:xfrm>
            <a:off x="740664" y="640080"/>
            <a:ext cx="8229600" cy="329184"/>
          </a:xfrm>
          <a:prstGeom prst="rect">
            <a:avLst/>
          </a:prstGeom>
          <a:noFill/>
          <a:ln/>
        </p:spPr>
        <p:txBody>
          <a:bodyPr wrap="square" lIns="0" tIns="0" rIns="0" bIns="0" rtlCol="0" anchor="ctr">
            <a:normAutofit/>
          </a:bodyPr>
          <a:lstStyle/>
          <a:p>
            <a:pPr indent="0" marL="0">
              <a:buNone/>
            </a:pPr>
            <a:r>
              <a:rPr lang="en-US" sz="1400" b="1" spc="200" kern="0" dirty="0">
                <a:solidFill>
                  <a:srgbClr val="CDEFE8"/>
                </a:solidFill>
                <a:latin typeface="Aptos" pitchFamily="34" charset="0"/>
                <a:ea typeface="Aptos" pitchFamily="34" charset="-122"/>
                <a:cs typeface="Aptos" pitchFamily="34" charset="-120"/>
              </a:rPr>
              <a:t>UNIVERZA V LJUBLJANI  ·  FRI</a:t>
            </a:r>
            <a:endParaRPr lang="en-US" sz="1400" dirty="0"/>
          </a:p>
        </p:txBody>
      </p:sp>
      <p:sp>
        <p:nvSpPr>
          <p:cNvPr id="5" name="Text 3"/>
          <p:cNvSpPr/>
          <p:nvPr/>
        </p:nvSpPr>
        <p:spPr>
          <a:xfrm>
            <a:off x="704088" y="1527048"/>
            <a:ext cx="7772400" cy="1417320"/>
          </a:xfrm>
          <a:prstGeom prst="rect">
            <a:avLst/>
          </a:prstGeom>
          <a:noFill/>
          <a:ln/>
        </p:spPr>
        <p:txBody>
          <a:bodyPr wrap="square" lIns="0" tIns="0" rIns="0" bIns="0" rtlCol="0" anchor="ctr">
            <a:normAutofit/>
          </a:bodyPr>
          <a:lstStyle/>
          <a:p>
            <a:pPr indent="0" marL="0">
              <a:buNone/>
            </a:pPr>
            <a:r>
              <a:rPr lang="en-US" sz="4200" b="1" dirty="0">
                <a:solidFill>
                  <a:srgbClr val="FFFFFF"/>
                </a:solidFill>
                <a:latin typeface="Aptos" pitchFamily="34" charset="0"/>
                <a:ea typeface="Aptos" pitchFamily="34" charset="-122"/>
                <a:cs typeface="Aptos" pitchFamily="34" charset="-120"/>
              </a:rPr>
              <a:t>Tehnologija upravljanja</a:t>
            </a:r>
            <a:endParaRPr lang="en-US" sz="4200" dirty="0"/>
          </a:p>
          <a:p>
            <a:pPr indent="0" marL="0">
              <a:buNone/>
            </a:pPr>
            <a:r>
              <a:rPr lang="en-US" sz="4200" b="1" dirty="0">
                <a:solidFill>
                  <a:srgbClr val="FFFFFF"/>
                </a:solidFill>
                <a:latin typeface="Aptos" pitchFamily="34" charset="0"/>
                <a:ea typeface="Aptos" pitchFamily="34" charset="-122"/>
                <a:cs typeface="Aptos" pitchFamily="34" charset="-120"/>
              </a:rPr>
              <a:t>podatkov</a:t>
            </a:r>
            <a:endParaRPr lang="en-US" sz="4200" dirty="0"/>
          </a:p>
        </p:txBody>
      </p:sp>
      <p:sp>
        <p:nvSpPr>
          <p:cNvPr id="6" name="Text 4"/>
          <p:cNvSpPr/>
          <p:nvPr/>
        </p:nvSpPr>
        <p:spPr>
          <a:xfrm>
            <a:off x="777240" y="3383280"/>
            <a:ext cx="9235440" cy="914400"/>
          </a:xfrm>
          <a:prstGeom prst="rect">
            <a:avLst/>
          </a:prstGeom>
          <a:noFill/>
          <a:ln/>
        </p:spPr>
        <p:txBody>
          <a:bodyPr wrap="square" lIns="0" tIns="0" rIns="0" bIns="0" rtlCol="0" anchor="ctr">
            <a:normAutofit/>
          </a:bodyPr>
          <a:lstStyle/>
          <a:p>
            <a:pPr indent="0" marL="0">
              <a:buNone/>
            </a:pPr>
            <a:r>
              <a:rPr lang="en-US" sz="2200" dirty="0">
                <a:solidFill>
                  <a:srgbClr val="D7E0EC"/>
                </a:solidFill>
                <a:latin typeface="Aptos" pitchFamily="34" charset="0"/>
                <a:ea typeface="Aptos" pitchFamily="34" charset="-122"/>
                <a:cs typeface="Aptos" pitchFamily="34" charset="-120"/>
              </a:rPr>
              <a:t>Neo4j / Cypher  ·  Vektorske baze  ·  RAG  ·  Transakcije</a:t>
            </a:r>
            <a:endParaRPr lang="en-US" sz="2200" dirty="0"/>
          </a:p>
        </p:txBody>
      </p:sp>
      <p:sp>
        <p:nvSpPr>
          <p:cNvPr id="7" name="Shape 5"/>
          <p:cNvSpPr/>
          <p:nvPr/>
        </p:nvSpPr>
        <p:spPr>
          <a:xfrm>
            <a:off x="768096" y="5093208"/>
            <a:ext cx="5029200" cy="758952"/>
          </a:xfrm>
          <a:prstGeom prst="roundRect">
            <a:avLst>
              <a:gd name="adj" fmla="val 19277"/>
            </a:avLst>
          </a:prstGeom>
          <a:solidFill>
            <a:srgbClr val="0D978B"/>
          </a:solidFill>
          <a:ln w="12700">
            <a:solidFill>
              <a:srgbClr val="0D978B">
                <a:alpha val="0"/>
              </a:srgbClr>
            </a:solidFill>
            <a:prstDash val="solid"/>
          </a:ln>
        </p:spPr>
      </p:sp>
      <p:sp>
        <p:nvSpPr>
          <p:cNvPr id="8" name="Text 6"/>
          <p:cNvSpPr/>
          <p:nvPr/>
        </p:nvSpPr>
        <p:spPr>
          <a:xfrm>
            <a:off x="923544" y="5266944"/>
            <a:ext cx="4709160" cy="402336"/>
          </a:xfrm>
          <a:prstGeom prst="rect">
            <a:avLst/>
          </a:prstGeom>
          <a:noFill/>
          <a:ln/>
        </p:spPr>
        <p:txBody>
          <a:bodyPr wrap="square" lIns="0" tIns="0" rIns="0" bIns="0"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Vaje · 90 minut · november 2026</a:t>
            </a:r>
            <a:endParaRPr lang="en-US" sz="1800" dirty="0"/>
          </a:p>
        </p:txBody>
      </p:sp>
      <p:sp>
        <p:nvSpPr>
          <p:cNvPr id="9" name="Text 7"/>
          <p:cNvSpPr/>
          <p:nvPr/>
        </p:nvSpPr>
        <p:spPr>
          <a:xfrm>
            <a:off x="777240" y="6190488"/>
            <a:ext cx="9601200" cy="228600"/>
          </a:xfrm>
          <a:prstGeom prst="rect">
            <a:avLst/>
          </a:prstGeom>
          <a:noFill/>
          <a:ln/>
        </p:spPr>
        <p:txBody>
          <a:bodyPr wrap="square" lIns="0" tIns="0" rIns="0" bIns="0" rtlCol="0" anchor="ctr">
            <a:normAutofit/>
          </a:bodyPr>
          <a:lstStyle/>
          <a:p>
            <a:pPr indent="0" marL="0">
              <a:buNone/>
            </a:pPr>
            <a:r>
              <a:rPr lang="en-US" sz="1300" dirty="0">
                <a:solidFill>
                  <a:srgbClr val="97ABC1"/>
                </a:solidFill>
                <a:latin typeface="Aptos" pitchFamily="34" charset="0"/>
                <a:ea typeface="Aptos" pitchFamily="34" charset="-122"/>
                <a:cs typeface="Aptos" pitchFamily="34" charset="-120"/>
              </a:rPr>
              <a:t>Opombe diapozitivov vsebujejo rešitve za izvajalca.</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POTEK</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Kaj bomo danes izvedli?</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Demonstracija → samostojna naloga → razlaga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02</a:t>
            </a:r>
            <a:endParaRPr lang="en-US" sz="1000" dirty="0"/>
          </a:p>
        </p:txBody>
      </p:sp>
      <p:sp>
        <p:nvSpPr>
          <p:cNvPr id="9" name="Shape 7"/>
          <p:cNvSpPr/>
          <p:nvPr/>
        </p:nvSpPr>
        <p:spPr>
          <a:xfrm>
            <a:off x="758952" y="1993392"/>
            <a:ext cx="10744200" cy="621792"/>
          </a:xfrm>
          <a:prstGeom prst="roundRect">
            <a:avLst>
              <a:gd name="adj" fmla="val 19118"/>
            </a:avLst>
          </a:prstGeom>
          <a:solidFill>
            <a:srgbClr val="E9EFF6"/>
          </a:solidFill>
          <a:ln w="12700">
            <a:solidFill>
              <a:srgbClr val="E9EFF6">
                <a:alpha val="0"/>
              </a:srgbClr>
            </a:solidFill>
            <a:prstDash val="solid"/>
          </a:ln>
        </p:spPr>
      </p:sp>
      <p:sp>
        <p:nvSpPr>
          <p:cNvPr id="10" name="Shape 8"/>
          <p:cNvSpPr/>
          <p:nvPr/>
        </p:nvSpPr>
        <p:spPr>
          <a:xfrm>
            <a:off x="941832" y="2103120"/>
            <a:ext cx="1170432" cy="384048"/>
          </a:xfrm>
          <a:prstGeom prst="roundRect">
            <a:avLst>
              <a:gd name="adj" fmla="val 38095"/>
            </a:avLst>
          </a:prstGeom>
          <a:solidFill>
            <a:srgbClr val="2B73B6"/>
          </a:solidFill>
          <a:ln w="12700">
            <a:solidFill>
              <a:srgbClr val="2B73B6">
                <a:alpha val="0"/>
              </a:srgbClr>
            </a:solidFill>
            <a:prstDash val="solid"/>
          </a:ln>
        </p:spPr>
      </p:sp>
      <p:sp>
        <p:nvSpPr>
          <p:cNvPr id="11" name="Text 9"/>
          <p:cNvSpPr/>
          <p:nvPr/>
        </p:nvSpPr>
        <p:spPr>
          <a:xfrm>
            <a:off x="1033272" y="2157984"/>
            <a:ext cx="987552"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10 min</a:t>
            </a:r>
            <a:endParaRPr lang="en-US" sz="1300" dirty="0"/>
          </a:p>
        </p:txBody>
      </p:sp>
      <p:sp>
        <p:nvSpPr>
          <p:cNvPr id="12" name="Text 10"/>
          <p:cNvSpPr/>
          <p:nvPr/>
        </p:nvSpPr>
        <p:spPr>
          <a:xfrm>
            <a:off x="2395728" y="2130552"/>
            <a:ext cx="8686800" cy="292608"/>
          </a:xfrm>
          <a:prstGeom prst="rect">
            <a:avLst/>
          </a:prstGeom>
          <a:noFill/>
          <a:ln/>
        </p:spPr>
        <p:txBody>
          <a:bodyPr wrap="square" lIns="0" tIns="0" rIns="0" bIns="0" rtlCol="0" anchor="ctr">
            <a:normAutofit/>
          </a:bodyPr>
          <a:lstStyle/>
          <a:p>
            <a:pPr indent="0" marL="0">
              <a:buNone/>
            </a:pPr>
            <a:r>
              <a:rPr lang="en-US" sz="2100" b="1" dirty="0">
                <a:solidFill>
                  <a:srgbClr val="162337"/>
                </a:solidFill>
                <a:latin typeface="Aptos" pitchFamily="34" charset="0"/>
                <a:ea typeface="Aptos" pitchFamily="34" charset="-122"/>
                <a:cs typeface="Aptos" pitchFamily="34" charset="-120"/>
              </a:rPr>
              <a:t>SQL ↔ MongoDB ↔ Neo4j</a:t>
            </a:r>
            <a:endParaRPr lang="en-US" sz="2100" dirty="0"/>
          </a:p>
        </p:txBody>
      </p:sp>
      <p:sp>
        <p:nvSpPr>
          <p:cNvPr id="13" name="Shape 11"/>
          <p:cNvSpPr/>
          <p:nvPr/>
        </p:nvSpPr>
        <p:spPr>
          <a:xfrm>
            <a:off x="758952" y="2752344"/>
            <a:ext cx="10744200" cy="621792"/>
          </a:xfrm>
          <a:prstGeom prst="roundRect">
            <a:avLst>
              <a:gd name="adj" fmla="val 19118"/>
            </a:avLst>
          </a:prstGeom>
          <a:solidFill>
            <a:srgbClr val="FFFFFF"/>
          </a:solidFill>
          <a:ln w="12700">
            <a:solidFill>
              <a:srgbClr val="FFFFFF">
                <a:alpha val="0"/>
              </a:srgbClr>
            </a:solidFill>
            <a:prstDash val="solid"/>
          </a:ln>
        </p:spPr>
      </p:sp>
      <p:sp>
        <p:nvSpPr>
          <p:cNvPr id="14" name="Shape 12"/>
          <p:cNvSpPr/>
          <p:nvPr/>
        </p:nvSpPr>
        <p:spPr>
          <a:xfrm>
            <a:off x="941832" y="2862072"/>
            <a:ext cx="1170432" cy="384048"/>
          </a:xfrm>
          <a:prstGeom prst="roundRect">
            <a:avLst>
              <a:gd name="adj" fmla="val 38095"/>
            </a:avLst>
          </a:prstGeom>
          <a:solidFill>
            <a:srgbClr val="0D978B"/>
          </a:solidFill>
          <a:ln w="12700">
            <a:solidFill>
              <a:srgbClr val="0D978B">
                <a:alpha val="0"/>
              </a:srgbClr>
            </a:solidFill>
            <a:prstDash val="solid"/>
          </a:ln>
        </p:spPr>
      </p:sp>
      <p:sp>
        <p:nvSpPr>
          <p:cNvPr id="15" name="Text 13"/>
          <p:cNvSpPr/>
          <p:nvPr/>
        </p:nvSpPr>
        <p:spPr>
          <a:xfrm>
            <a:off x="1033272" y="2916936"/>
            <a:ext cx="987552"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30 min</a:t>
            </a:r>
            <a:endParaRPr lang="en-US" sz="1300" dirty="0"/>
          </a:p>
        </p:txBody>
      </p:sp>
      <p:sp>
        <p:nvSpPr>
          <p:cNvPr id="16" name="Text 14"/>
          <p:cNvSpPr/>
          <p:nvPr/>
        </p:nvSpPr>
        <p:spPr>
          <a:xfrm>
            <a:off x="2395728" y="2889504"/>
            <a:ext cx="8686800" cy="292608"/>
          </a:xfrm>
          <a:prstGeom prst="rect">
            <a:avLst/>
          </a:prstGeom>
          <a:noFill/>
          <a:ln/>
        </p:spPr>
        <p:txBody>
          <a:bodyPr wrap="square" lIns="0" tIns="0" rIns="0" bIns="0" rtlCol="0" anchor="ctr">
            <a:normAutofit/>
          </a:bodyPr>
          <a:lstStyle/>
          <a:p>
            <a:pPr indent="0" marL="0">
              <a:buNone/>
            </a:pPr>
            <a:r>
              <a:rPr lang="en-US" sz="2100" dirty="0">
                <a:solidFill>
                  <a:srgbClr val="162337"/>
                </a:solidFill>
                <a:latin typeface="Aptos" pitchFamily="34" charset="0"/>
                <a:ea typeface="Aptos" pitchFamily="34" charset="-122"/>
                <a:cs typeface="Aptos" pitchFamily="34" charset="-120"/>
              </a:rPr>
              <a:t>Cypher, graf Jadralec–Čoln</a:t>
            </a:r>
            <a:endParaRPr lang="en-US" sz="2100" dirty="0"/>
          </a:p>
        </p:txBody>
      </p:sp>
      <p:sp>
        <p:nvSpPr>
          <p:cNvPr id="17" name="Shape 15"/>
          <p:cNvSpPr/>
          <p:nvPr/>
        </p:nvSpPr>
        <p:spPr>
          <a:xfrm>
            <a:off x="758952" y="3511296"/>
            <a:ext cx="10744200" cy="621792"/>
          </a:xfrm>
          <a:prstGeom prst="roundRect">
            <a:avLst>
              <a:gd name="adj" fmla="val 19118"/>
            </a:avLst>
          </a:prstGeom>
          <a:solidFill>
            <a:srgbClr val="E9EFF6"/>
          </a:solidFill>
          <a:ln w="12700">
            <a:solidFill>
              <a:srgbClr val="E9EFF6">
                <a:alpha val="0"/>
              </a:srgbClr>
            </a:solidFill>
            <a:prstDash val="solid"/>
          </a:ln>
        </p:spPr>
      </p:sp>
      <p:sp>
        <p:nvSpPr>
          <p:cNvPr id="18" name="Shape 16"/>
          <p:cNvSpPr/>
          <p:nvPr/>
        </p:nvSpPr>
        <p:spPr>
          <a:xfrm>
            <a:off x="941832" y="3621024"/>
            <a:ext cx="1170432" cy="384048"/>
          </a:xfrm>
          <a:prstGeom prst="roundRect">
            <a:avLst>
              <a:gd name="adj" fmla="val 38095"/>
            </a:avLst>
          </a:prstGeom>
          <a:solidFill>
            <a:srgbClr val="0D978B"/>
          </a:solidFill>
          <a:ln w="12700">
            <a:solidFill>
              <a:srgbClr val="0D978B">
                <a:alpha val="0"/>
              </a:srgbClr>
            </a:solidFill>
            <a:prstDash val="solid"/>
          </a:ln>
        </p:spPr>
      </p:sp>
      <p:sp>
        <p:nvSpPr>
          <p:cNvPr id="19" name="Text 17"/>
          <p:cNvSpPr/>
          <p:nvPr/>
        </p:nvSpPr>
        <p:spPr>
          <a:xfrm>
            <a:off x="1033272" y="3675888"/>
            <a:ext cx="987552"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20 min</a:t>
            </a:r>
            <a:endParaRPr lang="en-US" sz="1300" dirty="0"/>
          </a:p>
        </p:txBody>
      </p:sp>
      <p:sp>
        <p:nvSpPr>
          <p:cNvPr id="20" name="Text 18"/>
          <p:cNvSpPr/>
          <p:nvPr/>
        </p:nvSpPr>
        <p:spPr>
          <a:xfrm>
            <a:off x="2395728" y="3648456"/>
            <a:ext cx="8686800" cy="292608"/>
          </a:xfrm>
          <a:prstGeom prst="rect">
            <a:avLst/>
          </a:prstGeom>
          <a:noFill/>
          <a:ln/>
        </p:spPr>
        <p:txBody>
          <a:bodyPr wrap="square" lIns="0" tIns="0" rIns="0" bIns="0" rtlCol="0" anchor="ctr">
            <a:normAutofit/>
          </a:bodyPr>
          <a:lstStyle/>
          <a:p>
            <a:pPr indent="0" marL="0">
              <a:buNone/>
            </a:pPr>
            <a:r>
              <a:rPr lang="en-US" sz="2100" dirty="0">
                <a:solidFill>
                  <a:srgbClr val="162337"/>
                </a:solidFill>
                <a:latin typeface="Aptos" pitchFamily="34" charset="0"/>
                <a:ea typeface="Aptos" pitchFamily="34" charset="-122"/>
                <a:cs typeface="Aptos" pitchFamily="34" charset="-120"/>
              </a:rPr>
              <a:t>Vektorji: KNN in kosinus</a:t>
            </a:r>
            <a:endParaRPr lang="en-US" sz="2100" dirty="0"/>
          </a:p>
        </p:txBody>
      </p:sp>
      <p:sp>
        <p:nvSpPr>
          <p:cNvPr id="21" name="Shape 19"/>
          <p:cNvSpPr/>
          <p:nvPr/>
        </p:nvSpPr>
        <p:spPr>
          <a:xfrm>
            <a:off x="758952" y="4270248"/>
            <a:ext cx="10744200" cy="621792"/>
          </a:xfrm>
          <a:prstGeom prst="roundRect">
            <a:avLst>
              <a:gd name="adj" fmla="val 19118"/>
            </a:avLst>
          </a:prstGeom>
          <a:solidFill>
            <a:srgbClr val="FFFFFF"/>
          </a:solidFill>
          <a:ln w="12700">
            <a:solidFill>
              <a:srgbClr val="FFFFFF">
                <a:alpha val="0"/>
              </a:srgbClr>
            </a:solidFill>
            <a:prstDash val="solid"/>
          </a:ln>
        </p:spPr>
      </p:sp>
      <p:sp>
        <p:nvSpPr>
          <p:cNvPr id="22" name="Shape 20"/>
          <p:cNvSpPr/>
          <p:nvPr/>
        </p:nvSpPr>
        <p:spPr>
          <a:xfrm>
            <a:off x="941832" y="4379976"/>
            <a:ext cx="1170432" cy="384048"/>
          </a:xfrm>
          <a:prstGeom prst="roundRect">
            <a:avLst>
              <a:gd name="adj" fmla="val 38095"/>
            </a:avLst>
          </a:prstGeom>
          <a:solidFill>
            <a:srgbClr val="0D978B"/>
          </a:solidFill>
          <a:ln w="12700">
            <a:solidFill>
              <a:srgbClr val="0D978B">
                <a:alpha val="0"/>
              </a:srgbClr>
            </a:solidFill>
            <a:prstDash val="solid"/>
          </a:ln>
        </p:spPr>
      </p:sp>
      <p:sp>
        <p:nvSpPr>
          <p:cNvPr id="23" name="Text 21"/>
          <p:cNvSpPr/>
          <p:nvPr/>
        </p:nvSpPr>
        <p:spPr>
          <a:xfrm>
            <a:off x="1033272" y="4434840"/>
            <a:ext cx="987552"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15 min</a:t>
            </a:r>
            <a:endParaRPr lang="en-US" sz="1300" dirty="0"/>
          </a:p>
        </p:txBody>
      </p:sp>
      <p:sp>
        <p:nvSpPr>
          <p:cNvPr id="24" name="Text 22"/>
          <p:cNvSpPr/>
          <p:nvPr/>
        </p:nvSpPr>
        <p:spPr>
          <a:xfrm>
            <a:off x="2395728" y="4407408"/>
            <a:ext cx="8686800" cy="292608"/>
          </a:xfrm>
          <a:prstGeom prst="rect">
            <a:avLst/>
          </a:prstGeom>
          <a:noFill/>
          <a:ln/>
        </p:spPr>
        <p:txBody>
          <a:bodyPr wrap="square" lIns="0" tIns="0" rIns="0" bIns="0" rtlCol="0" anchor="ctr">
            <a:normAutofit/>
          </a:bodyPr>
          <a:lstStyle/>
          <a:p>
            <a:pPr indent="0" marL="0">
              <a:buNone/>
            </a:pPr>
            <a:r>
              <a:rPr lang="en-US" sz="2100" dirty="0">
                <a:solidFill>
                  <a:srgbClr val="162337"/>
                </a:solidFill>
                <a:latin typeface="Aptos" pitchFamily="34" charset="0"/>
                <a:ea typeface="Aptos" pitchFamily="34" charset="-122"/>
                <a:cs typeface="Aptos" pitchFamily="34" charset="-120"/>
              </a:rPr>
              <a:t>RAG: pridobi kontekst</a:t>
            </a:r>
            <a:endParaRPr lang="en-US" sz="2100" dirty="0"/>
          </a:p>
        </p:txBody>
      </p:sp>
      <p:sp>
        <p:nvSpPr>
          <p:cNvPr id="25" name="Shape 23"/>
          <p:cNvSpPr/>
          <p:nvPr/>
        </p:nvSpPr>
        <p:spPr>
          <a:xfrm>
            <a:off x="758952" y="5029200"/>
            <a:ext cx="10744200" cy="621792"/>
          </a:xfrm>
          <a:prstGeom prst="roundRect">
            <a:avLst>
              <a:gd name="adj" fmla="val 19118"/>
            </a:avLst>
          </a:prstGeom>
          <a:solidFill>
            <a:srgbClr val="E9EFF6"/>
          </a:solidFill>
          <a:ln w="12700">
            <a:solidFill>
              <a:srgbClr val="E9EFF6">
                <a:alpha val="0"/>
              </a:srgbClr>
            </a:solidFill>
            <a:prstDash val="solid"/>
          </a:ln>
        </p:spPr>
      </p:sp>
      <p:sp>
        <p:nvSpPr>
          <p:cNvPr id="26" name="Shape 24"/>
          <p:cNvSpPr/>
          <p:nvPr/>
        </p:nvSpPr>
        <p:spPr>
          <a:xfrm>
            <a:off x="941832" y="5138928"/>
            <a:ext cx="1170432" cy="384048"/>
          </a:xfrm>
          <a:prstGeom prst="roundRect">
            <a:avLst>
              <a:gd name="adj" fmla="val 38095"/>
            </a:avLst>
          </a:prstGeom>
          <a:solidFill>
            <a:srgbClr val="0D978B"/>
          </a:solidFill>
          <a:ln w="12700">
            <a:solidFill>
              <a:srgbClr val="0D978B">
                <a:alpha val="0"/>
              </a:srgbClr>
            </a:solidFill>
            <a:prstDash val="solid"/>
          </a:ln>
        </p:spPr>
      </p:sp>
      <p:sp>
        <p:nvSpPr>
          <p:cNvPr id="27" name="Text 25"/>
          <p:cNvSpPr/>
          <p:nvPr/>
        </p:nvSpPr>
        <p:spPr>
          <a:xfrm>
            <a:off x="1033272" y="5193792"/>
            <a:ext cx="987552"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15 min</a:t>
            </a:r>
            <a:endParaRPr lang="en-US" sz="1300" dirty="0"/>
          </a:p>
        </p:txBody>
      </p:sp>
      <p:sp>
        <p:nvSpPr>
          <p:cNvPr id="28" name="Text 26"/>
          <p:cNvSpPr/>
          <p:nvPr/>
        </p:nvSpPr>
        <p:spPr>
          <a:xfrm>
            <a:off x="2395728" y="5166360"/>
            <a:ext cx="8686800" cy="292608"/>
          </a:xfrm>
          <a:prstGeom prst="rect">
            <a:avLst/>
          </a:prstGeom>
          <a:noFill/>
          <a:ln/>
        </p:spPr>
        <p:txBody>
          <a:bodyPr wrap="square" lIns="0" tIns="0" rIns="0" bIns="0" rtlCol="0" anchor="ctr">
            <a:normAutofit/>
          </a:bodyPr>
          <a:lstStyle/>
          <a:p>
            <a:pPr indent="0" marL="0">
              <a:buNone/>
            </a:pPr>
            <a:r>
              <a:rPr lang="en-US" sz="2100" dirty="0">
                <a:solidFill>
                  <a:srgbClr val="162337"/>
                </a:solidFill>
                <a:latin typeface="Aptos" pitchFamily="34" charset="0"/>
                <a:ea typeface="Aptos" pitchFamily="34" charset="-122"/>
                <a:cs typeface="Aptos" pitchFamily="34" charset="-120"/>
              </a:rPr>
              <a:t>Transakcije: vse ali nič</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OKOLJE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Kje se lahko vaje izvajajo?</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Ni treba namestiti treh novih strežnikov.</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03</a:t>
            </a:r>
            <a:endParaRPr lang="en-US" sz="1000" dirty="0"/>
          </a:p>
        </p:txBody>
      </p:sp>
      <p:sp>
        <p:nvSpPr>
          <p:cNvPr id="9" name="Shape 7"/>
          <p:cNvSpPr/>
          <p:nvPr/>
        </p:nvSpPr>
        <p:spPr>
          <a:xfrm>
            <a:off x="685800" y="2029968"/>
            <a:ext cx="5266944" cy="1554480"/>
          </a:xfrm>
          <a:prstGeom prst="roundRect">
            <a:avLst>
              <a:gd name="adj" fmla="val 8235"/>
            </a:avLst>
          </a:prstGeom>
          <a:solidFill>
            <a:srgbClr val="CDEFE8"/>
          </a:solidFill>
          <a:ln w="12700">
            <a:solidFill>
              <a:srgbClr val="DDE5ED"/>
            </a:solidFill>
            <a:prstDash val="solid"/>
          </a:ln>
        </p:spPr>
      </p:sp>
      <p:sp>
        <p:nvSpPr>
          <p:cNvPr id="10" name="Text 8"/>
          <p:cNvSpPr/>
          <p:nvPr/>
        </p:nvSpPr>
        <p:spPr>
          <a:xfrm>
            <a:off x="896112" y="2212848"/>
            <a:ext cx="4846320"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BREZ NAMESTITVE</a:t>
            </a:r>
            <a:endParaRPr lang="en-US" sz="1400" dirty="0"/>
          </a:p>
        </p:txBody>
      </p:sp>
      <p:sp>
        <p:nvSpPr>
          <p:cNvPr id="11" name="Text 9"/>
          <p:cNvSpPr/>
          <p:nvPr/>
        </p:nvSpPr>
        <p:spPr>
          <a:xfrm>
            <a:off x="905256" y="2670048"/>
            <a:ext cx="4828032" cy="749808"/>
          </a:xfrm>
          <a:prstGeom prst="rect">
            <a:avLst/>
          </a:prstGeom>
          <a:noFill/>
          <a:ln/>
        </p:spPr>
        <p:txBody>
          <a:bodyPr wrap="square" lIns="0" tIns="0" rIns="0" bIns="0" rtlCol="0" anchor="t">
            <a:normAutofit/>
          </a:bodyPr>
          <a:lstStyle/>
          <a:p>
            <a:pPr indent="0" marL="0">
              <a:buNone/>
            </a:pPr>
            <a:r>
              <a:rPr lang="en-US" sz="2000" dirty="0">
                <a:solidFill>
                  <a:srgbClr val="162337"/>
                </a:solidFill>
                <a:latin typeface="Aptos" pitchFamily="34" charset="0"/>
                <a:ea typeface="Aptos" pitchFamily="34" charset="-122"/>
                <a:cs typeface="Aptos" pitchFamily="34" charset="-120"/>
              </a:rPr>
              <a:t>Neo4j GraphAcademy</a:t>
            </a:r>
            <a:endParaRPr lang="en-US" sz="2000" dirty="0"/>
          </a:p>
          <a:p>
            <a:pPr indent="0" marL="0">
              <a:buNone/>
            </a:pPr>
            <a:r>
              <a:rPr lang="en-US" sz="2000" dirty="0">
                <a:solidFill>
                  <a:srgbClr val="162337"/>
                </a:solidFill>
                <a:latin typeface="Aptos" pitchFamily="34" charset="0"/>
                <a:ea typeface="Aptos" pitchFamily="34" charset="-122"/>
                <a:cs typeface="Aptos" pitchFamily="34" charset="-120"/>
              </a:rPr>
              <a:t>Cypher s pravo bazo v brskalniku</a:t>
            </a:r>
            <a:endParaRPr lang="en-US" sz="2000" dirty="0"/>
          </a:p>
        </p:txBody>
      </p:sp>
      <p:sp>
        <p:nvSpPr>
          <p:cNvPr id="12" name="Shape 10"/>
          <p:cNvSpPr/>
          <p:nvPr/>
        </p:nvSpPr>
        <p:spPr>
          <a:xfrm>
            <a:off x="6199632" y="2029968"/>
            <a:ext cx="5266944" cy="1554480"/>
          </a:xfrm>
          <a:prstGeom prst="roundRect">
            <a:avLst>
              <a:gd name="adj" fmla="val 8235"/>
            </a:avLst>
          </a:prstGeom>
          <a:solidFill>
            <a:srgbClr val="FFFFFF"/>
          </a:solidFill>
          <a:ln w="12700">
            <a:solidFill>
              <a:srgbClr val="DDE5ED"/>
            </a:solidFill>
            <a:prstDash val="solid"/>
          </a:ln>
        </p:spPr>
      </p:sp>
      <p:sp>
        <p:nvSpPr>
          <p:cNvPr id="13" name="Text 11"/>
          <p:cNvSpPr/>
          <p:nvPr/>
        </p:nvSpPr>
        <p:spPr>
          <a:xfrm>
            <a:off x="6409944" y="2212848"/>
            <a:ext cx="4846320"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BREZ NAMESTITVE</a:t>
            </a:r>
            <a:endParaRPr lang="en-US" sz="1400" dirty="0"/>
          </a:p>
        </p:txBody>
      </p:sp>
      <p:sp>
        <p:nvSpPr>
          <p:cNvPr id="14" name="Text 12"/>
          <p:cNvSpPr/>
          <p:nvPr/>
        </p:nvSpPr>
        <p:spPr>
          <a:xfrm>
            <a:off x="6419088" y="2670048"/>
            <a:ext cx="4828032" cy="749808"/>
          </a:xfrm>
          <a:prstGeom prst="rect">
            <a:avLst/>
          </a:prstGeom>
          <a:noFill/>
          <a:ln/>
        </p:spPr>
        <p:txBody>
          <a:bodyPr wrap="square" lIns="0" tIns="0" rIns="0" bIns="0" rtlCol="0" anchor="t">
            <a:normAutofit/>
          </a:bodyPr>
          <a:lstStyle/>
          <a:p>
            <a:pPr indent="0" marL="0">
              <a:buNone/>
            </a:pPr>
            <a:r>
              <a:rPr lang="en-US" sz="2000" dirty="0">
                <a:solidFill>
                  <a:srgbClr val="162337"/>
                </a:solidFill>
                <a:latin typeface="Aptos" pitchFamily="34" charset="0"/>
                <a:ea typeface="Aptos" pitchFamily="34" charset="-122"/>
                <a:cs typeface="Aptos" pitchFamily="34" charset="-120"/>
              </a:rPr>
              <a:t>Google Colab</a:t>
            </a:r>
            <a:endParaRPr lang="en-US" sz="2000" dirty="0"/>
          </a:p>
          <a:p>
            <a:pPr indent="0" marL="0">
              <a:buNone/>
            </a:pPr>
            <a:r>
              <a:rPr lang="en-US" sz="2000" dirty="0">
                <a:solidFill>
                  <a:srgbClr val="162337"/>
                </a:solidFill>
                <a:latin typeface="Aptos" pitchFamily="34" charset="0"/>
                <a:ea typeface="Aptos" pitchFamily="34" charset="-122"/>
                <a:cs typeface="Aptos" pitchFamily="34" charset="-120"/>
              </a:rPr>
              <a:t>Notebooki za vektorje, RAG in SQLite</a:t>
            </a:r>
            <a:endParaRPr lang="en-US" sz="2000" dirty="0"/>
          </a:p>
        </p:txBody>
      </p:sp>
      <p:sp>
        <p:nvSpPr>
          <p:cNvPr id="15" name="Shape 13"/>
          <p:cNvSpPr/>
          <p:nvPr/>
        </p:nvSpPr>
        <p:spPr>
          <a:xfrm>
            <a:off x="685800" y="3886200"/>
            <a:ext cx="5257800" cy="475488"/>
          </a:xfrm>
          <a:prstGeom prst="roundRect">
            <a:avLst>
              <a:gd name="adj" fmla="val 19231"/>
            </a:avLst>
          </a:prstGeom>
          <a:solidFill>
            <a:srgbClr val="FFFFFF"/>
          </a:solidFill>
          <a:ln w="12700">
            <a:solidFill>
              <a:srgbClr val="DDE5ED"/>
            </a:solidFill>
            <a:prstDash val="solid"/>
          </a:ln>
        </p:spPr>
      </p:sp>
      <p:sp>
        <p:nvSpPr>
          <p:cNvPr id="16" name="Text 14">
            <a:hlinkClick r:id="rId1" tooltip=""/>
          </p:cNvPr>
          <p:cNvSpPr/>
          <p:nvPr/>
        </p:nvSpPr>
        <p:spPr>
          <a:xfrm>
            <a:off x="813816" y="3995928"/>
            <a:ext cx="502005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GraphAcademy  ↗</a:t>
            </a:r>
            <a:endParaRPr lang="en-US" sz="1400" dirty="0"/>
          </a:p>
        </p:txBody>
      </p:sp>
      <p:sp>
        <p:nvSpPr>
          <p:cNvPr id="17" name="Shape 15"/>
          <p:cNvSpPr/>
          <p:nvPr/>
        </p:nvSpPr>
        <p:spPr>
          <a:xfrm>
            <a:off x="6199632" y="3886200"/>
            <a:ext cx="5257800" cy="475488"/>
          </a:xfrm>
          <a:prstGeom prst="roundRect">
            <a:avLst>
              <a:gd name="adj" fmla="val 19231"/>
            </a:avLst>
          </a:prstGeom>
          <a:solidFill>
            <a:srgbClr val="FFFFFF"/>
          </a:solidFill>
          <a:ln w="12700">
            <a:solidFill>
              <a:srgbClr val="DDE5ED"/>
            </a:solidFill>
            <a:prstDash val="solid"/>
          </a:ln>
        </p:spPr>
      </p:sp>
      <p:sp>
        <p:nvSpPr>
          <p:cNvPr id="18" name="Text 16">
            <a:hlinkClick r:id="rId2" tooltip=""/>
          </p:cNvPr>
          <p:cNvSpPr/>
          <p:nvPr/>
        </p:nvSpPr>
        <p:spPr>
          <a:xfrm>
            <a:off x="6327648" y="3995928"/>
            <a:ext cx="502005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2" invalidUrl="" action="" tgtFrame="" tooltip="" history="1" highlightClick="0" endSnd="0">
                  <a:extLst>
                    <a:ext uri="{A12FA001-AC4F-418D-AE19-62706E023703}">
                      <ahyp:hlinkClr xmlns:ahyp="http://schemas.microsoft.com/office/drawing/2018/hyperlinkcolor" val="tx"/>
                    </a:ext>
                  </a:extLst>
                </a:hlinkClick>
              </a:rPr>
              <a:t>Google Colab  ↗</a:t>
            </a:r>
            <a:endParaRPr lang="en-US" sz="1400" dirty="0"/>
          </a:p>
        </p:txBody>
      </p:sp>
      <p:sp>
        <p:nvSpPr>
          <p:cNvPr id="19" name="Shape 17"/>
          <p:cNvSpPr/>
          <p:nvPr/>
        </p:nvSpPr>
        <p:spPr>
          <a:xfrm>
            <a:off x="685800" y="4626864"/>
            <a:ext cx="5257800" cy="475488"/>
          </a:xfrm>
          <a:prstGeom prst="roundRect">
            <a:avLst>
              <a:gd name="adj" fmla="val 19231"/>
            </a:avLst>
          </a:prstGeom>
          <a:solidFill>
            <a:srgbClr val="FFFFFF"/>
          </a:solidFill>
          <a:ln w="12700">
            <a:solidFill>
              <a:srgbClr val="DDE5ED"/>
            </a:solidFill>
            <a:prstDash val="solid"/>
          </a:ln>
        </p:spPr>
      </p:sp>
      <p:sp>
        <p:nvSpPr>
          <p:cNvPr id="20" name="Text 18">
            <a:hlinkClick r:id="rId3" tooltip=""/>
          </p:cNvPr>
          <p:cNvSpPr/>
          <p:nvPr/>
        </p:nvSpPr>
        <p:spPr>
          <a:xfrm>
            <a:off x="813816" y="4736592"/>
            <a:ext cx="502005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3" invalidUrl="" action="" tgtFrame="" tooltip="" history="1" highlightClick="0" endSnd="0">
                  <a:extLst>
                    <a:ext uri="{A12FA001-AC4F-418D-AE19-62706E023703}">
                      <ahyp:hlinkClr xmlns:ahyp="http://schemas.microsoft.com/office/drawing/2018/hyperlinkcolor" val="tx"/>
                    </a:ext>
                  </a:extLst>
                </a:hlinkClick>
              </a:rPr>
              <a:t>W3Schools MongoDB  ↗</a:t>
            </a:r>
            <a:endParaRPr lang="en-US" sz="1400" dirty="0"/>
          </a:p>
        </p:txBody>
      </p:sp>
      <p:sp>
        <p:nvSpPr>
          <p:cNvPr id="21" name="Shape 19"/>
          <p:cNvSpPr/>
          <p:nvPr/>
        </p:nvSpPr>
        <p:spPr>
          <a:xfrm>
            <a:off x="6199632" y="4626864"/>
            <a:ext cx="5257800" cy="475488"/>
          </a:xfrm>
          <a:prstGeom prst="roundRect">
            <a:avLst>
              <a:gd name="adj" fmla="val 19231"/>
            </a:avLst>
          </a:prstGeom>
          <a:solidFill>
            <a:srgbClr val="FFFFFF"/>
          </a:solidFill>
          <a:ln w="12700">
            <a:solidFill>
              <a:srgbClr val="DDE5ED"/>
            </a:solidFill>
            <a:prstDash val="solid"/>
          </a:ln>
        </p:spPr>
      </p:sp>
      <p:sp>
        <p:nvSpPr>
          <p:cNvPr id="22" name="Text 20">
            <a:hlinkClick r:id="rId4" tooltip=""/>
          </p:cNvPr>
          <p:cNvSpPr/>
          <p:nvPr/>
        </p:nvSpPr>
        <p:spPr>
          <a:xfrm>
            <a:off x="6327648" y="4736592"/>
            <a:ext cx="502005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4" invalidUrl="" action="" tgtFrame="" tooltip="" history="1" highlightClick="0" endSnd="0">
                  <a:extLst>
                    <a:ext uri="{A12FA001-AC4F-418D-AE19-62706E023703}">
                      <ahyp:hlinkClr xmlns:ahyp="http://schemas.microsoft.com/office/drawing/2018/hyperlinkcolor" val="tx"/>
                    </a:ext>
                  </a:extLst>
                </a:hlinkClick>
              </a:rPr>
              <a:t>Neo4j AuraDB  ↗</a:t>
            </a:r>
            <a:endParaRPr lang="en-US" sz="1400" dirty="0"/>
          </a:p>
        </p:txBody>
      </p:sp>
      <p:sp>
        <p:nvSpPr>
          <p:cNvPr id="23" name="Text 21"/>
          <p:cNvSpPr/>
          <p:nvPr/>
        </p:nvSpPr>
        <p:spPr>
          <a:xfrm>
            <a:off x="777240" y="5614416"/>
            <a:ext cx="10607040" cy="365760"/>
          </a:xfrm>
          <a:prstGeom prst="rect">
            <a:avLst/>
          </a:prstGeom>
          <a:noFill/>
          <a:ln/>
        </p:spPr>
        <p:txBody>
          <a:bodyPr wrap="square" lIns="0" tIns="0" rIns="0" bIns="0" rtlCol="0" anchor="ctr">
            <a:normAutofit/>
          </a:bodyPr>
          <a:lstStyle/>
          <a:p>
            <a:pPr indent="0" marL="0">
              <a:buNone/>
            </a:pPr>
            <a:r>
              <a:rPr lang="en-US" sz="1600" dirty="0">
                <a:solidFill>
                  <a:srgbClr val="516178"/>
                </a:solidFill>
                <a:latin typeface="Aptos" pitchFamily="34" charset="0"/>
                <a:ea typeface="Aptos" pitchFamily="34" charset="-122"/>
                <a:cs typeface="Aptos" pitchFamily="34" charset="-120"/>
              </a:rPr>
              <a:t>W3Schools: za MongoDB in SQL; za Cypher uporabimo uradno GraphAcademy.</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C1727"/>
        </a:solidFill>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0D978B"/>
          </a:solidFill>
          <a:ln w="12700">
            <a:solidFill>
              <a:srgbClr val="0D978B">
                <a:alpha val="0"/>
              </a:srgbClr>
            </a:solidFill>
            <a:prstDash val="solid"/>
          </a:ln>
        </p:spPr>
      </p:sp>
      <p:sp>
        <p:nvSpPr>
          <p:cNvPr id="3" name="Text 1"/>
          <p:cNvSpPr/>
          <p:nvPr/>
        </p:nvSpPr>
        <p:spPr>
          <a:xfrm>
            <a:off x="777240" y="640080"/>
            <a:ext cx="7315200" cy="411480"/>
          </a:xfrm>
          <a:prstGeom prst="rect">
            <a:avLst/>
          </a:prstGeom>
          <a:noFill/>
          <a:ln/>
        </p:spPr>
        <p:txBody>
          <a:bodyPr wrap="square" lIns="0" tIns="0" rIns="0" bIns="0" rtlCol="0" anchor="ctr">
            <a:normAutofit/>
          </a:bodyPr>
          <a:lstStyle/>
          <a:p>
            <a:pPr indent="0" marL="0">
              <a:buNone/>
            </a:pPr>
            <a:r>
              <a:rPr lang="en-US" sz="1500" b="1" spc="300" kern="0" dirty="0">
                <a:solidFill>
                  <a:srgbClr val="CDEFE8"/>
                </a:solidFill>
                <a:latin typeface="Aptos" pitchFamily="34" charset="0"/>
                <a:ea typeface="Aptos" pitchFamily="34" charset="-122"/>
                <a:cs typeface="Aptos" pitchFamily="34" charset="-120"/>
              </a:rPr>
              <a:t>TUP  /  FRI</a:t>
            </a:r>
            <a:endParaRPr lang="en-US" sz="1500" dirty="0"/>
          </a:p>
        </p:txBody>
      </p:sp>
      <p:sp>
        <p:nvSpPr>
          <p:cNvPr id="4" name="Text 2"/>
          <p:cNvSpPr/>
          <p:nvPr/>
        </p:nvSpPr>
        <p:spPr>
          <a:xfrm>
            <a:off x="786384" y="1655064"/>
            <a:ext cx="10698480" cy="1234440"/>
          </a:xfrm>
          <a:prstGeom prst="rect">
            <a:avLst/>
          </a:prstGeom>
          <a:noFill/>
          <a:ln/>
        </p:spPr>
        <p:txBody>
          <a:bodyPr wrap="square" lIns="0" tIns="0" rIns="0" bIns="0" rtlCol="0" anchor="ctr">
            <a:normAutofit/>
          </a:bodyPr>
          <a:lstStyle/>
          <a:p>
            <a:pPr indent="0" marL="0">
              <a:buNone/>
            </a:pPr>
            <a:r>
              <a:rPr lang="en-US" sz="5100" b="1" dirty="0">
                <a:solidFill>
                  <a:srgbClr val="FFFFFF"/>
                </a:solidFill>
                <a:latin typeface="Aptos" pitchFamily="34" charset="0"/>
                <a:ea typeface="Aptos" pitchFamily="34" charset="-122"/>
                <a:cs typeface="Aptos" pitchFamily="34" charset="-120"/>
              </a:rPr>
              <a:t>Neo4j in Cypher</a:t>
            </a:r>
            <a:endParaRPr lang="en-US" sz="5100" dirty="0"/>
          </a:p>
        </p:txBody>
      </p:sp>
      <p:sp>
        <p:nvSpPr>
          <p:cNvPr id="5" name="Text 3"/>
          <p:cNvSpPr/>
          <p:nvPr/>
        </p:nvSpPr>
        <p:spPr>
          <a:xfrm>
            <a:off x="822960" y="3154680"/>
            <a:ext cx="10378440" cy="1143000"/>
          </a:xfrm>
          <a:prstGeom prst="rect">
            <a:avLst/>
          </a:prstGeom>
          <a:noFill/>
          <a:ln/>
        </p:spPr>
        <p:txBody>
          <a:bodyPr wrap="square" lIns="0" tIns="0" rIns="0" bIns="0" rtlCol="0" anchor="t">
            <a:normAutofit/>
          </a:bodyPr>
          <a:lstStyle/>
          <a:p>
            <a:pPr indent="0" marL="0">
              <a:buNone/>
            </a:pPr>
            <a:r>
              <a:rPr lang="en-US" sz="2300" dirty="0">
                <a:solidFill>
                  <a:srgbClr val="C2CEDD"/>
                </a:solidFill>
                <a:latin typeface="Aptos" pitchFamily="34" charset="0"/>
                <a:ea typeface="Aptos" pitchFamily="34" charset="-122"/>
                <a:cs typeface="Aptos" pitchFamily="34" charset="-120"/>
              </a:rPr>
              <a:t>Grafni podatkovni model in poizvedbe po povezavah.</a:t>
            </a:r>
            <a:endParaRPr lang="en-US" sz="2300" dirty="0"/>
          </a:p>
        </p:txBody>
      </p:sp>
      <p:sp>
        <p:nvSpPr>
          <p:cNvPr id="6" name="Shape 4"/>
          <p:cNvSpPr/>
          <p:nvPr/>
        </p:nvSpPr>
        <p:spPr>
          <a:xfrm>
            <a:off x="813816" y="5157216"/>
            <a:ext cx="3520440" cy="694944"/>
          </a:xfrm>
          <a:prstGeom prst="roundRect">
            <a:avLst>
              <a:gd name="adj" fmla="val 22368"/>
            </a:avLst>
          </a:prstGeom>
          <a:solidFill>
            <a:srgbClr val="0D978B"/>
          </a:solidFill>
          <a:ln w="12700">
            <a:solidFill>
              <a:srgbClr val="0D978B">
                <a:alpha val="0"/>
              </a:srgbClr>
            </a:solidFill>
            <a:prstDash val="solid"/>
          </a:ln>
        </p:spPr>
      </p:sp>
      <p:sp>
        <p:nvSpPr>
          <p:cNvPr id="7" name="Text 5"/>
          <p:cNvSpPr/>
          <p:nvPr/>
        </p:nvSpPr>
        <p:spPr>
          <a:xfrm>
            <a:off x="905256" y="5312664"/>
            <a:ext cx="3319272" cy="347472"/>
          </a:xfrm>
          <a:prstGeom prst="rect">
            <a:avLst/>
          </a:prstGeom>
          <a:noFill/>
          <a:ln/>
        </p:spPr>
        <p:txBody>
          <a:bodyPr wrap="square" lIns="0" tIns="0" rIns="0" bIns="0" rtlCol="0" anchor="ctr">
            <a:normAutofit/>
          </a:bodyPr>
          <a:lstStyle/>
          <a:p>
            <a:pPr algn="ctr" indent="0" marL="0">
              <a:buNone/>
            </a:pPr>
            <a:r>
              <a:rPr lang="en-US" sz="1900" b="1" dirty="0">
                <a:solidFill>
                  <a:srgbClr val="FFFFFF"/>
                </a:solidFill>
                <a:latin typeface="Aptos" pitchFamily="34" charset="0"/>
                <a:ea typeface="Aptos" pitchFamily="34" charset="-122"/>
                <a:cs typeface="Aptos" pitchFamily="34" charset="-120"/>
              </a:rPr>
              <a:t>≈ 30 minut</a:t>
            </a:r>
            <a:endParaRPr lang="en-US" sz="1900" dirty="0"/>
          </a:p>
        </p:txBody>
      </p:sp>
      <p:sp>
        <p:nvSpPr>
          <p:cNvPr id="8" name="Text 6"/>
          <p:cNvSpPr/>
          <p:nvPr/>
        </p:nvSpPr>
        <p:spPr>
          <a:xfrm>
            <a:off x="11009376" y="6547104"/>
            <a:ext cx="457200" cy="137160"/>
          </a:xfrm>
          <a:prstGeom prst="rect">
            <a:avLst/>
          </a:prstGeom>
          <a:noFill/>
          <a:ln/>
        </p:spPr>
        <p:txBody>
          <a:bodyPr wrap="square" lIns="0" tIns="0" rIns="0" bIns="0" rtlCol="0" anchor="ctr">
            <a:normAutofit/>
          </a:bodyPr>
          <a:lstStyle/>
          <a:p>
            <a:pPr indent="0" marL="0">
              <a:buNone/>
            </a:pPr>
            <a:r>
              <a:rPr lang="en-US" sz="1000" dirty="0">
                <a:solidFill>
                  <a:srgbClr val="6F829E"/>
                </a:solidFill>
                <a:latin typeface="Aptos" pitchFamily="34" charset="0"/>
                <a:ea typeface="Aptos" pitchFamily="34" charset="-122"/>
                <a:cs typeface="Aptos"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MODELIRANJE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Iz treh tabel v en graf</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Isti podatki, drugačen način predstavitve.</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05</a:t>
            </a:r>
            <a:endParaRPr lang="en-US" sz="1000" dirty="0"/>
          </a:p>
        </p:txBody>
      </p:sp>
      <p:sp>
        <p:nvSpPr>
          <p:cNvPr id="9" name="Shape 7"/>
          <p:cNvSpPr/>
          <p:nvPr/>
        </p:nvSpPr>
        <p:spPr>
          <a:xfrm>
            <a:off x="694944" y="1993392"/>
            <a:ext cx="5248656" cy="3154680"/>
          </a:xfrm>
          <a:prstGeom prst="roundRect">
            <a:avLst>
              <a:gd name="adj" fmla="val 4058"/>
            </a:avLst>
          </a:prstGeom>
          <a:solidFill>
            <a:srgbClr val="FFFFFF"/>
          </a:solidFill>
          <a:ln w="12700">
            <a:solidFill>
              <a:srgbClr val="DDE5ED"/>
            </a:solidFill>
            <a:prstDash val="solid"/>
          </a:ln>
        </p:spPr>
      </p:sp>
      <p:sp>
        <p:nvSpPr>
          <p:cNvPr id="10" name="Text 8"/>
          <p:cNvSpPr/>
          <p:nvPr/>
        </p:nvSpPr>
        <p:spPr>
          <a:xfrm>
            <a:off x="905256" y="2176272"/>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RELAClJSKI MODEL</a:t>
            </a:r>
            <a:endParaRPr lang="en-US" sz="1400" dirty="0"/>
          </a:p>
        </p:txBody>
      </p:sp>
      <p:sp>
        <p:nvSpPr>
          <p:cNvPr id="11" name="Text 9"/>
          <p:cNvSpPr/>
          <p:nvPr/>
        </p:nvSpPr>
        <p:spPr>
          <a:xfrm>
            <a:off x="914400" y="2633472"/>
            <a:ext cx="4809744" cy="2350008"/>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Jadralec (jid, ime, rating)</a:t>
            </a:r>
            <a:endParaRPr lang="en-US" sz="2100" dirty="0"/>
          </a:p>
          <a:p>
            <a:pPr indent="0" marL="0">
              <a:buNone/>
            </a:pPr>
            <a:r>
              <a:rPr lang="en-US" sz="2100" dirty="0">
                <a:solidFill>
                  <a:srgbClr val="162337"/>
                </a:solidFill>
                <a:latin typeface="Aptos" pitchFamily="34" charset="0"/>
                <a:ea typeface="Aptos" pitchFamily="34" charset="-122"/>
                <a:cs typeface="Aptos" pitchFamily="34" charset="-120"/>
              </a:rPr>
              <a:t>Coln (cid, ime, barva)</a:t>
            </a:r>
            <a:endParaRPr lang="en-US" sz="2100" dirty="0"/>
          </a:p>
          <a:p>
            <a:pPr indent="0" marL="0">
              <a:buNone/>
            </a:pPr>
            <a:r>
              <a:rPr lang="en-US" sz="2100" dirty="0">
                <a:solidFill>
                  <a:srgbClr val="162337"/>
                </a:solidFill>
                <a:latin typeface="Aptos" pitchFamily="34" charset="0"/>
                <a:ea typeface="Aptos" pitchFamily="34" charset="-122"/>
                <a:cs typeface="Aptos" pitchFamily="34" charset="-120"/>
              </a:rPr>
              <a:t>Rezervacija (jid, cid, dan)</a:t>
            </a:r>
            <a:endParaRPr lang="en-US" sz="2100" dirty="0"/>
          </a:p>
        </p:txBody>
      </p:sp>
      <p:sp>
        <p:nvSpPr>
          <p:cNvPr id="12" name="Shape 10"/>
          <p:cNvSpPr/>
          <p:nvPr/>
        </p:nvSpPr>
        <p:spPr>
          <a:xfrm>
            <a:off x="6199632" y="1993392"/>
            <a:ext cx="5257800" cy="3154680"/>
          </a:xfrm>
          <a:prstGeom prst="roundRect">
            <a:avLst>
              <a:gd name="adj" fmla="val 4058"/>
            </a:avLst>
          </a:prstGeom>
          <a:solidFill>
            <a:srgbClr val="CDEFE8"/>
          </a:solidFill>
          <a:ln w="12700">
            <a:solidFill>
              <a:srgbClr val="DDE5ED"/>
            </a:solidFill>
            <a:prstDash val="solid"/>
          </a:ln>
        </p:spPr>
      </p:sp>
      <p:sp>
        <p:nvSpPr>
          <p:cNvPr id="13" name="Text 11"/>
          <p:cNvSpPr/>
          <p:nvPr/>
        </p:nvSpPr>
        <p:spPr>
          <a:xfrm>
            <a:off x="6409944" y="2176272"/>
            <a:ext cx="483717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GRAFNI MODEL</a:t>
            </a:r>
            <a:endParaRPr lang="en-US" sz="1400" dirty="0"/>
          </a:p>
        </p:txBody>
      </p:sp>
      <p:sp>
        <p:nvSpPr>
          <p:cNvPr id="14" name="Text 12"/>
          <p:cNvSpPr/>
          <p:nvPr/>
        </p:nvSpPr>
        <p:spPr>
          <a:xfrm>
            <a:off x="6419088" y="2633472"/>
            <a:ext cx="4818888" cy="2350008"/>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(:Jadralec) -[:REZERVIRAL]-&gt; (:Coln)</a:t>
            </a:r>
            <a:endParaRPr lang="en-US" sz="2100" dirty="0"/>
          </a:p>
          <a:p>
            <a:pPr indent="0" marL="0">
              <a:buNone/>
            </a:pPr>
            <a:endParaRPr lang="en-US" sz="2100" dirty="0"/>
          </a:p>
          <a:p>
            <a:pPr indent="0" marL="0">
              <a:buNone/>
            </a:pPr>
            <a:r>
              <a:rPr lang="en-US" sz="2100" dirty="0">
                <a:solidFill>
                  <a:srgbClr val="162337"/>
                </a:solidFill>
                <a:latin typeface="Aptos" pitchFamily="34" charset="0"/>
                <a:ea typeface="Aptos" pitchFamily="34" charset="-122"/>
                <a:cs typeface="Aptos" pitchFamily="34" charset="-120"/>
              </a:rPr>
              <a:t>Datum je lastnost povezave: r.dan</a:t>
            </a:r>
            <a:endParaRPr lang="en-US" sz="2100" dirty="0"/>
          </a:p>
        </p:txBody>
      </p:sp>
      <p:sp>
        <p:nvSpPr>
          <p:cNvPr id="15" name="Text 13"/>
          <p:cNvSpPr/>
          <p:nvPr/>
        </p:nvSpPr>
        <p:spPr>
          <a:xfrm>
            <a:off x="3063240" y="5550408"/>
            <a:ext cx="6108192" cy="438912"/>
          </a:xfrm>
          <a:prstGeom prst="rect">
            <a:avLst/>
          </a:prstGeom>
          <a:noFill/>
          <a:ln/>
        </p:spPr>
        <p:txBody>
          <a:bodyPr wrap="square" lIns="0" tIns="0" rIns="0" bIns="0" rtlCol="0" anchor="ctr">
            <a:normAutofit/>
          </a:bodyPr>
          <a:lstStyle/>
          <a:p>
            <a:pPr algn="ctr" indent="0" marL="0">
              <a:buNone/>
            </a:pPr>
            <a:r>
              <a:rPr lang="en-US" sz="2300" b="1" dirty="0">
                <a:solidFill>
                  <a:srgbClr val="0D978B"/>
                </a:solidFill>
                <a:latin typeface="Aptos" pitchFamily="34" charset="0"/>
                <a:ea typeface="Aptos" pitchFamily="34" charset="-122"/>
                <a:cs typeface="Aptos" pitchFamily="34" charset="-120"/>
              </a:rPr>
              <a:t>SQL JOIN  ↔  Cypher MATCH</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NEO4J · PODATKI</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Naš mali graf</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3 jadralci · 2 čolna · 5 rezervacij</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06</a:t>
            </a:r>
            <a:endParaRPr lang="en-US" sz="1000" dirty="0"/>
          </a:p>
        </p:txBody>
      </p:sp>
      <p:sp>
        <p:nvSpPr>
          <p:cNvPr id="9" name="Shape 7"/>
          <p:cNvSpPr/>
          <p:nvPr/>
        </p:nvSpPr>
        <p:spPr>
          <a:xfrm>
            <a:off x="2779776" y="2596896"/>
            <a:ext cx="5861304" cy="338328"/>
          </a:xfrm>
          <a:prstGeom prst="line">
            <a:avLst/>
          </a:prstGeom>
          <a:noFill/>
          <a:ln w="25400">
            <a:solidFill>
              <a:srgbClr val="A9BBD1"/>
            </a:solidFill>
            <a:prstDash val="solid"/>
            <a:tailEnd type="triangle"/>
          </a:ln>
        </p:spPr>
      </p:sp>
      <p:sp>
        <p:nvSpPr>
          <p:cNvPr id="10" name="Shape 8"/>
          <p:cNvSpPr/>
          <p:nvPr/>
        </p:nvSpPr>
        <p:spPr>
          <a:xfrm>
            <a:off x="5280660" y="2313432"/>
            <a:ext cx="859536" cy="274320"/>
          </a:xfrm>
          <a:prstGeom prst="roundRect">
            <a:avLst>
              <a:gd name="adj" fmla="val 23333"/>
            </a:avLst>
          </a:prstGeom>
          <a:solidFill>
            <a:srgbClr val="FFFFFF"/>
          </a:solidFill>
          <a:ln w="12700">
            <a:solidFill>
              <a:srgbClr val="DDE5ED"/>
            </a:solidFill>
            <a:prstDash val="solid"/>
          </a:ln>
        </p:spPr>
      </p:sp>
      <p:sp>
        <p:nvSpPr>
          <p:cNvPr id="11" name="Text 9"/>
          <p:cNvSpPr/>
          <p:nvPr/>
        </p:nvSpPr>
        <p:spPr>
          <a:xfrm>
            <a:off x="5317236" y="2345436"/>
            <a:ext cx="786384" cy="201168"/>
          </a:xfrm>
          <a:prstGeom prst="rect">
            <a:avLst/>
          </a:prstGeom>
          <a:noFill/>
          <a:ln/>
        </p:spPr>
        <p:txBody>
          <a:bodyPr wrap="square" lIns="0" tIns="0" rIns="0" bIns="0" rtlCol="0" anchor="ctr">
            <a:normAutofit/>
          </a:bodyPr>
          <a:lstStyle/>
          <a:p>
            <a:pPr algn="ctr" indent="0" marL="0">
              <a:buNone/>
            </a:pPr>
            <a:r>
              <a:rPr lang="en-US" sz="1200" dirty="0">
                <a:solidFill>
                  <a:srgbClr val="516178"/>
                </a:solidFill>
                <a:latin typeface="Aptos" pitchFamily="34" charset="0"/>
                <a:ea typeface="Aptos" pitchFamily="34" charset="-122"/>
                <a:cs typeface="Aptos" pitchFamily="34" charset="-120"/>
              </a:rPr>
              <a:t>03.10</a:t>
            </a:r>
            <a:endParaRPr lang="en-US" sz="1200" dirty="0"/>
          </a:p>
        </p:txBody>
      </p:sp>
      <p:sp>
        <p:nvSpPr>
          <p:cNvPr id="12" name="Shape 10"/>
          <p:cNvSpPr/>
          <p:nvPr/>
        </p:nvSpPr>
        <p:spPr>
          <a:xfrm>
            <a:off x="2779776" y="2679192"/>
            <a:ext cx="5861304" cy="1984248"/>
          </a:xfrm>
          <a:prstGeom prst="line">
            <a:avLst/>
          </a:prstGeom>
          <a:noFill/>
          <a:ln w="25400">
            <a:solidFill>
              <a:srgbClr val="A9BBD1"/>
            </a:solidFill>
            <a:prstDash val="solid"/>
            <a:tailEnd type="triangle"/>
          </a:ln>
        </p:spPr>
      </p:sp>
      <p:sp>
        <p:nvSpPr>
          <p:cNvPr id="13" name="Shape 11"/>
          <p:cNvSpPr/>
          <p:nvPr/>
        </p:nvSpPr>
        <p:spPr>
          <a:xfrm>
            <a:off x="5280660" y="3456432"/>
            <a:ext cx="859536" cy="274320"/>
          </a:xfrm>
          <a:prstGeom prst="roundRect">
            <a:avLst>
              <a:gd name="adj" fmla="val 23333"/>
            </a:avLst>
          </a:prstGeom>
          <a:solidFill>
            <a:srgbClr val="FFFFFF"/>
          </a:solidFill>
          <a:ln w="12700">
            <a:solidFill>
              <a:srgbClr val="DDE5ED"/>
            </a:solidFill>
            <a:prstDash val="solid"/>
          </a:ln>
        </p:spPr>
      </p:sp>
      <p:sp>
        <p:nvSpPr>
          <p:cNvPr id="14" name="Text 12"/>
          <p:cNvSpPr/>
          <p:nvPr/>
        </p:nvSpPr>
        <p:spPr>
          <a:xfrm>
            <a:off x="5317236" y="3488436"/>
            <a:ext cx="786384" cy="201168"/>
          </a:xfrm>
          <a:prstGeom prst="rect">
            <a:avLst/>
          </a:prstGeom>
          <a:noFill/>
          <a:ln/>
        </p:spPr>
        <p:txBody>
          <a:bodyPr wrap="square" lIns="0" tIns="0" rIns="0" bIns="0" rtlCol="0" anchor="ctr">
            <a:normAutofit/>
          </a:bodyPr>
          <a:lstStyle/>
          <a:p>
            <a:pPr algn="ctr" indent="0" marL="0">
              <a:buNone/>
            </a:pPr>
            <a:r>
              <a:rPr lang="en-US" sz="1200" dirty="0">
                <a:solidFill>
                  <a:srgbClr val="516178"/>
                </a:solidFill>
                <a:latin typeface="Aptos" pitchFamily="34" charset="0"/>
                <a:ea typeface="Aptos" pitchFamily="34" charset="-122"/>
                <a:cs typeface="Aptos" pitchFamily="34" charset="-120"/>
              </a:rPr>
              <a:t>07.10</a:t>
            </a:r>
            <a:endParaRPr lang="en-US" sz="1200" dirty="0"/>
          </a:p>
        </p:txBody>
      </p:sp>
      <p:sp>
        <p:nvSpPr>
          <p:cNvPr id="15" name="Shape 13"/>
          <p:cNvSpPr/>
          <p:nvPr/>
        </p:nvSpPr>
        <p:spPr>
          <a:xfrm>
            <a:off x="2779776" y="3831336"/>
            <a:ext cx="5861304" cy="-731520"/>
          </a:xfrm>
          <a:prstGeom prst="line">
            <a:avLst/>
          </a:prstGeom>
          <a:noFill/>
          <a:ln w="25400">
            <a:solidFill>
              <a:srgbClr val="A9BBD1"/>
            </a:solidFill>
            <a:prstDash val="solid"/>
            <a:tailEnd type="triangle"/>
          </a:ln>
        </p:spPr>
      </p:sp>
      <p:sp>
        <p:nvSpPr>
          <p:cNvPr id="16" name="Shape 14"/>
          <p:cNvSpPr/>
          <p:nvPr/>
        </p:nvSpPr>
        <p:spPr>
          <a:xfrm>
            <a:off x="5280660" y="2926080"/>
            <a:ext cx="859536" cy="274320"/>
          </a:xfrm>
          <a:prstGeom prst="roundRect">
            <a:avLst>
              <a:gd name="adj" fmla="val 23333"/>
            </a:avLst>
          </a:prstGeom>
          <a:solidFill>
            <a:srgbClr val="FFFFFF"/>
          </a:solidFill>
          <a:ln w="12700">
            <a:solidFill>
              <a:srgbClr val="DDE5ED"/>
            </a:solidFill>
            <a:prstDash val="solid"/>
          </a:ln>
        </p:spPr>
      </p:sp>
      <p:sp>
        <p:nvSpPr>
          <p:cNvPr id="17" name="Text 15"/>
          <p:cNvSpPr/>
          <p:nvPr/>
        </p:nvSpPr>
        <p:spPr>
          <a:xfrm>
            <a:off x="5317236" y="2958084"/>
            <a:ext cx="786384" cy="201168"/>
          </a:xfrm>
          <a:prstGeom prst="rect">
            <a:avLst/>
          </a:prstGeom>
          <a:noFill/>
          <a:ln/>
        </p:spPr>
        <p:txBody>
          <a:bodyPr wrap="square" lIns="0" tIns="0" rIns="0" bIns="0" rtlCol="0" anchor="ctr">
            <a:normAutofit/>
          </a:bodyPr>
          <a:lstStyle/>
          <a:p>
            <a:pPr algn="ctr" indent="0" marL="0">
              <a:buNone/>
            </a:pPr>
            <a:r>
              <a:rPr lang="en-US" sz="1200" dirty="0">
                <a:solidFill>
                  <a:srgbClr val="516178"/>
                </a:solidFill>
                <a:latin typeface="Aptos" pitchFamily="34" charset="0"/>
                <a:ea typeface="Aptos" pitchFamily="34" charset="-122"/>
                <a:cs typeface="Aptos" pitchFamily="34" charset="-120"/>
              </a:rPr>
              <a:t>07.10</a:t>
            </a:r>
            <a:endParaRPr lang="en-US" sz="1200" dirty="0"/>
          </a:p>
        </p:txBody>
      </p:sp>
      <p:sp>
        <p:nvSpPr>
          <p:cNvPr id="18" name="Shape 16"/>
          <p:cNvSpPr/>
          <p:nvPr/>
        </p:nvSpPr>
        <p:spPr>
          <a:xfrm>
            <a:off x="2779776" y="5138928"/>
            <a:ext cx="5861304" cy="-393192"/>
          </a:xfrm>
          <a:prstGeom prst="line">
            <a:avLst/>
          </a:prstGeom>
          <a:noFill/>
          <a:ln w="25400">
            <a:solidFill>
              <a:srgbClr val="A9BBD1"/>
            </a:solidFill>
            <a:prstDash val="solid"/>
            <a:tailEnd type="triangle"/>
          </a:ln>
        </p:spPr>
      </p:sp>
      <p:sp>
        <p:nvSpPr>
          <p:cNvPr id="19" name="Shape 17"/>
          <p:cNvSpPr/>
          <p:nvPr/>
        </p:nvSpPr>
        <p:spPr>
          <a:xfrm>
            <a:off x="5280660" y="4974336"/>
            <a:ext cx="859536" cy="274320"/>
          </a:xfrm>
          <a:prstGeom prst="roundRect">
            <a:avLst>
              <a:gd name="adj" fmla="val 23333"/>
            </a:avLst>
          </a:prstGeom>
          <a:solidFill>
            <a:srgbClr val="FFFFFF"/>
          </a:solidFill>
          <a:ln w="12700">
            <a:solidFill>
              <a:srgbClr val="DDE5ED"/>
            </a:solidFill>
            <a:prstDash val="solid"/>
          </a:ln>
        </p:spPr>
      </p:sp>
      <p:sp>
        <p:nvSpPr>
          <p:cNvPr id="20" name="Text 18"/>
          <p:cNvSpPr/>
          <p:nvPr/>
        </p:nvSpPr>
        <p:spPr>
          <a:xfrm>
            <a:off x="5317236" y="5006340"/>
            <a:ext cx="786384" cy="201168"/>
          </a:xfrm>
          <a:prstGeom prst="rect">
            <a:avLst/>
          </a:prstGeom>
          <a:noFill/>
          <a:ln/>
        </p:spPr>
        <p:txBody>
          <a:bodyPr wrap="square" lIns="0" tIns="0" rIns="0" bIns="0" rtlCol="0" anchor="ctr">
            <a:normAutofit/>
          </a:bodyPr>
          <a:lstStyle/>
          <a:p>
            <a:pPr algn="ctr" indent="0" marL="0">
              <a:buNone/>
            </a:pPr>
            <a:r>
              <a:rPr lang="en-US" sz="1200" dirty="0">
                <a:solidFill>
                  <a:srgbClr val="516178"/>
                </a:solidFill>
                <a:latin typeface="Aptos" pitchFamily="34" charset="0"/>
                <a:ea typeface="Aptos" pitchFamily="34" charset="-122"/>
                <a:cs typeface="Aptos" pitchFamily="34" charset="-120"/>
              </a:rPr>
              <a:t>08.10</a:t>
            </a:r>
            <a:endParaRPr lang="en-US" sz="1200" dirty="0"/>
          </a:p>
        </p:txBody>
      </p:sp>
      <p:sp>
        <p:nvSpPr>
          <p:cNvPr id="21" name="Shape 19"/>
          <p:cNvSpPr/>
          <p:nvPr/>
        </p:nvSpPr>
        <p:spPr>
          <a:xfrm>
            <a:off x="2779776" y="5001768"/>
            <a:ext cx="5861304" cy="-1874520"/>
          </a:xfrm>
          <a:prstGeom prst="line">
            <a:avLst/>
          </a:prstGeom>
          <a:noFill/>
          <a:ln w="25400">
            <a:solidFill>
              <a:srgbClr val="A9BBD1"/>
            </a:solidFill>
            <a:prstDash val="solid"/>
            <a:tailEnd type="triangle"/>
          </a:ln>
        </p:spPr>
      </p:sp>
      <p:sp>
        <p:nvSpPr>
          <p:cNvPr id="22" name="Shape 20"/>
          <p:cNvSpPr/>
          <p:nvPr/>
        </p:nvSpPr>
        <p:spPr>
          <a:xfrm>
            <a:off x="5280660" y="4334256"/>
            <a:ext cx="859536" cy="274320"/>
          </a:xfrm>
          <a:prstGeom prst="roundRect">
            <a:avLst>
              <a:gd name="adj" fmla="val 23333"/>
            </a:avLst>
          </a:prstGeom>
          <a:solidFill>
            <a:srgbClr val="FFFFFF"/>
          </a:solidFill>
          <a:ln w="12700">
            <a:solidFill>
              <a:srgbClr val="DDE5ED"/>
            </a:solidFill>
            <a:prstDash val="solid"/>
          </a:ln>
        </p:spPr>
      </p:sp>
      <p:sp>
        <p:nvSpPr>
          <p:cNvPr id="23" name="Text 21"/>
          <p:cNvSpPr/>
          <p:nvPr/>
        </p:nvSpPr>
        <p:spPr>
          <a:xfrm>
            <a:off x="5317236" y="4366260"/>
            <a:ext cx="786384" cy="201168"/>
          </a:xfrm>
          <a:prstGeom prst="rect">
            <a:avLst/>
          </a:prstGeom>
          <a:noFill/>
          <a:ln/>
        </p:spPr>
        <p:txBody>
          <a:bodyPr wrap="square" lIns="0" tIns="0" rIns="0" bIns="0" rtlCol="0" anchor="ctr">
            <a:normAutofit/>
          </a:bodyPr>
          <a:lstStyle/>
          <a:p>
            <a:pPr algn="ctr" indent="0" marL="0">
              <a:buNone/>
            </a:pPr>
            <a:r>
              <a:rPr lang="en-US" sz="1200" dirty="0">
                <a:solidFill>
                  <a:srgbClr val="516178"/>
                </a:solidFill>
                <a:latin typeface="Aptos" pitchFamily="34" charset="0"/>
                <a:ea typeface="Aptos" pitchFamily="34" charset="-122"/>
                <a:cs typeface="Aptos" pitchFamily="34" charset="-120"/>
              </a:rPr>
              <a:t>09.10</a:t>
            </a:r>
            <a:endParaRPr lang="en-US" sz="1200" dirty="0"/>
          </a:p>
        </p:txBody>
      </p:sp>
      <p:sp>
        <p:nvSpPr>
          <p:cNvPr id="24" name="Shape 22"/>
          <p:cNvSpPr/>
          <p:nvPr/>
        </p:nvSpPr>
        <p:spPr>
          <a:xfrm>
            <a:off x="1143000" y="2249424"/>
            <a:ext cx="1581912" cy="621792"/>
          </a:xfrm>
          <a:prstGeom prst="roundRect">
            <a:avLst>
              <a:gd name="adj" fmla="val 35294"/>
            </a:avLst>
          </a:prstGeom>
          <a:solidFill>
            <a:srgbClr val="0D978B"/>
          </a:solidFill>
          <a:ln w="12700">
            <a:solidFill>
              <a:srgbClr val="0D978B">
                <a:alpha val="0"/>
              </a:srgbClr>
            </a:solidFill>
            <a:prstDash val="solid"/>
          </a:ln>
        </p:spPr>
      </p:sp>
      <p:sp>
        <p:nvSpPr>
          <p:cNvPr id="25" name="Text 23"/>
          <p:cNvSpPr/>
          <p:nvPr/>
        </p:nvSpPr>
        <p:spPr>
          <a:xfrm>
            <a:off x="1234440" y="2395728"/>
            <a:ext cx="1408176" cy="320040"/>
          </a:xfrm>
          <a:prstGeom prst="rect">
            <a:avLst/>
          </a:prstGeom>
          <a:noFill/>
          <a:ln/>
        </p:spPr>
        <p:txBody>
          <a:bodyPr wrap="square" lIns="0" tIns="0" rIns="0" bIns="0" rtlCol="0" anchor="ctr">
            <a:normAutofit/>
          </a:bodyPr>
          <a:lstStyle/>
          <a:p>
            <a:pPr algn="ctr" indent="0" marL="0">
              <a:buNone/>
            </a:pPr>
            <a:r>
              <a:rPr lang="en-US" sz="2000" b="1" dirty="0">
                <a:solidFill>
                  <a:srgbClr val="FFFFFF"/>
                </a:solidFill>
                <a:latin typeface="Aptos" pitchFamily="34" charset="0"/>
                <a:ea typeface="Aptos" pitchFamily="34" charset="-122"/>
                <a:cs typeface="Aptos" pitchFamily="34" charset="-120"/>
              </a:rPr>
              <a:t>Ana</a:t>
            </a:r>
            <a:endParaRPr lang="en-US" sz="2000" dirty="0"/>
          </a:p>
        </p:txBody>
      </p:sp>
      <p:sp>
        <p:nvSpPr>
          <p:cNvPr id="26" name="Shape 24"/>
          <p:cNvSpPr/>
          <p:nvPr/>
        </p:nvSpPr>
        <p:spPr>
          <a:xfrm>
            <a:off x="1143000" y="3547872"/>
            <a:ext cx="1581912" cy="621792"/>
          </a:xfrm>
          <a:prstGeom prst="roundRect">
            <a:avLst>
              <a:gd name="adj" fmla="val 35294"/>
            </a:avLst>
          </a:prstGeom>
          <a:solidFill>
            <a:srgbClr val="0D978B"/>
          </a:solidFill>
          <a:ln w="12700">
            <a:solidFill>
              <a:srgbClr val="0D978B">
                <a:alpha val="0"/>
              </a:srgbClr>
            </a:solidFill>
            <a:prstDash val="solid"/>
          </a:ln>
        </p:spPr>
      </p:sp>
      <p:sp>
        <p:nvSpPr>
          <p:cNvPr id="27" name="Text 25"/>
          <p:cNvSpPr/>
          <p:nvPr/>
        </p:nvSpPr>
        <p:spPr>
          <a:xfrm>
            <a:off x="1234440" y="3694176"/>
            <a:ext cx="1408176" cy="320040"/>
          </a:xfrm>
          <a:prstGeom prst="rect">
            <a:avLst/>
          </a:prstGeom>
          <a:noFill/>
          <a:ln/>
        </p:spPr>
        <p:txBody>
          <a:bodyPr wrap="square" lIns="0" tIns="0" rIns="0" bIns="0" rtlCol="0" anchor="ctr">
            <a:normAutofit/>
          </a:bodyPr>
          <a:lstStyle/>
          <a:p>
            <a:pPr algn="ctr" indent="0" marL="0">
              <a:buNone/>
            </a:pPr>
            <a:r>
              <a:rPr lang="en-US" sz="2000" b="1" dirty="0">
                <a:solidFill>
                  <a:srgbClr val="FFFFFF"/>
                </a:solidFill>
                <a:latin typeface="Aptos" pitchFamily="34" charset="0"/>
                <a:ea typeface="Aptos" pitchFamily="34" charset="-122"/>
                <a:cs typeface="Aptos" pitchFamily="34" charset="-120"/>
              </a:rPr>
              <a:t>Boris</a:t>
            </a:r>
            <a:endParaRPr lang="en-US" sz="2000" dirty="0"/>
          </a:p>
        </p:txBody>
      </p:sp>
      <p:sp>
        <p:nvSpPr>
          <p:cNvPr id="28" name="Shape 26"/>
          <p:cNvSpPr/>
          <p:nvPr/>
        </p:nvSpPr>
        <p:spPr>
          <a:xfrm>
            <a:off x="1143000" y="4837176"/>
            <a:ext cx="1581912" cy="621792"/>
          </a:xfrm>
          <a:prstGeom prst="roundRect">
            <a:avLst>
              <a:gd name="adj" fmla="val 35294"/>
            </a:avLst>
          </a:prstGeom>
          <a:solidFill>
            <a:srgbClr val="0D978B"/>
          </a:solidFill>
          <a:ln w="12700">
            <a:solidFill>
              <a:srgbClr val="0D978B">
                <a:alpha val="0"/>
              </a:srgbClr>
            </a:solidFill>
            <a:prstDash val="solid"/>
          </a:ln>
        </p:spPr>
      </p:sp>
      <p:sp>
        <p:nvSpPr>
          <p:cNvPr id="29" name="Text 27"/>
          <p:cNvSpPr/>
          <p:nvPr/>
        </p:nvSpPr>
        <p:spPr>
          <a:xfrm>
            <a:off x="1234440" y="4983480"/>
            <a:ext cx="1408176" cy="320040"/>
          </a:xfrm>
          <a:prstGeom prst="rect">
            <a:avLst/>
          </a:prstGeom>
          <a:noFill/>
          <a:ln/>
        </p:spPr>
        <p:txBody>
          <a:bodyPr wrap="square" lIns="0" tIns="0" rIns="0" bIns="0" rtlCol="0" anchor="ctr">
            <a:normAutofit/>
          </a:bodyPr>
          <a:lstStyle/>
          <a:p>
            <a:pPr algn="ctr" indent="0" marL="0">
              <a:buNone/>
            </a:pPr>
            <a:r>
              <a:rPr lang="en-US" sz="2000" b="1" dirty="0">
                <a:solidFill>
                  <a:srgbClr val="FFFFFF"/>
                </a:solidFill>
                <a:latin typeface="Aptos" pitchFamily="34" charset="0"/>
                <a:ea typeface="Aptos" pitchFamily="34" charset="-122"/>
                <a:cs typeface="Aptos" pitchFamily="34" charset="-120"/>
              </a:rPr>
              <a:t>Cene</a:t>
            </a:r>
            <a:endParaRPr lang="en-US" sz="2000" dirty="0"/>
          </a:p>
        </p:txBody>
      </p:sp>
      <p:sp>
        <p:nvSpPr>
          <p:cNvPr id="30" name="Shape 28"/>
          <p:cNvSpPr/>
          <p:nvPr/>
        </p:nvSpPr>
        <p:spPr>
          <a:xfrm>
            <a:off x="8714232" y="2688336"/>
            <a:ext cx="1581912" cy="621792"/>
          </a:xfrm>
          <a:prstGeom prst="roundRect">
            <a:avLst>
              <a:gd name="adj" fmla="val 35294"/>
            </a:avLst>
          </a:prstGeom>
          <a:solidFill>
            <a:srgbClr val="2B73B6"/>
          </a:solidFill>
          <a:ln w="12700">
            <a:solidFill>
              <a:srgbClr val="2B73B6">
                <a:alpha val="0"/>
              </a:srgbClr>
            </a:solidFill>
            <a:prstDash val="solid"/>
          </a:ln>
        </p:spPr>
      </p:sp>
      <p:sp>
        <p:nvSpPr>
          <p:cNvPr id="31" name="Text 29"/>
          <p:cNvSpPr/>
          <p:nvPr/>
        </p:nvSpPr>
        <p:spPr>
          <a:xfrm>
            <a:off x="8805672" y="2834640"/>
            <a:ext cx="1408176" cy="320040"/>
          </a:xfrm>
          <a:prstGeom prst="rect">
            <a:avLst/>
          </a:prstGeom>
          <a:noFill/>
          <a:ln/>
        </p:spPr>
        <p:txBody>
          <a:bodyPr wrap="square" lIns="0" tIns="0" rIns="0" bIns="0" rtlCol="0" anchor="ctr">
            <a:normAutofit/>
          </a:bodyPr>
          <a:lstStyle/>
          <a:p>
            <a:pPr algn="ctr" indent="0" marL="0">
              <a:buNone/>
            </a:pPr>
            <a:r>
              <a:rPr lang="en-US" sz="2000" b="1" dirty="0">
                <a:solidFill>
                  <a:srgbClr val="FFFFFF"/>
                </a:solidFill>
                <a:latin typeface="Aptos" pitchFamily="34" charset="0"/>
                <a:ea typeface="Aptos" pitchFamily="34" charset="-122"/>
                <a:cs typeface="Aptos" pitchFamily="34" charset="-120"/>
              </a:rPr>
              <a:t>Elan</a:t>
            </a:r>
            <a:endParaRPr lang="en-US" sz="2000" dirty="0"/>
          </a:p>
        </p:txBody>
      </p:sp>
      <p:sp>
        <p:nvSpPr>
          <p:cNvPr id="32" name="Shape 30"/>
          <p:cNvSpPr/>
          <p:nvPr/>
        </p:nvSpPr>
        <p:spPr>
          <a:xfrm>
            <a:off x="8714232" y="4471416"/>
            <a:ext cx="1581912" cy="621792"/>
          </a:xfrm>
          <a:prstGeom prst="roundRect">
            <a:avLst>
              <a:gd name="adj" fmla="val 35294"/>
            </a:avLst>
          </a:prstGeom>
          <a:solidFill>
            <a:srgbClr val="2B73B6"/>
          </a:solidFill>
          <a:ln w="12700">
            <a:solidFill>
              <a:srgbClr val="2B73B6">
                <a:alpha val="0"/>
              </a:srgbClr>
            </a:solidFill>
            <a:prstDash val="solid"/>
          </a:ln>
        </p:spPr>
      </p:sp>
      <p:sp>
        <p:nvSpPr>
          <p:cNvPr id="33" name="Text 31"/>
          <p:cNvSpPr/>
          <p:nvPr/>
        </p:nvSpPr>
        <p:spPr>
          <a:xfrm>
            <a:off x="8805672" y="4617720"/>
            <a:ext cx="1408176" cy="320040"/>
          </a:xfrm>
          <a:prstGeom prst="rect">
            <a:avLst/>
          </a:prstGeom>
          <a:noFill/>
          <a:ln/>
        </p:spPr>
        <p:txBody>
          <a:bodyPr wrap="square" lIns="0" tIns="0" rIns="0" bIns="0" rtlCol="0" anchor="ctr">
            <a:normAutofit/>
          </a:bodyPr>
          <a:lstStyle/>
          <a:p>
            <a:pPr algn="ctr" indent="0" marL="0">
              <a:buNone/>
            </a:pPr>
            <a:r>
              <a:rPr lang="en-US" sz="2000" b="1" dirty="0">
                <a:solidFill>
                  <a:srgbClr val="FFFFFF"/>
                </a:solidFill>
                <a:latin typeface="Aptos" pitchFamily="34" charset="0"/>
                <a:ea typeface="Aptos" pitchFamily="34" charset="-122"/>
                <a:cs typeface="Aptos" pitchFamily="34" charset="-120"/>
              </a:rPr>
              <a:t>Bavaria</a:t>
            </a:r>
            <a:endParaRPr lang="en-US" sz="2000" dirty="0"/>
          </a:p>
        </p:txBody>
      </p:sp>
      <p:sp>
        <p:nvSpPr>
          <p:cNvPr id="34" name="Shape 32"/>
          <p:cNvSpPr/>
          <p:nvPr/>
        </p:nvSpPr>
        <p:spPr>
          <a:xfrm>
            <a:off x="1143000" y="1773936"/>
            <a:ext cx="1600200" cy="384048"/>
          </a:xfrm>
          <a:prstGeom prst="roundRect">
            <a:avLst>
              <a:gd name="adj" fmla="val 38095"/>
            </a:avLst>
          </a:prstGeom>
          <a:solidFill>
            <a:srgbClr val="0D978B"/>
          </a:solidFill>
          <a:ln w="12700">
            <a:solidFill>
              <a:srgbClr val="0D978B">
                <a:alpha val="0"/>
              </a:srgbClr>
            </a:solidFill>
            <a:prstDash val="solid"/>
          </a:ln>
        </p:spPr>
      </p:sp>
      <p:sp>
        <p:nvSpPr>
          <p:cNvPr id="35" name="Text 33"/>
          <p:cNvSpPr/>
          <p:nvPr/>
        </p:nvSpPr>
        <p:spPr>
          <a:xfrm>
            <a:off x="1234440" y="1828800"/>
            <a:ext cx="1417320"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:Jadralec</a:t>
            </a:r>
            <a:endParaRPr lang="en-US" sz="1300" dirty="0"/>
          </a:p>
        </p:txBody>
      </p:sp>
      <p:sp>
        <p:nvSpPr>
          <p:cNvPr id="36" name="Shape 34"/>
          <p:cNvSpPr/>
          <p:nvPr/>
        </p:nvSpPr>
        <p:spPr>
          <a:xfrm>
            <a:off x="8714232" y="2157984"/>
            <a:ext cx="1600200" cy="384048"/>
          </a:xfrm>
          <a:prstGeom prst="roundRect">
            <a:avLst>
              <a:gd name="adj" fmla="val 38095"/>
            </a:avLst>
          </a:prstGeom>
          <a:solidFill>
            <a:srgbClr val="2B73B6"/>
          </a:solidFill>
          <a:ln w="12700">
            <a:solidFill>
              <a:srgbClr val="2B73B6">
                <a:alpha val="0"/>
              </a:srgbClr>
            </a:solidFill>
            <a:prstDash val="solid"/>
          </a:ln>
        </p:spPr>
      </p:sp>
      <p:sp>
        <p:nvSpPr>
          <p:cNvPr id="37" name="Text 35"/>
          <p:cNvSpPr/>
          <p:nvPr/>
        </p:nvSpPr>
        <p:spPr>
          <a:xfrm>
            <a:off x="8805672" y="2212848"/>
            <a:ext cx="1417320" cy="256032"/>
          </a:xfrm>
          <a:prstGeom prst="rect">
            <a:avLst/>
          </a:prstGeom>
          <a:noFill/>
          <a:ln/>
        </p:spPr>
        <p:txBody>
          <a:bodyPr wrap="square" lIns="0" tIns="0" rIns="0" bIns="0" rtlCol="0" anchor="ctr">
            <a:normAutofit/>
          </a:bodyPr>
          <a:lstStyle/>
          <a:p>
            <a:pPr algn="ctr" indent="0" marL="0">
              <a:buNone/>
            </a:pPr>
            <a:r>
              <a:rPr lang="en-US" sz="1300" b="1" dirty="0">
                <a:solidFill>
                  <a:srgbClr val="FFFFFF"/>
                </a:solidFill>
                <a:latin typeface="Aptos" pitchFamily="34" charset="0"/>
                <a:ea typeface="Aptos" pitchFamily="34" charset="-122"/>
                <a:cs typeface="Aptos" pitchFamily="34" charset="-120"/>
              </a:rPr>
              <a:t>:Coln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CYPHER · MERGE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Priprava testnega grafa (1/2)</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Izvedi v prazni testni instanci AuraDB ali lokalnem Neo4j.</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07</a:t>
            </a:r>
            <a:endParaRPr lang="en-US" sz="1000" dirty="0"/>
          </a:p>
        </p:txBody>
      </p:sp>
      <p:sp>
        <p:nvSpPr>
          <p:cNvPr id="9" name="Shape 7"/>
          <p:cNvSpPr/>
          <p:nvPr/>
        </p:nvSpPr>
        <p:spPr>
          <a:xfrm>
            <a:off x="731520" y="1993392"/>
            <a:ext cx="10762488" cy="2880360"/>
          </a:xfrm>
          <a:prstGeom prst="roundRect">
            <a:avLst>
              <a:gd name="adj" fmla="val 3175"/>
            </a:avLst>
          </a:prstGeom>
          <a:solidFill>
            <a:srgbClr val="0C1727"/>
          </a:solidFill>
          <a:ln w="12700">
            <a:solidFill>
              <a:srgbClr val="0C1727">
                <a:alpha val="0"/>
              </a:srgbClr>
            </a:solidFill>
            <a:prstDash val="solid"/>
          </a:ln>
        </p:spPr>
      </p:sp>
      <p:sp>
        <p:nvSpPr>
          <p:cNvPr id="10" name="Text 8"/>
          <p:cNvSpPr/>
          <p:nvPr/>
        </p:nvSpPr>
        <p:spPr>
          <a:xfrm>
            <a:off x="941832" y="2167128"/>
            <a:ext cx="10351008" cy="2551176"/>
          </a:xfrm>
          <a:prstGeom prst="rect">
            <a:avLst/>
          </a:prstGeom>
          <a:noFill/>
          <a:ln/>
        </p:spPr>
        <p:txBody>
          <a:bodyPr wrap="square" lIns="0" tIns="0" rIns="0" bIns="0" rtlCol="0" anchor="t">
            <a:normAutofit/>
          </a:bodyPr>
          <a:lstStyle/>
          <a:p>
            <a:pPr indent="0" marL="0">
              <a:buNone/>
            </a:pPr>
            <a:r>
              <a:rPr lang="en-US" sz="1700" dirty="0">
                <a:solidFill>
                  <a:srgbClr val="EDF6FF"/>
                </a:solidFill>
                <a:latin typeface="Consolas" pitchFamily="34" charset="0"/>
                <a:ea typeface="Consolas" pitchFamily="34" charset="-122"/>
                <a:cs typeface="Consolas" pitchFamily="34" charset="-120"/>
              </a:rPr>
              <a:t>MERGE (j1:Jadralec {jid:1}) SET j1.ime='Ana', j1.rating=8</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(j2:Jadralec {jid:2}) SET j2.ime='Boris', j2.rating=6</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(j3:Jadralec {jid:3}) SET j3.ime='Cene', j3.rating=9</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(c1:Coln {cid:10}) SET c1.ime='Elan', c1.barva='bela'</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(c2:Coln {cid:20}) SET c2.ime='Bavaria', c2.barva='modra'</a:t>
            </a:r>
            <a:endParaRPr lang="en-US" sz="1700" dirty="0"/>
          </a:p>
        </p:txBody>
      </p:sp>
      <p:sp>
        <p:nvSpPr>
          <p:cNvPr id="11" name="Shape 9"/>
          <p:cNvSpPr/>
          <p:nvPr/>
        </p:nvSpPr>
        <p:spPr>
          <a:xfrm>
            <a:off x="768096" y="5230368"/>
            <a:ext cx="10643616" cy="704088"/>
          </a:xfrm>
          <a:prstGeom prst="roundRect">
            <a:avLst>
              <a:gd name="adj" fmla="val 15584"/>
            </a:avLst>
          </a:prstGeom>
          <a:solidFill>
            <a:srgbClr val="CDEFE8"/>
          </a:solidFill>
          <a:ln w="12700">
            <a:solidFill>
              <a:srgbClr val="CDEFE8">
                <a:alpha val="0"/>
              </a:srgbClr>
            </a:solidFill>
            <a:prstDash val="solid"/>
          </a:ln>
        </p:spPr>
      </p:sp>
      <p:sp>
        <p:nvSpPr>
          <p:cNvPr id="12" name="Text 10"/>
          <p:cNvSpPr/>
          <p:nvPr/>
        </p:nvSpPr>
        <p:spPr>
          <a:xfrm>
            <a:off x="950976" y="5385816"/>
            <a:ext cx="10168128" cy="384048"/>
          </a:xfrm>
          <a:prstGeom prst="rect">
            <a:avLst/>
          </a:prstGeom>
          <a:noFill/>
          <a:ln/>
        </p:spPr>
        <p:txBody>
          <a:bodyPr wrap="square" lIns="0" tIns="0" rIns="0" bIns="0" rtlCol="0" anchor="ctr">
            <a:normAutofit/>
          </a:bodyPr>
          <a:lstStyle/>
          <a:p>
            <a:pPr indent="0" marL="0">
              <a:buNone/>
            </a:pPr>
            <a:r>
              <a:rPr lang="en-US" sz="1900" b="1" dirty="0">
                <a:solidFill>
                  <a:srgbClr val="162337"/>
                </a:solidFill>
                <a:latin typeface="Aptos" pitchFamily="34" charset="0"/>
                <a:ea typeface="Aptos" pitchFamily="34" charset="-122"/>
                <a:cs typeface="Aptos" pitchFamily="34" charset="-120"/>
              </a:rPr>
              <a:t>MERGE najprej poskusi ujemanje vzorca; CREATE vedno ustvarja.</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CYPHER · POVEZAVE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Priprava testnega grafa (2/2)</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Nadaljevanje istega skripta: pet rezervacij</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08</a:t>
            </a:r>
            <a:endParaRPr lang="en-US" sz="1000" dirty="0"/>
          </a:p>
        </p:txBody>
      </p:sp>
      <p:sp>
        <p:nvSpPr>
          <p:cNvPr id="9" name="Shape 7"/>
          <p:cNvSpPr/>
          <p:nvPr/>
        </p:nvSpPr>
        <p:spPr>
          <a:xfrm>
            <a:off x="731520" y="1984248"/>
            <a:ext cx="10762488" cy="3081528"/>
          </a:xfrm>
          <a:prstGeom prst="roundRect">
            <a:avLst>
              <a:gd name="adj" fmla="val 2967"/>
            </a:avLst>
          </a:prstGeom>
          <a:solidFill>
            <a:srgbClr val="0C1727"/>
          </a:solidFill>
          <a:ln w="12700">
            <a:solidFill>
              <a:srgbClr val="0C1727">
                <a:alpha val="0"/>
              </a:srgbClr>
            </a:solidFill>
            <a:prstDash val="solid"/>
          </a:ln>
        </p:spPr>
      </p:sp>
      <p:sp>
        <p:nvSpPr>
          <p:cNvPr id="10" name="Text 8"/>
          <p:cNvSpPr/>
          <p:nvPr/>
        </p:nvSpPr>
        <p:spPr>
          <a:xfrm>
            <a:off x="941832" y="2157984"/>
            <a:ext cx="10351008" cy="2752344"/>
          </a:xfrm>
          <a:prstGeom prst="rect">
            <a:avLst/>
          </a:prstGeom>
          <a:noFill/>
          <a:ln/>
        </p:spPr>
        <p:txBody>
          <a:bodyPr wrap="square" lIns="0" tIns="0" rIns="0" bIns="0" rtlCol="0" anchor="t">
            <a:normAutofit/>
          </a:bodyPr>
          <a:lstStyle/>
          <a:p>
            <a:pPr indent="0" marL="0">
              <a:buNone/>
            </a:pPr>
            <a:r>
              <a:rPr lang="en-US" sz="1700" dirty="0">
                <a:solidFill>
                  <a:srgbClr val="EDF6FF"/>
                </a:solidFill>
                <a:latin typeface="Consolas" pitchFamily="34" charset="0"/>
                <a:ea typeface="Consolas" pitchFamily="34" charset="-122"/>
                <a:cs typeface="Consolas" pitchFamily="34" charset="-120"/>
              </a:rPr>
              <a:t>WITH j1, j2, j3, c1, c2</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(j1)-[:REZERVIRAL {dan:date('2026-10-03')}]-&gt;(c1)</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(j1)-[:REZERVIRAL {dan:date('2026-10-07')}]-&gt;(c2)</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(j2)-[:REZERVIRAL {dan:date('2026-10-07')}]-&gt;(c1)</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(j3)-[:REZERVIRAL {dan:date('2026-10-08')}]-&gt;(c2)</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MERGE (j3)-[:REZERVIRAL {dan:date('2026-10-09')}]-&gt;(c1)</a:t>
            </a:r>
            <a:endParaRPr lang="en-US" sz="1700" dirty="0"/>
          </a:p>
        </p:txBody>
      </p:sp>
      <p:sp>
        <p:nvSpPr>
          <p:cNvPr id="11" name="Shape 9"/>
          <p:cNvSpPr/>
          <p:nvPr/>
        </p:nvSpPr>
        <p:spPr>
          <a:xfrm>
            <a:off x="731520" y="5303520"/>
            <a:ext cx="10762488" cy="740664"/>
          </a:xfrm>
          <a:prstGeom prst="roundRect">
            <a:avLst>
              <a:gd name="adj" fmla="val 12346"/>
            </a:avLst>
          </a:prstGeom>
          <a:solidFill>
            <a:srgbClr val="0C1727"/>
          </a:solidFill>
          <a:ln w="12700">
            <a:solidFill>
              <a:srgbClr val="0C1727">
                <a:alpha val="0"/>
              </a:srgbClr>
            </a:solidFill>
            <a:prstDash val="solid"/>
          </a:ln>
        </p:spPr>
      </p:sp>
      <p:sp>
        <p:nvSpPr>
          <p:cNvPr id="12" name="Text 10"/>
          <p:cNvSpPr/>
          <p:nvPr/>
        </p:nvSpPr>
        <p:spPr>
          <a:xfrm>
            <a:off x="941832" y="5477256"/>
            <a:ext cx="10351008" cy="411480"/>
          </a:xfrm>
          <a:prstGeom prst="rect">
            <a:avLst/>
          </a:prstGeom>
          <a:noFill/>
          <a:ln/>
        </p:spPr>
        <p:txBody>
          <a:bodyPr wrap="square" lIns="0" tIns="0" rIns="0" bIns="0" rtlCol="0" anchor="t">
            <a:normAutofit/>
          </a:bodyPr>
          <a:lstStyle/>
          <a:p>
            <a:pPr indent="0" marL="0">
              <a:buNone/>
            </a:pPr>
            <a:r>
              <a:rPr lang="en-US" sz="1500" dirty="0">
                <a:solidFill>
                  <a:srgbClr val="EDF6FF"/>
                </a:solidFill>
                <a:latin typeface="Consolas" pitchFamily="34" charset="0"/>
                <a:ea typeface="Consolas" pitchFamily="34" charset="-122"/>
                <a:cs typeface="Consolas" pitchFamily="34" charset="-120"/>
              </a:rPr>
              <a:t>MATCH (j:Jadralec)-[r:REZERVIRAL]-&gt;(c:Coln)</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RETURN j.ime, c.ime, r.dan ORDER BY j.ime, r.dan;</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DEMONSTRACIJE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Tri osnovne poizvedbe v jeziku Cypher</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Primerjaj s SQL JOIN, GROUP BY in HAVING/podpoizvedbo.</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09</a:t>
            </a:r>
            <a:endParaRPr lang="en-US" sz="1000" dirty="0"/>
          </a:p>
        </p:txBody>
      </p:sp>
      <p:sp>
        <p:nvSpPr>
          <p:cNvPr id="9" name="Shape 7"/>
          <p:cNvSpPr/>
          <p:nvPr/>
        </p:nvSpPr>
        <p:spPr>
          <a:xfrm>
            <a:off x="731520" y="1975104"/>
            <a:ext cx="10780776" cy="996696"/>
          </a:xfrm>
          <a:prstGeom prst="roundRect">
            <a:avLst>
              <a:gd name="adj" fmla="val 9174"/>
            </a:avLst>
          </a:prstGeom>
          <a:solidFill>
            <a:srgbClr val="0C1727"/>
          </a:solidFill>
          <a:ln w="12700">
            <a:solidFill>
              <a:srgbClr val="0C1727">
                <a:alpha val="0"/>
              </a:srgbClr>
            </a:solidFill>
            <a:prstDash val="solid"/>
          </a:ln>
        </p:spPr>
      </p:sp>
      <p:sp>
        <p:nvSpPr>
          <p:cNvPr id="10" name="Text 8"/>
          <p:cNvSpPr/>
          <p:nvPr/>
        </p:nvSpPr>
        <p:spPr>
          <a:xfrm>
            <a:off x="941832" y="2148840"/>
            <a:ext cx="10369296" cy="667512"/>
          </a:xfrm>
          <a:prstGeom prst="rect">
            <a:avLst/>
          </a:prstGeom>
          <a:noFill/>
          <a:ln/>
        </p:spPr>
        <p:txBody>
          <a:bodyPr wrap="square" lIns="0" tIns="0" rIns="0" bIns="0" rtlCol="0" anchor="t">
            <a:normAutofit/>
          </a:bodyPr>
          <a:lstStyle/>
          <a:p>
            <a:pPr indent="0" marL="0">
              <a:buNone/>
            </a:pPr>
            <a:r>
              <a:rPr lang="en-US" sz="1500" dirty="0">
                <a:solidFill>
                  <a:srgbClr val="EDF6FF"/>
                </a:solidFill>
                <a:latin typeface="Consolas" pitchFamily="34" charset="0"/>
                <a:ea typeface="Consolas" pitchFamily="34" charset="-122"/>
                <a:cs typeface="Consolas" pitchFamily="34" charset="-120"/>
              </a:rPr>
              <a:t>MATCH (j:Jadralec)-[r:REZERVIRAL]-&gt;(c:Coln)</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RETURN j.ime, c.ime, r.dan ORDER BY j.ime, r.dan;</a:t>
            </a:r>
            <a:endParaRPr lang="en-US" sz="1500" dirty="0"/>
          </a:p>
        </p:txBody>
      </p:sp>
      <p:sp>
        <p:nvSpPr>
          <p:cNvPr id="11" name="Shape 9"/>
          <p:cNvSpPr/>
          <p:nvPr/>
        </p:nvSpPr>
        <p:spPr>
          <a:xfrm>
            <a:off x="731520" y="3200400"/>
            <a:ext cx="10780776" cy="1207008"/>
          </a:xfrm>
          <a:prstGeom prst="roundRect">
            <a:avLst>
              <a:gd name="adj" fmla="val 7576"/>
            </a:avLst>
          </a:prstGeom>
          <a:solidFill>
            <a:srgbClr val="0C1727"/>
          </a:solidFill>
          <a:ln w="12700">
            <a:solidFill>
              <a:srgbClr val="0C1727">
                <a:alpha val="0"/>
              </a:srgbClr>
            </a:solidFill>
            <a:prstDash val="solid"/>
          </a:ln>
        </p:spPr>
      </p:sp>
      <p:sp>
        <p:nvSpPr>
          <p:cNvPr id="12" name="Text 10"/>
          <p:cNvSpPr/>
          <p:nvPr/>
        </p:nvSpPr>
        <p:spPr>
          <a:xfrm>
            <a:off x="941832" y="3374136"/>
            <a:ext cx="10369296" cy="877824"/>
          </a:xfrm>
          <a:prstGeom prst="rect">
            <a:avLst/>
          </a:prstGeom>
          <a:noFill/>
          <a:ln/>
        </p:spPr>
        <p:txBody>
          <a:bodyPr wrap="square" lIns="0" tIns="0" rIns="0" bIns="0" rtlCol="0" anchor="t">
            <a:normAutofit/>
          </a:bodyPr>
          <a:lstStyle/>
          <a:p>
            <a:pPr indent="0" marL="0">
              <a:buNone/>
            </a:pPr>
            <a:r>
              <a:rPr lang="en-US" sz="1500" dirty="0">
                <a:solidFill>
                  <a:srgbClr val="EDF6FF"/>
                </a:solidFill>
                <a:latin typeface="Consolas" pitchFamily="34" charset="0"/>
                <a:ea typeface="Consolas" pitchFamily="34" charset="-122"/>
                <a:cs typeface="Consolas" pitchFamily="34" charset="-120"/>
              </a:rPr>
              <a:t>MATCH (j:Jadralec)</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OPTIONAL MATCH (j)-[r:REZERVIRAL]-&gt;(:Coln)</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RETURN j.ime, count(r) AS stevilo ORDER BY stevilo DESC;</a:t>
            </a:r>
            <a:endParaRPr lang="en-US" sz="1500" dirty="0"/>
          </a:p>
        </p:txBody>
      </p:sp>
      <p:sp>
        <p:nvSpPr>
          <p:cNvPr id="13" name="Shape 11"/>
          <p:cNvSpPr/>
          <p:nvPr/>
        </p:nvSpPr>
        <p:spPr>
          <a:xfrm>
            <a:off x="731520" y="4626864"/>
            <a:ext cx="10780776" cy="1216152"/>
          </a:xfrm>
          <a:prstGeom prst="roundRect">
            <a:avLst>
              <a:gd name="adj" fmla="val 7519"/>
            </a:avLst>
          </a:prstGeom>
          <a:solidFill>
            <a:srgbClr val="0C1727"/>
          </a:solidFill>
          <a:ln w="12700">
            <a:solidFill>
              <a:srgbClr val="0C1727">
                <a:alpha val="0"/>
              </a:srgbClr>
            </a:solidFill>
            <a:prstDash val="solid"/>
          </a:ln>
        </p:spPr>
      </p:sp>
      <p:sp>
        <p:nvSpPr>
          <p:cNvPr id="14" name="Text 12"/>
          <p:cNvSpPr/>
          <p:nvPr/>
        </p:nvSpPr>
        <p:spPr>
          <a:xfrm>
            <a:off x="941832" y="4800600"/>
            <a:ext cx="10369296" cy="886968"/>
          </a:xfrm>
          <a:prstGeom prst="rect">
            <a:avLst/>
          </a:prstGeom>
          <a:noFill/>
          <a:ln/>
        </p:spPr>
        <p:txBody>
          <a:bodyPr wrap="square" lIns="0" tIns="0" rIns="0" bIns="0" rtlCol="0" anchor="t">
            <a:normAutofit/>
          </a:bodyPr>
          <a:lstStyle/>
          <a:p>
            <a:pPr indent="0" marL="0">
              <a:buNone/>
            </a:pPr>
            <a:r>
              <a:rPr lang="en-US" sz="1500" dirty="0">
                <a:solidFill>
                  <a:srgbClr val="EDF6FF"/>
                </a:solidFill>
                <a:latin typeface="Consolas" pitchFamily="34" charset="0"/>
                <a:ea typeface="Consolas" pitchFamily="34" charset="-122"/>
                <a:cs typeface="Consolas" pitchFamily="34" charset="-120"/>
              </a:rPr>
              <a:t>MATCH (j:Jadralec) WITH avg(j.rating) AS avgR</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MATCH (j:Jadralec) WHERE j.rating &gt; avgR</a:t>
            </a:r>
            <a:endParaRPr lang="en-US" sz="1500" dirty="0"/>
          </a:p>
          <a:p>
            <a:pPr indent="0" marL="0">
              <a:buNone/>
            </a:pPr>
            <a:r>
              <a:rPr lang="en-US" sz="1500" dirty="0">
                <a:solidFill>
                  <a:srgbClr val="EDF6FF"/>
                </a:solidFill>
                <a:latin typeface="Consolas" pitchFamily="34" charset="0"/>
                <a:ea typeface="Consolas" pitchFamily="34" charset="-122"/>
                <a:cs typeface="Consolas" pitchFamily="34" charset="-120"/>
              </a:rPr>
              <a:t>RETURN j.ime, j.rating ORDER BY j.rating DESC;</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Cypher: prvi dve nalogi</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N1 + N2</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10</a:t>
            </a:r>
            <a:endParaRPr lang="en-US" sz="1000" dirty="0"/>
          </a:p>
        </p:txBody>
      </p:sp>
      <p:sp>
        <p:nvSpPr>
          <p:cNvPr id="9" name="Shape 7"/>
          <p:cNvSpPr/>
          <p:nvPr/>
        </p:nvSpPr>
        <p:spPr>
          <a:xfrm>
            <a:off x="731520" y="2048256"/>
            <a:ext cx="10698480" cy="1307592"/>
          </a:xfrm>
          <a:prstGeom prst="roundRect">
            <a:avLst>
              <a:gd name="adj" fmla="val 9790"/>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N1</a:t>
            </a:r>
            <a:endParaRPr lang="en-US" sz="1400" dirty="0"/>
          </a:p>
        </p:txBody>
      </p:sp>
      <p:sp>
        <p:nvSpPr>
          <p:cNvPr id="11" name="Text 9"/>
          <p:cNvSpPr/>
          <p:nvPr/>
        </p:nvSpPr>
        <p:spPr>
          <a:xfrm>
            <a:off x="950976" y="2688336"/>
            <a:ext cx="10259568" cy="50292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Izpiši vse čolne in njihove barve. Kaj je razlika med MATCH in CREATE?</a:t>
            </a:r>
            <a:endParaRPr lang="en-US" sz="1900" dirty="0"/>
          </a:p>
        </p:txBody>
      </p:sp>
      <p:sp>
        <p:nvSpPr>
          <p:cNvPr id="12" name="Shape 10"/>
          <p:cNvSpPr/>
          <p:nvPr/>
        </p:nvSpPr>
        <p:spPr>
          <a:xfrm>
            <a:off x="731520" y="3593592"/>
            <a:ext cx="10698480" cy="1307592"/>
          </a:xfrm>
          <a:prstGeom prst="roundRect">
            <a:avLst>
              <a:gd name="adj" fmla="val 9790"/>
            </a:avLst>
          </a:prstGeom>
          <a:solidFill>
            <a:srgbClr val="FFFFFF"/>
          </a:solidFill>
          <a:ln w="12700">
            <a:solidFill>
              <a:srgbClr val="DDE5ED"/>
            </a:solidFill>
            <a:prstDash val="solid"/>
          </a:ln>
        </p:spPr>
      </p:sp>
      <p:sp>
        <p:nvSpPr>
          <p:cNvPr id="13" name="Text 11"/>
          <p:cNvSpPr/>
          <p:nvPr/>
        </p:nvSpPr>
        <p:spPr>
          <a:xfrm>
            <a:off x="941832" y="3776472"/>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N2</a:t>
            </a:r>
            <a:endParaRPr lang="en-US" sz="1400" dirty="0"/>
          </a:p>
        </p:txBody>
      </p:sp>
      <p:sp>
        <p:nvSpPr>
          <p:cNvPr id="14" name="Text 12"/>
          <p:cNvSpPr/>
          <p:nvPr/>
        </p:nvSpPr>
        <p:spPr>
          <a:xfrm>
            <a:off x="950976" y="4233672"/>
            <a:ext cx="10259568" cy="50292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Poišči vse čolne, ki jih je rezervirala Ana; uredi jih po datumu.</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Cypher: manjkajoče povezave in skupni sosedi</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N3 + N4</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11</a:t>
            </a:r>
            <a:endParaRPr lang="en-US" sz="1000" dirty="0"/>
          </a:p>
        </p:txBody>
      </p:sp>
      <p:sp>
        <p:nvSpPr>
          <p:cNvPr id="9" name="Shape 7"/>
          <p:cNvSpPr/>
          <p:nvPr/>
        </p:nvSpPr>
        <p:spPr>
          <a:xfrm>
            <a:off x="731520" y="2048256"/>
            <a:ext cx="10698480" cy="1325880"/>
          </a:xfrm>
          <a:prstGeom prst="roundRect">
            <a:avLst>
              <a:gd name="adj" fmla="val 9655"/>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N3</a:t>
            </a:r>
            <a:endParaRPr lang="en-US" sz="1400" dirty="0"/>
          </a:p>
        </p:txBody>
      </p:sp>
      <p:sp>
        <p:nvSpPr>
          <p:cNvPr id="11" name="Text 9"/>
          <p:cNvSpPr/>
          <p:nvPr/>
        </p:nvSpPr>
        <p:spPr>
          <a:xfrm>
            <a:off x="950976" y="2688336"/>
            <a:ext cx="10259568" cy="521208"/>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Poišči jadralce BREZ rezervacij. Zakaj uporabimo OPTIONAL MATCH?</a:t>
            </a:r>
            <a:endParaRPr lang="en-US" sz="1900" dirty="0"/>
          </a:p>
        </p:txBody>
      </p:sp>
      <p:sp>
        <p:nvSpPr>
          <p:cNvPr id="12" name="Shape 10"/>
          <p:cNvSpPr/>
          <p:nvPr/>
        </p:nvSpPr>
        <p:spPr>
          <a:xfrm>
            <a:off x="731520" y="3611880"/>
            <a:ext cx="10698480" cy="1325880"/>
          </a:xfrm>
          <a:prstGeom prst="roundRect">
            <a:avLst>
              <a:gd name="adj" fmla="val 9655"/>
            </a:avLst>
          </a:prstGeom>
          <a:solidFill>
            <a:srgbClr val="FFFFFF"/>
          </a:solidFill>
          <a:ln w="12700">
            <a:solidFill>
              <a:srgbClr val="DDE5ED"/>
            </a:solidFill>
            <a:prstDash val="solid"/>
          </a:ln>
        </p:spPr>
      </p:sp>
      <p:sp>
        <p:nvSpPr>
          <p:cNvPr id="13" name="Text 11"/>
          <p:cNvSpPr/>
          <p:nvPr/>
        </p:nvSpPr>
        <p:spPr>
          <a:xfrm>
            <a:off x="941832" y="3794760"/>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N4</a:t>
            </a:r>
            <a:endParaRPr lang="en-US" sz="1400" dirty="0"/>
          </a:p>
        </p:txBody>
      </p:sp>
      <p:sp>
        <p:nvSpPr>
          <p:cNvPr id="14" name="Text 12"/>
          <p:cNvSpPr/>
          <p:nvPr/>
        </p:nvSpPr>
        <p:spPr>
          <a:xfrm>
            <a:off x="950976" y="4251960"/>
            <a:ext cx="10259568" cy="521208"/>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Poišči pare jadralcev, ki so kdaj rezervirali isti čoln.</a:t>
            </a:r>
            <a:endParaRPr lang="en-US" sz="1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SAMOSTOJNA NALOGA</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Cypher: spreminjanje grafa</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N5 · SET in MERGE</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12</a:t>
            </a:r>
            <a:endParaRPr lang="en-US" sz="1000" dirty="0"/>
          </a:p>
        </p:txBody>
      </p:sp>
      <p:sp>
        <p:nvSpPr>
          <p:cNvPr id="9" name="Shape 7"/>
          <p:cNvSpPr/>
          <p:nvPr/>
        </p:nvSpPr>
        <p:spPr>
          <a:xfrm>
            <a:off x="722376" y="2084832"/>
            <a:ext cx="10744200" cy="2468880"/>
          </a:xfrm>
          <a:prstGeom prst="roundRect">
            <a:avLst>
              <a:gd name="adj" fmla="val 5185"/>
            </a:avLst>
          </a:prstGeom>
          <a:solidFill>
            <a:srgbClr val="CDEFE8"/>
          </a:solidFill>
          <a:ln w="12700">
            <a:solidFill>
              <a:srgbClr val="DDE5ED"/>
            </a:solidFill>
            <a:prstDash val="solid"/>
          </a:ln>
        </p:spPr>
      </p:sp>
      <p:sp>
        <p:nvSpPr>
          <p:cNvPr id="10" name="Text 8"/>
          <p:cNvSpPr/>
          <p:nvPr/>
        </p:nvSpPr>
        <p:spPr>
          <a:xfrm>
            <a:off x="932688" y="2267712"/>
            <a:ext cx="1032357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NALOGA N5</a:t>
            </a:r>
            <a:endParaRPr lang="en-US" sz="1400" dirty="0"/>
          </a:p>
        </p:txBody>
      </p:sp>
      <p:sp>
        <p:nvSpPr>
          <p:cNvPr id="11" name="Text 9"/>
          <p:cNvSpPr/>
          <p:nvPr/>
        </p:nvSpPr>
        <p:spPr>
          <a:xfrm>
            <a:off x="941832" y="2724912"/>
            <a:ext cx="10305288" cy="1664208"/>
          </a:xfrm>
          <a:prstGeom prst="rect">
            <a:avLst/>
          </a:prstGeom>
          <a:noFill/>
          <a:ln/>
        </p:spPr>
        <p:txBody>
          <a:bodyPr wrap="square" lIns="0" tIns="0" rIns="0" bIns="0" rtlCol="0" anchor="t">
            <a:normAutofit/>
          </a:bodyPr>
          <a:lstStyle/>
          <a:p>
            <a:pPr indent="0" marL="0">
              <a:buNone/>
            </a:pPr>
            <a:r>
              <a:rPr lang="en-US" sz="2300" dirty="0">
                <a:solidFill>
                  <a:srgbClr val="162337"/>
                </a:solidFill>
                <a:latin typeface="Aptos" pitchFamily="34" charset="0"/>
                <a:ea typeface="Aptos" pitchFamily="34" charset="-122"/>
                <a:cs typeface="Aptos" pitchFamily="34" charset="-120"/>
              </a:rPr>
              <a:t>Spremeni barvo čolna Bavaria v zeleno.</a:t>
            </a:r>
            <a:endParaRPr lang="en-US" sz="2300" dirty="0"/>
          </a:p>
          <a:p>
            <a:pPr indent="0" marL="0">
              <a:buNone/>
            </a:pPr>
            <a:endParaRPr lang="en-US" sz="2300" dirty="0"/>
          </a:p>
          <a:p>
            <a:pPr indent="0" marL="0">
              <a:buNone/>
            </a:pPr>
            <a:r>
              <a:rPr lang="en-US" sz="2300" dirty="0">
                <a:solidFill>
                  <a:srgbClr val="162337"/>
                </a:solidFill>
                <a:latin typeface="Aptos" pitchFamily="34" charset="0"/>
                <a:ea typeface="Aptos" pitchFamily="34" charset="-122"/>
                <a:cs typeface="Aptos" pitchFamily="34" charset="-120"/>
              </a:rPr>
              <a:t>Dodaj Borisovo rezervacijo čolna Bavaria za 10. oktober 2026.</a:t>
            </a:r>
            <a:endParaRPr lang="en-US" sz="2300" dirty="0"/>
          </a:p>
        </p:txBody>
      </p:sp>
      <p:sp>
        <p:nvSpPr>
          <p:cNvPr id="12" name="Text 10"/>
          <p:cNvSpPr/>
          <p:nvPr/>
        </p:nvSpPr>
        <p:spPr>
          <a:xfrm>
            <a:off x="960120" y="4965192"/>
            <a:ext cx="10222992" cy="512064"/>
          </a:xfrm>
          <a:prstGeom prst="rect">
            <a:avLst/>
          </a:prstGeom>
          <a:noFill/>
          <a:ln/>
        </p:spPr>
        <p:txBody>
          <a:bodyPr wrap="square" lIns="0" tIns="0" rIns="0" bIns="0" rtlCol="0" anchor="ctr">
            <a:normAutofit/>
          </a:bodyPr>
          <a:lstStyle/>
          <a:p>
            <a:pPr indent="0" marL="0">
              <a:buNone/>
            </a:pPr>
            <a:r>
              <a:rPr lang="en-US" sz="2000" b="1" dirty="0">
                <a:solidFill>
                  <a:srgbClr val="162337"/>
                </a:solidFill>
                <a:latin typeface="Aptos" pitchFamily="34" charset="0"/>
                <a:ea typeface="Aptos" pitchFamily="34" charset="-122"/>
                <a:cs typeface="Aptos" pitchFamily="34" charset="-120"/>
              </a:rPr>
              <a:t>Za preverjanje napiši še poizvedbo, ki izpiše vse Borisove rezervacije.</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RAZMISLEK</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Kdaj je rezervacija povezava in kdaj vozlišče?</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Povezava ima lahko lastnosti, vendar nima vedno dovolj bogate identitete.</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13</a:t>
            </a:r>
            <a:endParaRPr lang="en-US" sz="1000" dirty="0"/>
          </a:p>
        </p:txBody>
      </p:sp>
      <p:sp>
        <p:nvSpPr>
          <p:cNvPr id="9" name="Shape 7"/>
          <p:cNvSpPr/>
          <p:nvPr/>
        </p:nvSpPr>
        <p:spPr>
          <a:xfrm>
            <a:off x="694944" y="2048256"/>
            <a:ext cx="5276088" cy="2103120"/>
          </a:xfrm>
          <a:prstGeom prst="roundRect">
            <a:avLst>
              <a:gd name="adj" fmla="val 6087"/>
            </a:avLst>
          </a:prstGeom>
          <a:solidFill>
            <a:srgbClr val="CDEFE8"/>
          </a:solidFill>
          <a:ln w="12700">
            <a:solidFill>
              <a:srgbClr val="DDE5ED"/>
            </a:solidFill>
            <a:prstDash val="solid"/>
          </a:ln>
        </p:spPr>
      </p:sp>
      <p:sp>
        <p:nvSpPr>
          <p:cNvPr id="10" name="Text 8"/>
          <p:cNvSpPr/>
          <p:nvPr/>
        </p:nvSpPr>
        <p:spPr>
          <a:xfrm>
            <a:off x="905256" y="2231136"/>
            <a:ext cx="4855464"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SAMO DATUM</a:t>
            </a:r>
            <a:endParaRPr lang="en-US" sz="1400" dirty="0"/>
          </a:p>
        </p:txBody>
      </p:sp>
      <p:sp>
        <p:nvSpPr>
          <p:cNvPr id="11" name="Text 9"/>
          <p:cNvSpPr/>
          <p:nvPr/>
        </p:nvSpPr>
        <p:spPr>
          <a:xfrm>
            <a:off x="914400" y="2688336"/>
            <a:ext cx="4837176" cy="1298448"/>
          </a:xfrm>
          <a:prstGeom prst="rect">
            <a:avLst/>
          </a:prstGeom>
          <a:noFill/>
          <a:ln/>
        </p:spPr>
        <p:txBody>
          <a:bodyPr wrap="square" lIns="0" tIns="0" rIns="0" bIns="0" rtlCol="0" anchor="t">
            <a:normAutofit/>
          </a:bodyPr>
          <a:lstStyle/>
          <a:p>
            <a:pPr indent="0" marL="0">
              <a:buNone/>
            </a:pPr>
            <a:r>
              <a:rPr lang="en-US" sz="1800" dirty="0">
                <a:solidFill>
                  <a:srgbClr val="162337"/>
                </a:solidFill>
                <a:latin typeface="Aptos" pitchFamily="34" charset="0"/>
                <a:ea typeface="Aptos" pitchFamily="34" charset="-122"/>
                <a:cs typeface="Aptos" pitchFamily="34" charset="-120"/>
              </a:rPr>
              <a:t>(:Jadralec)-[:REZERVIRAL {dan}]-&gt;(:Coln)</a:t>
            </a:r>
            <a:endParaRPr lang="en-US" sz="1800" dirty="0"/>
          </a:p>
        </p:txBody>
      </p:sp>
      <p:sp>
        <p:nvSpPr>
          <p:cNvPr id="12" name="Shape 10"/>
          <p:cNvSpPr/>
          <p:nvPr/>
        </p:nvSpPr>
        <p:spPr>
          <a:xfrm>
            <a:off x="6199632" y="2048256"/>
            <a:ext cx="5276088" cy="2103120"/>
          </a:xfrm>
          <a:prstGeom prst="roundRect">
            <a:avLst>
              <a:gd name="adj" fmla="val 6087"/>
            </a:avLst>
          </a:prstGeom>
          <a:solidFill>
            <a:srgbClr val="FFFFFF"/>
          </a:solidFill>
          <a:ln w="12700">
            <a:solidFill>
              <a:srgbClr val="DDE5ED"/>
            </a:solidFill>
            <a:prstDash val="solid"/>
          </a:ln>
        </p:spPr>
      </p:sp>
      <p:sp>
        <p:nvSpPr>
          <p:cNvPr id="13" name="Text 11"/>
          <p:cNvSpPr/>
          <p:nvPr/>
        </p:nvSpPr>
        <p:spPr>
          <a:xfrm>
            <a:off x="6409944" y="2231136"/>
            <a:ext cx="4855464"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STATUS, PLAČILO, UDELEŽENCI</a:t>
            </a:r>
            <a:endParaRPr lang="en-US" sz="1400" dirty="0"/>
          </a:p>
        </p:txBody>
      </p:sp>
      <p:sp>
        <p:nvSpPr>
          <p:cNvPr id="14" name="Text 12"/>
          <p:cNvSpPr/>
          <p:nvPr/>
        </p:nvSpPr>
        <p:spPr>
          <a:xfrm>
            <a:off x="6419088" y="2688336"/>
            <a:ext cx="4837176" cy="1298448"/>
          </a:xfrm>
          <a:prstGeom prst="rect">
            <a:avLst/>
          </a:prstGeom>
          <a:noFill/>
          <a:ln/>
        </p:spPr>
        <p:txBody>
          <a:bodyPr wrap="square" lIns="0" tIns="0" rIns="0" bIns="0" rtlCol="0" anchor="t">
            <a:normAutofit/>
          </a:bodyPr>
          <a:lstStyle/>
          <a:p>
            <a:pPr indent="0" marL="0">
              <a:buNone/>
            </a:pPr>
            <a:r>
              <a:rPr lang="en-US" sz="1800" dirty="0">
                <a:solidFill>
                  <a:srgbClr val="162337"/>
                </a:solidFill>
                <a:latin typeface="Aptos" pitchFamily="34" charset="0"/>
                <a:ea typeface="Aptos" pitchFamily="34" charset="-122"/>
                <a:cs typeface="Aptos" pitchFamily="34" charset="-120"/>
              </a:rPr>
              <a:t>(:Jadralec)-[:USTVARIL]-&gt;(:Rezervacija)</a:t>
            </a:r>
            <a:endParaRPr lang="en-US" sz="1800" dirty="0"/>
          </a:p>
          <a:p>
            <a:pPr indent="0" marL="0">
              <a:buNone/>
            </a:pPr>
            <a:r>
              <a:rPr lang="en-US" sz="1800" dirty="0">
                <a:solidFill>
                  <a:srgbClr val="162337"/>
                </a:solidFill>
                <a:latin typeface="Aptos" pitchFamily="34" charset="0"/>
                <a:ea typeface="Aptos" pitchFamily="34" charset="-122"/>
                <a:cs typeface="Aptos" pitchFamily="34" charset="-120"/>
              </a:rPr>
              <a:t>(:Rezervacija)-[:ZA_COLN]-&gt;(:Coln)</a:t>
            </a:r>
            <a:endParaRPr lang="en-US" sz="1800" dirty="0"/>
          </a:p>
        </p:txBody>
      </p:sp>
      <p:sp>
        <p:nvSpPr>
          <p:cNvPr id="15" name="Text 13"/>
          <p:cNvSpPr/>
          <p:nvPr/>
        </p:nvSpPr>
        <p:spPr>
          <a:xfrm>
            <a:off x="813816" y="4764024"/>
            <a:ext cx="10881360" cy="594360"/>
          </a:xfrm>
          <a:prstGeom prst="rect">
            <a:avLst/>
          </a:prstGeom>
          <a:noFill/>
          <a:ln/>
        </p:spPr>
        <p:txBody>
          <a:bodyPr wrap="square" lIns="0" tIns="0" rIns="0" bIns="0" rtlCol="0" anchor="ctr">
            <a:normAutofit/>
          </a:bodyPr>
          <a:lstStyle/>
          <a:p>
            <a:pPr indent="0" marL="0">
              <a:buNone/>
            </a:pPr>
            <a:r>
              <a:rPr lang="en-US" sz="2200" b="1" dirty="0">
                <a:solidFill>
                  <a:srgbClr val="162337"/>
                </a:solidFill>
                <a:latin typeface="Aptos" pitchFamily="34" charset="0"/>
                <a:ea typeface="Aptos" pitchFamily="34" charset="-122"/>
                <a:cs typeface="Aptos" pitchFamily="34" charset="-120"/>
              </a:rPr>
              <a:t>Vprašanje: katera rešitev je bolj razširljiva, če pridejo še računi in plačila?</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PYTHON GONILNIK</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Neo4j iz Pythona / Jupyterja</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Priporočen uradni paket `neo4j`; lokalna ali oblačna baza.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14</a:t>
            </a:r>
            <a:endParaRPr lang="en-US" sz="1000" dirty="0"/>
          </a:p>
        </p:txBody>
      </p:sp>
      <p:sp>
        <p:nvSpPr>
          <p:cNvPr id="9" name="Shape 7"/>
          <p:cNvSpPr/>
          <p:nvPr/>
        </p:nvSpPr>
        <p:spPr>
          <a:xfrm>
            <a:off x="740664" y="1965960"/>
            <a:ext cx="10771632" cy="3438144"/>
          </a:xfrm>
          <a:prstGeom prst="roundRect">
            <a:avLst>
              <a:gd name="adj" fmla="val 2660"/>
            </a:avLst>
          </a:prstGeom>
          <a:solidFill>
            <a:srgbClr val="0C1727"/>
          </a:solidFill>
          <a:ln w="12700">
            <a:solidFill>
              <a:srgbClr val="0C1727">
                <a:alpha val="0"/>
              </a:srgbClr>
            </a:solidFill>
            <a:prstDash val="solid"/>
          </a:ln>
        </p:spPr>
      </p:sp>
      <p:sp>
        <p:nvSpPr>
          <p:cNvPr id="10" name="Text 8"/>
          <p:cNvSpPr/>
          <p:nvPr/>
        </p:nvSpPr>
        <p:spPr>
          <a:xfrm>
            <a:off x="950976" y="2139696"/>
            <a:ext cx="10360152" cy="3108960"/>
          </a:xfrm>
          <a:prstGeom prst="rect">
            <a:avLst/>
          </a:prstGeom>
          <a:noFill/>
          <a:ln/>
        </p:spPr>
        <p:txBody>
          <a:bodyPr wrap="square" lIns="0" tIns="0" rIns="0" bIns="0" rtlCol="0" anchor="t">
            <a:normAutofit/>
          </a:bodyPr>
          <a:lstStyle/>
          <a:p>
            <a:pPr indent="0" marL="0">
              <a:buNone/>
            </a:pPr>
            <a:r>
              <a:rPr lang="en-US" sz="1600" dirty="0">
                <a:solidFill>
                  <a:srgbClr val="EDF6FF"/>
                </a:solidFill>
                <a:latin typeface="Consolas" pitchFamily="34" charset="0"/>
                <a:ea typeface="Consolas" pitchFamily="34" charset="-122"/>
                <a:cs typeface="Consolas" pitchFamily="34" charset="-120"/>
              </a:rPr>
              <a:t>python -m pip install neo4j</a:t>
            </a:r>
            <a:endParaRPr lang="en-US" sz="1600" dirty="0"/>
          </a:p>
          <a:p>
            <a:pPr indent="0" marL="0">
              <a:buNone/>
            </a:pP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from neo4j import GraphDatabase</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from getpass import getpass</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uri = 'bolt://localhost:7687'</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with GraphDatabase.driver(uri, auth=('neo4j',getpass())) as d:</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    d.verify_connectivity()</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    rows, _, _ = d.execute_query(</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       'MATCH (j:Jadralec) RETURN j.ime AS ime',</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       database_='neo4j')</a:t>
            </a:r>
            <a:endParaRPr lang="en-US" sz="1600" dirty="0"/>
          </a:p>
          <a:p>
            <a:pPr indent="0" marL="0">
              <a:buNone/>
            </a:pPr>
            <a:r>
              <a:rPr lang="en-US" sz="1600" dirty="0">
                <a:solidFill>
                  <a:srgbClr val="EDF6FF"/>
                </a:solidFill>
                <a:latin typeface="Consolas" pitchFamily="34" charset="0"/>
                <a:ea typeface="Consolas" pitchFamily="34" charset="-122"/>
                <a:cs typeface="Consolas" pitchFamily="34" charset="-120"/>
              </a:rPr>
              <a:t>    print([r['ime'] for r in rows])</a:t>
            </a:r>
            <a:endParaRPr lang="en-US" sz="1600" dirty="0"/>
          </a:p>
        </p:txBody>
      </p:sp>
      <p:sp>
        <p:nvSpPr>
          <p:cNvPr id="11" name="Text 9"/>
          <p:cNvSpPr/>
          <p:nvPr/>
        </p:nvSpPr>
        <p:spPr>
          <a:xfrm>
            <a:off x="841248" y="5605272"/>
            <a:ext cx="10332720" cy="347472"/>
          </a:xfrm>
          <a:prstGeom prst="rect">
            <a:avLst/>
          </a:prstGeom>
          <a:noFill/>
          <a:ln/>
        </p:spPr>
        <p:txBody>
          <a:bodyPr wrap="square" lIns="0" tIns="0" rIns="0" bIns="0" rtlCol="0" anchor="ctr">
            <a:normAutofit/>
          </a:bodyPr>
          <a:lstStyle/>
          <a:p>
            <a:pPr indent="0" marL="0">
              <a:buNone/>
            </a:pPr>
            <a:r>
              <a:rPr lang="en-US" sz="1800" b="1" dirty="0">
                <a:solidFill>
                  <a:srgbClr val="CC4D4D"/>
                </a:solidFill>
                <a:latin typeface="Aptos" pitchFamily="34" charset="0"/>
                <a:ea typeface="Aptos" pitchFamily="34" charset="-122"/>
                <a:cs typeface="Aptos" pitchFamily="34" charset="-120"/>
              </a:rPr>
              <a:t>V Colabu uporabite AuraDB: lokalni localhost ni dostopen iz oblaka.</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C1727"/>
        </a:solidFill>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0D978B"/>
          </a:solidFill>
          <a:ln w="12700">
            <a:solidFill>
              <a:srgbClr val="0D978B">
                <a:alpha val="0"/>
              </a:srgbClr>
            </a:solidFill>
            <a:prstDash val="solid"/>
          </a:ln>
        </p:spPr>
      </p:sp>
      <p:sp>
        <p:nvSpPr>
          <p:cNvPr id="3" name="Text 1"/>
          <p:cNvSpPr/>
          <p:nvPr/>
        </p:nvSpPr>
        <p:spPr>
          <a:xfrm>
            <a:off x="777240" y="640080"/>
            <a:ext cx="7315200" cy="411480"/>
          </a:xfrm>
          <a:prstGeom prst="rect">
            <a:avLst/>
          </a:prstGeom>
          <a:noFill/>
          <a:ln/>
        </p:spPr>
        <p:txBody>
          <a:bodyPr wrap="square" lIns="0" tIns="0" rIns="0" bIns="0" rtlCol="0" anchor="ctr">
            <a:normAutofit/>
          </a:bodyPr>
          <a:lstStyle/>
          <a:p>
            <a:pPr indent="0" marL="0">
              <a:buNone/>
            </a:pPr>
            <a:r>
              <a:rPr lang="en-US" sz="1500" b="1" spc="300" kern="0" dirty="0">
                <a:solidFill>
                  <a:srgbClr val="CDEFE8"/>
                </a:solidFill>
                <a:latin typeface="Aptos" pitchFamily="34" charset="0"/>
                <a:ea typeface="Aptos" pitchFamily="34" charset="-122"/>
                <a:cs typeface="Aptos" pitchFamily="34" charset="-120"/>
              </a:rPr>
              <a:t>TUP  /  FRI</a:t>
            </a:r>
            <a:endParaRPr lang="en-US" sz="1500" dirty="0"/>
          </a:p>
        </p:txBody>
      </p:sp>
      <p:sp>
        <p:nvSpPr>
          <p:cNvPr id="4" name="Text 2"/>
          <p:cNvSpPr/>
          <p:nvPr/>
        </p:nvSpPr>
        <p:spPr>
          <a:xfrm>
            <a:off x="786384" y="1655064"/>
            <a:ext cx="10698480" cy="1234440"/>
          </a:xfrm>
          <a:prstGeom prst="rect">
            <a:avLst/>
          </a:prstGeom>
          <a:noFill/>
          <a:ln/>
        </p:spPr>
        <p:txBody>
          <a:bodyPr wrap="square" lIns="0" tIns="0" rIns="0" bIns="0" rtlCol="0" anchor="ctr">
            <a:normAutofit/>
          </a:bodyPr>
          <a:lstStyle/>
          <a:p>
            <a:pPr indent="0" marL="0">
              <a:buNone/>
            </a:pPr>
            <a:r>
              <a:rPr lang="en-US" sz="5100" b="1" dirty="0">
                <a:solidFill>
                  <a:srgbClr val="FFFFFF"/>
                </a:solidFill>
                <a:latin typeface="Aptos" pitchFamily="34" charset="0"/>
                <a:ea typeface="Aptos" pitchFamily="34" charset="-122"/>
                <a:cs typeface="Aptos" pitchFamily="34" charset="-120"/>
              </a:rPr>
              <a:t>Vektorske baze</a:t>
            </a:r>
            <a:endParaRPr lang="en-US" sz="5100" dirty="0"/>
          </a:p>
        </p:txBody>
      </p:sp>
      <p:sp>
        <p:nvSpPr>
          <p:cNvPr id="5" name="Text 3"/>
          <p:cNvSpPr/>
          <p:nvPr/>
        </p:nvSpPr>
        <p:spPr>
          <a:xfrm>
            <a:off x="822960" y="3154680"/>
            <a:ext cx="10378440" cy="1143000"/>
          </a:xfrm>
          <a:prstGeom prst="rect">
            <a:avLst/>
          </a:prstGeom>
          <a:noFill/>
          <a:ln/>
        </p:spPr>
        <p:txBody>
          <a:bodyPr wrap="square" lIns="0" tIns="0" rIns="0" bIns="0" rtlCol="0" anchor="t">
            <a:normAutofit/>
          </a:bodyPr>
          <a:lstStyle/>
          <a:p>
            <a:pPr indent="0" marL="0">
              <a:buNone/>
            </a:pPr>
            <a:r>
              <a:rPr lang="en-US" sz="2300" dirty="0">
                <a:solidFill>
                  <a:srgbClr val="C2CEDD"/>
                </a:solidFill>
                <a:latin typeface="Aptos" pitchFamily="34" charset="0"/>
                <a:ea typeface="Aptos" pitchFamily="34" charset="-122"/>
                <a:cs typeface="Aptos" pitchFamily="34" charset="-120"/>
              </a:rPr>
              <a:t>Najbližji sosedi, kosinus in razlika med vektorjem ter besedilom.</a:t>
            </a:r>
            <a:endParaRPr lang="en-US" sz="2300" dirty="0"/>
          </a:p>
        </p:txBody>
      </p:sp>
      <p:sp>
        <p:nvSpPr>
          <p:cNvPr id="6" name="Shape 4"/>
          <p:cNvSpPr/>
          <p:nvPr/>
        </p:nvSpPr>
        <p:spPr>
          <a:xfrm>
            <a:off x="813816" y="5157216"/>
            <a:ext cx="3520440" cy="694944"/>
          </a:xfrm>
          <a:prstGeom prst="roundRect">
            <a:avLst>
              <a:gd name="adj" fmla="val 22368"/>
            </a:avLst>
          </a:prstGeom>
          <a:solidFill>
            <a:srgbClr val="0D978B"/>
          </a:solidFill>
          <a:ln w="12700">
            <a:solidFill>
              <a:srgbClr val="0D978B">
                <a:alpha val="0"/>
              </a:srgbClr>
            </a:solidFill>
            <a:prstDash val="solid"/>
          </a:ln>
        </p:spPr>
      </p:sp>
      <p:sp>
        <p:nvSpPr>
          <p:cNvPr id="7" name="Text 5"/>
          <p:cNvSpPr/>
          <p:nvPr/>
        </p:nvSpPr>
        <p:spPr>
          <a:xfrm>
            <a:off x="905256" y="5312664"/>
            <a:ext cx="3319272" cy="347472"/>
          </a:xfrm>
          <a:prstGeom prst="rect">
            <a:avLst/>
          </a:prstGeom>
          <a:noFill/>
          <a:ln/>
        </p:spPr>
        <p:txBody>
          <a:bodyPr wrap="square" lIns="0" tIns="0" rIns="0" bIns="0" rtlCol="0" anchor="ctr">
            <a:normAutofit/>
          </a:bodyPr>
          <a:lstStyle/>
          <a:p>
            <a:pPr algn="ctr" indent="0" marL="0">
              <a:buNone/>
            </a:pPr>
            <a:r>
              <a:rPr lang="en-US" sz="1900" b="1" dirty="0">
                <a:solidFill>
                  <a:srgbClr val="FFFFFF"/>
                </a:solidFill>
                <a:latin typeface="Aptos" pitchFamily="34" charset="0"/>
                <a:ea typeface="Aptos" pitchFamily="34" charset="-122"/>
                <a:cs typeface="Aptos" pitchFamily="34" charset="-120"/>
              </a:rPr>
              <a:t>≈ 20 minut</a:t>
            </a:r>
            <a:endParaRPr lang="en-US" sz="1900" dirty="0"/>
          </a:p>
        </p:txBody>
      </p:sp>
      <p:sp>
        <p:nvSpPr>
          <p:cNvPr id="8" name="Text 6"/>
          <p:cNvSpPr/>
          <p:nvPr/>
        </p:nvSpPr>
        <p:spPr>
          <a:xfrm>
            <a:off x="11009376" y="6547104"/>
            <a:ext cx="457200" cy="137160"/>
          </a:xfrm>
          <a:prstGeom prst="rect">
            <a:avLst/>
          </a:prstGeom>
          <a:noFill/>
          <a:ln/>
        </p:spPr>
        <p:txBody>
          <a:bodyPr wrap="square" lIns="0" tIns="0" rIns="0" bIns="0" rtlCol="0" anchor="ctr">
            <a:normAutofit/>
          </a:bodyPr>
          <a:lstStyle/>
          <a:p>
            <a:pPr indent="0" marL="0">
              <a:buNone/>
            </a:pPr>
            <a:r>
              <a:rPr lang="en-US" sz="1000" dirty="0">
                <a:solidFill>
                  <a:srgbClr val="6F829E"/>
                </a:solidFill>
                <a:latin typeface="Aptos" pitchFamily="34" charset="0"/>
                <a:ea typeface="Aptos" pitchFamily="34" charset="-122"/>
                <a:cs typeface="Apto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KNN · PODOBNOST</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Vektorji kot točke v prostoru</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Za vprašanje q poiščemo k najbolj podobnih vektorjev.</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16</a:t>
            </a:r>
            <a:endParaRPr lang="en-US" sz="1000" dirty="0"/>
          </a:p>
        </p:txBody>
      </p:sp>
      <p:sp>
        <p:nvSpPr>
          <p:cNvPr id="9" name="Shape 7"/>
          <p:cNvSpPr/>
          <p:nvPr/>
        </p:nvSpPr>
        <p:spPr>
          <a:xfrm>
            <a:off x="1481328" y="5376672"/>
            <a:ext cx="6016752" cy="0"/>
          </a:xfrm>
          <a:prstGeom prst="line">
            <a:avLst/>
          </a:prstGeom>
          <a:noFill/>
          <a:ln w="22860">
            <a:solidFill>
              <a:srgbClr val="516178"/>
            </a:solidFill>
            <a:prstDash val="solid"/>
            <a:tailEnd type="triangle"/>
          </a:ln>
        </p:spPr>
      </p:sp>
      <p:sp>
        <p:nvSpPr>
          <p:cNvPr id="10" name="Shape 8"/>
          <p:cNvSpPr/>
          <p:nvPr/>
        </p:nvSpPr>
        <p:spPr>
          <a:xfrm>
            <a:off x="1481328" y="5376672"/>
            <a:ext cx="0" cy="-3410712"/>
          </a:xfrm>
          <a:prstGeom prst="line">
            <a:avLst/>
          </a:prstGeom>
          <a:noFill/>
          <a:ln w="22860">
            <a:solidFill>
              <a:srgbClr val="516178"/>
            </a:solidFill>
            <a:prstDash val="solid"/>
            <a:tailEnd type="triangle"/>
          </a:ln>
        </p:spPr>
      </p:sp>
      <p:sp>
        <p:nvSpPr>
          <p:cNvPr id="11" name="Shape 9"/>
          <p:cNvSpPr/>
          <p:nvPr/>
        </p:nvSpPr>
        <p:spPr>
          <a:xfrm>
            <a:off x="6583680" y="4672584"/>
            <a:ext cx="201168" cy="201168"/>
          </a:xfrm>
          <a:prstGeom prst="ellipse">
            <a:avLst/>
          </a:prstGeom>
          <a:solidFill>
            <a:srgbClr val="2B73B6"/>
          </a:solidFill>
          <a:ln w="12700">
            <a:solidFill>
              <a:srgbClr val="2B73B6"/>
            </a:solidFill>
            <a:prstDash val="solid"/>
          </a:ln>
        </p:spPr>
      </p:sp>
      <p:sp>
        <p:nvSpPr>
          <p:cNvPr id="12" name="Text 10"/>
          <p:cNvSpPr/>
          <p:nvPr/>
        </p:nvSpPr>
        <p:spPr>
          <a:xfrm>
            <a:off x="6784848" y="4517136"/>
            <a:ext cx="457200" cy="329184"/>
          </a:xfrm>
          <a:prstGeom prst="rect">
            <a:avLst/>
          </a:prstGeom>
          <a:noFill/>
          <a:ln/>
        </p:spPr>
        <p:txBody>
          <a:bodyPr wrap="square" lIns="0" tIns="0" rIns="0" bIns="0" rtlCol="0" anchor="ctr">
            <a:normAutofit/>
          </a:bodyPr>
          <a:lstStyle/>
          <a:p>
            <a:pPr indent="0" marL="0">
              <a:buNone/>
            </a:pPr>
            <a:r>
              <a:rPr lang="en-US" sz="1800" b="1" dirty="0">
                <a:solidFill>
                  <a:srgbClr val="2B73B6"/>
                </a:solidFill>
                <a:latin typeface="Aptos" pitchFamily="34" charset="0"/>
                <a:ea typeface="Aptos" pitchFamily="34" charset="-122"/>
                <a:cs typeface="Aptos" pitchFamily="34" charset="-120"/>
              </a:rPr>
              <a:t>A</a:t>
            </a:r>
            <a:endParaRPr lang="en-US" sz="1800" dirty="0"/>
          </a:p>
        </p:txBody>
      </p:sp>
      <p:sp>
        <p:nvSpPr>
          <p:cNvPr id="13" name="Shape 11"/>
          <p:cNvSpPr/>
          <p:nvPr/>
        </p:nvSpPr>
        <p:spPr>
          <a:xfrm>
            <a:off x="2798064" y="2258568"/>
            <a:ext cx="201168" cy="201168"/>
          </a:xfrm>
          <a:prstGeom prst="ellipse">
            <a:avLst/>
          </a:prstGeom>
          <a:solidFill>
            <a:srgbClr val="0D978B"/>
          </a:solidFill>
          <a:ln w="12700">
            <a:solidFill>
              <a:srgbClr val="0D978B"/>
            </a:solidFill>
            <a:prstDash val="solid"/>
          </a:ln>
        </p:spPr>
      </p:sp>
      <p:sp>
        <p:nvSpPr>
          <p:cNvPr id="14" name="Text 12"/>
          <p:cNvSpPr/>
          <p:nvPr/>
        </p:nvSpPr>
        <p:spPr>
          <a:xfrm>
            <a:off x="2999232" y="2103120"/>
            <a:ext cx="457200" cy="329184"/>
          </a:xfrm>
          <a:prstGeom prst="rect">
            <a:avLst/>
          </a:prstGeom>
          <a:noFill/>
          <a:ln/>
        </p:spPr>
        <p:txBody>
          <a:bodyPr wrap="square" lIns="0" tIns="0" rIns="0" bIns="0" rtlCol="0" anchor="ctr">
            <a:normAutofit/>
          </a:bodyPr>
          <a:lstStyle/>
          <a:p>
            <a:pPr indent="0" marL="0">
              <a:buNone/>
            </a:pPr>
            <a:r>
              <a:rPr lang="en-US" sz="1800" b="1" dirty="0">
                <a:solidFill>
                  <a:srgbClr val="0D978B"/>
                </a:solidFill>
                <a:latin typeface="Aptos" pitchFamily="34" charset="0"/>
                <a:ea typeface="Aptos" pitchFamily="34" charset="-122"/>
                <a:cs typeface="Aptos" pitchFamily="34" charset="-120"/>
              </a:rPr>
              <a:t>B</a:t>
            </a:r>
            <a:endParaRPr lang="en-US" sz="1800" dirty="0"/>
          </a:p>
        </p:txBody>
      </p:sp>
      <p:sp>
        <p:nvSpPr>
          <p:cNvPr id="15" name="Shape 13"/>
          <p:cNvSpPr/>
          <p:nvPr/>
        </p:nvSpPr>
        <p:spPr>
          <a:xfrm>
            <a:off x="3675888" y="2414016"/>
            <a:ext cx="201168" cy="201168"/>
          </a:xfrm>
          <a:prstGeom prst="ellipse">
            <a:avLst/>
          </a:prstGeom>
          <a:solidFill>
            <a:srgbClr val="0D978B"/>
          </a:solidFill>
          <a:ln w="12700">
            <a:solidFill>
              <a:srgbClr val="0D978B"/>
            </a:solidFill>
            <a:prstDash val="solid"/>
          </a:ln>
        </p:spPr>
      </p:sp>
      <p:sp>
        <p:nvSpPr>
          <p:cNvPr id="16" name="Text 14"/>
          <p:cNvSpPr/>
          <p:nvPr/>
        </p:nvSpPr>
        <p:spPr>
          <a:xfrm>
            <a:off x="3877056" y="2258568"/>
            <a:ext cx="457200" cy="329184"/>
          </a:xfrm>
          <a:prstGeom prst="rect">
            <a:avLst/>
          </a:prstGeom>
          <a:noFill/>
          <a:ln/>
        </p:spPr>
        <p:txBody>
          <a:bodyPr wrap="square" lIns="0" tIns="0" rIns="0" bIns="0" rtlCol="0" anchor="ctr">
            <a:normAutofit/>
          </a:bodyPr>
          <a:lstStyle/>
          <a:p>
            <a:pPr indent="0" marL="0">
              <a:buNone/>
            </a:pPr>
            <a:r>
              <a:rPr lang="en-US" sz="1800" b="1" dirty="0">
                <a:solidFill>
                  <a:srgbClr val="0D978B"/>
                </a:solidFill>
                <a:latin typeface="Aptos" pitchFamily="34" charset="0"/>
                <a:ea typeface="Aptos" pitchFamily="34" charset="-122"/>
                <a:cs typeface="Aptos" pitchFamily="34" charset="-120"/>
              </a:rPr>
              <a:t>C</a:t>
            </a:r>
            <a:endParaRPr lang="en-US" sz="1800" dirty="0"/>
          </a:p>
        </p:txBody>
      </p:sp>
      <p:sp>
        <p:nvSpPr>
          <p:cNvPr id="17" name="Shape 15"/>
          <p:cNvSpPr/>
          <p:nvPr/>
        </p:nvSpPr>
        <p:spPr>
          <a:xfrm>
            <a:off x="3337560" y="2267712"/>
            <a:ext cx="201168" cy="201168"/>
          </a:xfrm>
          <a:prstGeom prst="ellipse">
            <a:avLst/>
          </a:prstGeom>
          <a:solidFill>
            <a:srgbClr val="CC4D4D"/>
          </a:solidFill>
          <a:ln w="12700">
            <a:solidFill>
              <a:srgbClr val="CC4D4D"/>
            </a:solidFill>
            <a:prstDash val="solid"/>
          </a:ln>
        </p:spPr>
      </p:sp>
      <p:sp>
        <p:nvSpPr>
          <p:cNvPr id="18" name="Text 16"/>
          <p:cNvSpPr/>
          <p:nvPr/>
        </p:nvSpPr>
        <p:spPr>
          <a:xfrm>
            <a:off x="3538728" y="2112264"/>
            <a:ext cx="457200" cy="329184"/>
          </a:xfrm>
          <a:prstGeom prst="rect">
            <a:avLst/>
          </a:prstGeom>
          <a:noFill/>
          <a:ln/>
        </p:spPr>
        <p:txBody>
          <a:bodyPr wrap="square" lIns="0" tIns="0" rIns="0" bIns="0" rtlCol="0" anchor="ctr">
            <a:normAutofit/>
          </a:bodyPr>
          <a:lstStyle/>
          <a:p>
            <a:pPr indent="0" marL="0">
              <a:buNone/>
            </a:pPr>
            <a:r>
              <a:rPr lang="en-US" sz="1800" b="1" dirty="0">
                <a:solidFill>
                  <a:srgbClr val="CC4D4D"/>
                </a:solidFill>
                <a:latin typeface="Aptos" pitchFamily="34" charset="0"/>
                <a:ea typeface="Aptos" pitchFamily="34" charset="-122"/>
                <a:cs typeface="Aptos" pitchFamily="34" charset="-120"/>
              </a:rPr>
              <a:t>q</a:t>
            </a:r>
            <a:endParaRPr lang="en-US" sz="1800" dirty="0"/>
          </a:p>
        </p:txBody>
      </p:sp>
      <p:sp>
        <p:nvSpPr>
          <p:cNvPr id="19" name="Shape 17"/>
          <p:cNvSpPr/>
          <p:nvPr/>
        </p:nvSpPr>
        <p:spPr>
          <a:xfrm>
            <a:off x="1783080" y="4663440"/>
            <a:ext cx="201168" cy="201168"/>
          </a:xfrm>
          <a:prstGeom prst="ellipse">
            <a:avLst/>
          </a:prstGeom>
          <a:solidFill>
            <a:srgbClr val="E1A536"/>
          </a:solidFill>
          <a:ln w="12700">
            <a:solidFill>
              <a:srgbClr val="E1A536"/>
            </a:solidFill>
            <a:prstDash val="solid"/>
          </a:ln>
        </p:spPr>
      </p:sp>
      <p:sp>
        <p:nvSpPr>
          <p:cNvPr id="20" name="Text 18"/>
          <p:cNvSpPr/>
          <p:nvPr/>
        </p:nvSpPr>
        <p:spPr>
          <a:xfrm>
            <a:off x="1984248" y="4507992"/>
            <a:ext cx="457200" cy="329184"/>
          </a:xfrm>
          <a:prstGeom prst="rect">
            <a:avLst/>
          </a:prstGeom>
          <a:noFill/>
          <a:ln/>
        </p:spPr>
        <p:txBody>
          <a:bodyPr wrap="square" lIns="0" tIns="0" rIns="0" bIns="0" rtlCol="0" anchor="ctr">
            <a:normAutofit/>
          </a:bodyPr>
          <a:lstStyle/>
          <a:p>
            <a:pPr indent="0" marL="0">
              <a:buNone/>
            </a:pPr>
            <a:r>
              <a:rPr lang="en-US" sz="1800" b="1" dirty="0">
                <a:solidFill>
                  <a:srgbClr val="E1A536"/>
                </a:solidFill>
                <a:latin typeface="Aptos" pitchFamily="34" charset="0"/>
                <a:ea typeface="Aptos" pitchFamily="34" charset="-122"/>
                <a:cs typeface="Aptos" pitchFamily="34" charset="-120"/>
              </a:rPr>
              <a:t>D</a:t>
            </a:r>
            <a:endParaRPr lang="en-US" sz="1800" dirty="0"/>
          </a:p>
        </p:txBody>
      </p:sp>
      <p:sp>
        <p:nvSpPr>
          <p:cNvPr id="21" name="Text 19"/>
          <p:cNvSpPr/>
          <p:nvPr/>
        </p:nvSpPr>
        <p:spPr>
          <a:xfrm>
            <a:off x="1828800" y="5641848"/>
            <a:ext cx="6583680" cy="292608"/>
          </a:xfrm>
          <a:prstGeom prst="rect">
            <a:avLst/>
          </a:prstGeom>
          <a:noFill/>
          <a:ln/>
        </p:spPr>
        <p:txBody>
          <a:bodyPr wrap="square" lIns="0" tIns="0" rIns="0" bIns="0" rtlCol="0" anchor="ctr">
            <a:normAutofit/>
          </a:bodyPr>
          <a:lstStyle/>
          <a:p>
            <a:pPr indent="0" marL="0">
              <a:buNone/>
            </a:pPr>
            <a:r>
              <a:rPr lang="en-US" sz="1400" dirty="0">
                <a:solidFill>
                  <a:srgbClr val="516178"/>
                </a:solidFill>
                <a:latin typeface="Aptos" pitchFamily="34" charset="0"/>
                <a:ea typeface="Aptos" pitchFamily="34" charset="-122"/>
                <a:cs typeface="Aptos" pitchFamily="34" charset="-120"/>
              </a:rPr>
              <a:t>2D prikaz prvih dveh koordinat (tretja ni narisana)</a:t>
            </a:r>
            <a:endParaRPr lang="en-US" sz="1400" dirty="0"/>
          </a:p>
        </p:txBody>
      </p:sp>
      <p:sp>
        <p:nvSpPr>
          <p:cNvPr id="22" name="Shape 20"/>
          <p:cNvSpPr/>
          <p:nvPr/>
        </p:nvSpPr>
        <p:spPr>
          <a:xfrm>
            <a:off x="8046720" y="2057400"/>
            <a:ext cx="3337560" cy="3566160"/>
          </a:xfrm>
          <a:prstGeom prst="roundRect">
            <a:avLst>
              <a:gd name="adj" fmla="val 3836"/>
            </a:avLst>
          </a:prstGeom>
          <a:solidFill>
            <a:srgbClr val="CDEFE8"/>
          </a:solidFill>
          <a:ln w="12700">
            <a:solidFill>
              <a:srgbClr val="DDE5ED"/>
            </a:solidFill>
            <a:prstDash val="solid"/>
          </a:ln>
        </p:spPr>
      </p:sp>
      <p:sp>
        <p:nvSpPr>
          <p:cNvPr id="23" name="Text 21"/>
          <p:cNvSpPr/>
          <p:nvPr/>
        </p:nvSpPr>
        <p:spPr>
          <a:xfrm>
            <a:off x="8257032" y="2240280"/>
            <a:ext cx="291693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ODGOVORI</a:t>
            </a:r>
            <a:endParaRPr lang="en-US" sz="1400" dirty="0"/>
          </a:p>
        </p:txBody>
      </p:sp>
      <p:sp>
        <p:nvSpPr>
          <p:cNvPr id="24" name="Text 22"/>
          <p:cNvSpPr/>
          <p:nvPr/>
        </p:nvSpPr>
        <p:spPr>
          <a:xfrm>
            <a:off x="8266176" y="2697480"/>
            <a:ext cx="2898648" cy="2761488"/>
          </a:xfrm>
          <a:prstGeom prst="rect">
            <a:avLst/>
          </a:prstGeom>
          <a:noFill/>
          <a:ln/>
        </p:spPr>
        <p:txBody>
          <a:bodyPr wrap="square" lIns="0" tIns="0" rIns="0" bIns="0" rtlCol="0" anchor="t">
            <a:normAutofit/>
          </a:bodyPr>
          <a:lstStyle/>
          <a:p>
            <a:pPr indent="0" marL="0">
              <a:buNone/>
            </a:pPr>
            <a:r>
              <a:rPr lang="en-US" sz="2000" dirty="0">
                <a:solidFill>
                  <a:srgbClr val="162337"/>
                </a:solidFill>
                <a:latin typeface="Aptos" pitchFamily="34" charset="0"/>
                <a:ea typeface="Aptos" pitchFamily="34" charset="-122"/>
                <a:cs typeface="Aptos" pitchFamily="34" charset="-120"/>
              </a:rPr>
              <a:t>Kaj pomeni k = 2?</a:t>
            </a:r>
            <a:endParaRPr lang="en-US" sz="2000" dirty="0"/>
          </a:p>
          <a:p>
            <a:pPr indent="0" marL="0">
              <a:buNone/>
            </a:pPr>
            <a:endParaRPr lang="en-US" sz="2000" dirty="0"/>
          </a:p>
          <a:p>
            <a:pPr indent="0" marL="0">
              <a:buNone/>
            </a:pPr>
            <a:r>
              <a:rPr lang="en-US" sz="2000" dirty="0">
                <a:solidFill>
                  <a:srgbClr val="162337"/>
                </a:solidFill>
                <a:latin typeface="Aptos" pitchFamily="34" charset="0"/>
                <a:ea typeface="Aptos" pitchFamily="34" charset="-122"/>
                <a:cs typeface="Aptos" pitchFamily="34" charset="-120"/>
              </a:rPr>
              <a:t>Zakaj morajo biti vektorji enake dimenzije?</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MATEMATIKA PODOBNOSTI</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Kosinusna podobnost ali evklidska razdalja?</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Merita različni lastnosti dveh vektorjev.</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17</a:t>
            </a:r>
            <a:endParaRPr lang="en-US" sz="1000" dirty="0"/>
          </a:p>
        </p:txBody>
      </p:sp>
      <p:sp>
        <p:nvSpPr>
          <p:cNvPr id="9" name="Shape 7"/>
          <p:cNvSpPr/>
          <p:nvPr/>
        </p:nvSpPr>
        <p:spPr>
          <a:xfrm>
            <a:off x="704088" y="2057400"/>
            <a:ext cx="5248656" cy="2523744"/>
          </a:xfrm>
          <a:prstGeom prst="roundRect">
            <a:avLst>
              <a:gd name="adj" fmla="val 5072"/>
            </a:avLst>
          </a:prstGeom>
          <a:solidFill>
            <a:srgbClr val="CDEFE8"/>
          </a:solidFill>
          <a:ln w="12700">
            <a:solidFill>
              <a:srgbClr val="DDE5ED"/>
            </a:solidFill>
            <a:prstDash val="solid"/>
          </a:ln>
        </p:spPr>
      </p:sp>
      <p:sp>
        <p:nvSpPr>
          <p:cNvPr id="10" name="Text 8"/>
          <p:cNvSpPr/>
          <p:nvPr/>
        </p:nvSpPr>
        <p:spPr>
          <a:xfrm>
            <a:off x="914400" y="2240280"/>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KOSINUS</a:t>
            </a:r>
            <a:endParaRPr lang="en-US" sz="1400" dirty="0"/>
          </a:p>
        </p:txBody>
      </p:sp>
      <p:sp>
        <p:nvSpPr>
          <p:cNvPr id="11" name="Text 9"/>
          <p:cNvSpPr/>
          <p:nvPr/>
        </p:nvSpPr>
        <p:spPr>
          <a:xfrm>
            <a:off x="923544" y="2697480"/>
            <a:ext cx="4809744" cy="17190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Podobnost smeri (kota):</a:t>
            </a:r>
            <a:endParaRPr lang="en-US" sz="2100" dirty="0"/>
          </a:p>
          <a:p>
            <a:pPr indent="0" marL="0">
              <a:buNone/>
            </a:pPr>
            <a:endParaRPr lang="en-US" sz="2100" dirty="0"/>
          </a:p>
          <a:p>
            <a:pPr indent="0" marL="0">
              <a:buNone/>
            </a:pPr>
            <a:r>
              <a:rPr lang="en-US" sz="2100" dirty="0">
                <a:solidFill>
                  <a:srgbClr val="162337"/>
                </a:solidFill>
                <a:latin typeface="Aptos" pitchFamily="34" charset="0"/>
                <a:ea typeface="Aptos" pitchFamily="34" charset="-122"/>
                <a:cs typeface="Aptos" pitchFamily="34" charset="-120"/>
              </a:rPr>
              <a:t>cos(a,b) = (a·b) / (||a|| ||b||)</a:t>
            </a:r>
            <a:endParaRPr lang="en-US" sz="2100" dirty="0"/>
          </a:p>
        </p:txBody>
      </p:sp>
      <p:sp>
        <p:nvSpPr>
          <p:cNvPr id="12" name="Shape 10"/>
          <p:cNvSpPr/>
          <p:nvPr/>
        </p:nvSpPr>
        <p:spPr>
          <a:xfrm>
            <a:off x="6208776" y="2057400"/>
            <a:ext cx="5248656" cy="2523744"/>
          </a:xfrm>
          <a:prstGeom prst="roundRect">
            <a:avLst>
              <a:gd name="adj" fmla="val 5072"/>
            </a:avLst>
          </a:prstGeom>
          <a:solidFill>
            <a:srgbClr val="FFFFFF"/>
          </a:solidFill>
          <a:ln w="12700">
            <a:solidFill>
              <a:srgbClr val="DDE5ED"/>
            </a:solidFill>
            <a:prstDash val="solid"/>
          </a:ln>
        </p:spPr>
      </p:sp>
      <p:sp>
        <p:nvSpPr>
          <p:cNvPr id="13" name="Text 11"/>
          <p:cNvSpPr/>
          <p:nvPr/>
        </p:nvSpPr>
        <p:spPr>
          <a:xfrm>
            <a:off x="6419088" y="2240280"/>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L2 RAZDALJA</a:t>
            </a:r>
            <a:endParaRPr lang="en-US" sz="1400" dirty="0"/>
          </a:p>
        </p:txBody>
      </p:sp>
      <p:sp>
        <p:nvSpPr>
          <p:cNvPr id="14" name="Text 12"/>
          <p:cNvSpPr/>
          <p:nvPr/>
        </p:nvSpPr>
        <p:spPr>
          <a:xfrm>
            <a:off x="6428232" y="2697480"/>
            <a:ext cx="4809744" cy="17190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Geometrijska razdalja:</a:t>
            </a:r>
            <a:endParaRPr lang="en-US" sz="2100" dirty="0"/>
          </a:p>
          <a:p>
            <a:pPr indent="0" marL="0">
              <a:buNone/>
            </a:pPr>
            <a:endParaRPr lang="en-US" sz="2100" dirty="0"/>
          </a:p>
          <a:p>
            <a:pPr indent="0" marL="0">
              <a:buNone/>
            </a:pPr>
            <a:r>
              <a:rPr lang="en-US" sz="2100" dirty="0">
                <a:solidFill>
                  <a:srgbClr val="162337"/>
                </a:solidFill>
                <a:latin typeface="Aptos" pitchFamily="34" charset="0"/>
                <a:ea typeface="Aptos" pitchFamily="34" charset="-122"/>
                <a:cs typeface="Aptos" pitchFamily="34" charset="-120"/>
              </a:rPr>
              <a:t>d(a,b) = √Σ(ai − bi)²</a:t>
            </a:r>
            <a:endParaRPr lang="en-US" sz="2100" dirty="0"/>
          </a:p>
        </p:txBody>
      </p:sp>
      <p:sp>
        <p:nvSpPr>
          <p:cNvPr id="15" name="Shape 13"/>
          <p:cNvSpPr/>
          <p:nvPr/>
        </p:nvSpPr>
        <p:spPr>
          <a:xfrm>
            <a:off x="722376" y="4974336"/>
            <a:ext cx="10735056" cy="758952"/>
          </a:xfrm>
          <a:prstGeom prst="roundRect">
            <a:avLst>
              <a:gd name="adj" fmla="val 14458"/>
            </a:avLst>
          </a:prstGeom>
          <a:solidFill>
            <a:srgbClr val="FFF5DF"/>
          </a:solidFill>
          <a:ln w="12700">
            <a:solidFill>
              <a:srgbClr val="FFF5DF">
                <a:alpha val="0"/>
              </a:srgbClr>
            </a:solidFill>
            <a:prstDash val="solid"/>
          </a:ln>
        </p:spPr>
      </p:sp>
      <p:sp>
        <p:nvSpPr>
          <p:cNvPr id="16" name="Text 14"/>
          <p:cNvSpPr/>
          <p:nvPr/>
        </p:nvSpPr>
        <p:spPr>
          <a:xfrm>
            <a:off x="914400" y="5193792"/>
            <a:ext cx="10351008" cy="347472"/>
          </a:xfrm>
          <a:prstGeom prst="rect">
            <a:avLst/>
          </a:prstGeom>
          <a:noFill/>
          <a:ln/>
        </p:spPr>
        <p:txBody>
          <a:bodyPr wrap="square" lIns="0" tIns="0" rIns="0" bIns="0" rtlCol="0" anchor="ctr">
            <a:normAutofit/>
          </a:bodyPr>
          <a:lstStyle/>
          <a:p>
            <a:pPr indent="0" marL="0">
              <a:buNone/>
            </a:pPr>
            <a:r>
              <a:rPr lang="en-US" sz="2200" b="1" dirty="0">
                <a:solidFill>
                  <a:srgbClr val="162337"/>
                </a:solidFill>
                <a:latin typeface="Aptos" pitchFamily="34" charset="0"/>
                <a:ea typeface="Aptos" pitchFamily="34" charset="-122"/>
                <a:cs typeface="Aptos" pitchFamily="34" charset="-120"/>
              </a:rPr>
              <a:t>Vprašanje: ali bosta razvrstitvi vedno enaki?</a:t>
            </a:r>
            <a:endParaRPr lang="en-US" sz="2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UČNI PRIMER</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Štirje dokumenti in eno vprašanje</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Ročno določeni 3D vektorji – ne pravi embeddingi.</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18</a:t>
            </a:r>
            <a:endParaRPr lang="en-US" sz="1000" dirty="0"/>
          </a:p>
        </p:txBody>
      </p:sp>
      <p:sp>
        <p:nvSpPr>
          <p:cNvPr id="9" name="Shape 7"/>
          <p:cNvSpPr/>
          <p:nvPr/>
        </p:nvSpPr>
        <p:spPr>
          <a:xfrm>
            <a:off x="768096" y="1956816"/>
            <a:ext cx="10671048" cy="548640"/>
          </a:xfrm>
          <a:prstGeom prst="roundRect">
            <a:avLst>
              <a:gd name="adj" fmla="val 16667"/>
            </a:avLst>
          </a:prstGeom>
          <a:solidFill>
            <a:srgbClr val="E9EFF6"/>
          </a:solidFill>
          <a:ln w="12700">
            <a:solidFill>
              <a:srgbClr val="E9EFF6">
                <a:alpha val="0"/>
              </a:srgbClr>
            </a:solidFill>
            <a:prstDash val="solid"/>
          </a:ln>
        </p:spPr>
      </p:sp>
      <p:sp>
        <p:nvSpPr>
          <p:cNvPr id="10" name="Text 8"/>
          <p:cNvSpPr/>
          <p:nvPr/>
        </p:nvSpPr>
        <p:spPr>
          <a:xfrm>
            <a:off x="996696" y="2075688"/>
            <a:ext cx="5907024" cy="301752"/>
          </a:xfrm>
          <a:prstGeom prst="rect">
            <a:avLst/>
          </a:prstGeom>
          <a:noFill/>
          <a:ln/>
        </p:spPr>
        <p:txBody>
          <a:bodyPr wrap="square" lIns="0" tIns="0" rIns="0" bIns="0" rtlCol="0" anchor="ctr">
            <a:normAutofit/>
          </a:bodyPr>
          <a:lstStyle/>
          <a:p>
            <a:pPr indent="0" marL="0">
              <a:buNone/>
            </a:pPr>
            <a:r>
              <a:rPr lang="en-US" sz="1900" dirty="0">
                <a:solidFill>
                  <a:srgbClr val="162337"/>
                </a:solidFill>
                <a:latin typeface="Aptos" pitchFamily="34" charset="0"/>
                <a:ea typeface="Aptos" pitchFamily="34" charset="-122"/>
                <a:cs typeface="Aptos" pitchFamily="34" charset="-120"/>
              </a:rPr>
              <a:t>A · Grafne baze</a:t>
            </a:r>
            <a:endParaRPr lang="en-US" sz="1900" dirty="0"/>
          </a:p>
        </p:txBody>
      </p:sp>
      <p:sp>
        <p:nvSpPr>
          <p:cNvPr id="11" name="Text 9"/>
          <p:cNvSpPr/>
          <p:nvPr/>
        </p:nvSpPr>
        <p:spPr>
          <a:xfrm>
            <a:off x="7443216" y="2084832"/>
            <a:ext cx="3794760" cy="283464"/>
          </a:xfrm>
          <a:prstGeom prst="rect">
            <a:avLst/>
          </a:prstGeom>
          <a:noFill/>
          <a:ln/>
        </p:spPr>
        <p:txBody>
          <a:bodyPr wrap="square" lIns="0" tIns="0" rIns="0" bIns="0" rtlCol="0" anchor="ctr">
            <a:normAutofit/>
          </a:bodyPr>
          <a:lstStyle/>
          <a:p>
            <a:pPr indent="0" marL="0">
              <a:buNone/>
            </a:pPr>
            <a:r>
              <a:rPr lang="en-US" sz="1700" dirty="0">
                <a:solidFill>
                  <a:srgbClr val="162337"/>
                </a:solidFill>
                <a:latin typeface="Consolas" pitchFamily="34" charset="0"/>
                <a:ea typeface="Consolas" pitchFamily="34" charset="-122"/>
                <a:cs typeface="Consolas" pitchFamily="34" charset="-120"/>
              </a:rPr>
              <a:t>(0.95, 0.10, 0.05)</a:t>
            </a:r>
            <a:endParaRPr lang="en-US" sz="1700" dirty="0"/>
          </a:p>
        </p:txBody>
      </p:sp>
      <p:sp>
        <p:nvSpPr>
          <p:cNvPr id="12" name="Shape 10"/>
          <p:cNvSpPr/>
          <p:nvPr/>
        </p:nvSpPr>
        <p:spPr>
          <a:xfrm>
            <a:off x="768096" y="2615184"/>
            <a:ext cx="10671048" cy="548640"/>
          </a:xfrm>
          <a:prstGeom prst="roundRect">
            <a:avLst>
              <a:gd name="adj" fmla="val 16667"/>
            </a:avLst>
          </a:prstGeom>
          <a:solidFill>
            <a:srgbClr val="FFFFFF"/>
          </a:solidFill>
          <a:ln w="12700">
            <a:solidFill>
              <a:srgbClr val="FFFFFF">
                <a:alpha val="0"/>
              </a:srgbClr>
            </a:solidFill>
            <a:prstDash val="solid"/>
          </a:ln>
        </p:spPr>
      </p:sp>
      <p:sp>
        <p:nvSpPr>
          <p:cNvPr id="13" name="Text 11"/>
          <p:cNvSpPr/>
          <p:nvPr/>
        </p:nvSpPr>
        <p:spPr>
          <a:xfrm>
            <a:off x="996696" y="2734056"/>
            <a:ext cx="5907024" cy="301752"/>
          </a:xfrm>
          <a:prstGeom prst="rect">
            <a:avLst/>
          </a:prstGeom>
          <a:noFill/>
          <a:ln/>
        </p:spPr>
        <p:txBody>
          <a:bodyPr wrap="square" lIns="0" tIns="0" rIns="0" bIns="0" rtlCol="0" anchor="ctr">
            <a:normAutofit/>
          </a:bodyPr>
          <a:lstStyle/>
          <a:p>
            <a:pPr indent="0" marL="0">
              <a:buNone/>
            </a:pPr>
            <a:r>
              <a:rPr lang="en-US" sz="1900" dirty="0">
                <a:solidFill>
                  <a:srgbClr val="162337"/>
                </a:solidFill>
                <a:latin typeface="Aptos" pitchFamily="34" charset="0"/>
                <a:ea typeface="Aptos" pitchFamily="34" charset="-122"/>
                <a:cs typeface="Aptos" pitchFamily="34" charset="-120"/>
              </a:rPr>
              <a:t>B · Vektorsko iskanje</a:t>
            </a:r>
            <a:endParaRPr lang="en-US" sz="1900" dirty="0"/>
          </a:p>
        </p:txBody>
      </p:sp>
      <p:sp>
        <p:nvSpPr>
          <p:cNvPr id="14" name="Text 12"/>
          <p:cNvSpPr/>
          <p:nvPr/>
        </p:nvSpPr>
        <p:spPr>
          <a:xfrm>
            <a:off x="7443216" y="2743200"/>
            <a:ext cx="3794760" cy="283464"/>
          </a:xfrm>
          <a:prstGeom prst="rect">
            <a:avLst/>
          </a:prstGeom>
          <a:noFill/>
          <a:ln/>
        </p:spPr>
        <p:txBody>
          <a:bodyPr wrap="square" lIns="0" tIns="0" rIns="0" bIns="0" rtlCol="0" anchor="ctr">
            <a:normAutofit/>
          </a:bodyPr>
          <a:lstStyle/>
          <a:p>
            <a:pPr indent="0" marL="0">
              <a:buNone/>
            </a:pPr>
            <a:r>
              <a:rPr lang="en-US" sz="1700" dirty="0">
                <a:solidFill>
                  <a:srgbClr val="162337"/>
                </a:solidFill>
                <a:latin typeface="Consolas" pitchFamily="34" charset="0"/>
                <a:ea typeface="Consolas" pitchFamily="34" charset="-122"/>
                <a:cs typeface="Consolas" pitchFamily="34" charset="-120"/>
              </a:rPr>
              <a:t>(0.05, 0.98, 0.10)</a:t>
            </a:r>
            <a:endParaRPr lang="en-US" sz="1700" dirty="0"/>
          </a:p>
        </p:txBody>
      </p:sp>
      <p:sp>
        <p:nvSpPr>
          <p:cNvPr id="15" name="Shape 13"/>
          <p:cNvSpPr/>
          <p:nvPr/>
        </p:nvSpPr>
        <p:spPr>
          <a:xfrm>
            <a:off x="768096" y="3273552"/>
            <a:ext cx="10671048" cy="548640"/>
          </a:xfrm>
          <a:prstGeom prst="roundRect">
            <a:avLst>
              <a:gd name="adj" fmla="val 16667"/>
            </a:avLst>
          </a:prstGeom>
          <a:solidFill>
            <a:srgbClr val="E9EFF6"/>
          </a:solidFill>
          <a:ln w="12700">
            <a:solidFill>
              <a:srgbClr val="E9EFF6">
                <a:alpha val="0"/>
              </a:srgbClr>
            </a:solidFill>
            <a:prstDash val="solid"/>
          </a:ln>
        </p:spPr>
      </p:sp>
      <p:sp>
        <p:nvSpPr>
          <p:cNvPr id="16" name="Text 14"/>
          <p:cNvSpPr/>
          <p:nvPr/>
        </p:nvSpPr>
        <p:spPr>
          <a:xfrm>
            <a:off x="996696" y="3392424"/>
            <a:ext cx="5907024" cy="301752"/>
          </a:xfrm>
          <a:prstGeom prst="rect">
            <a:avLst/>
          </a:prstGeom>
          <a:noFill/>
          <a:ln/>
        </p:spPr>
        <p:txBody>
          <a:bodyPr wrap="square" lIns="0" tIns="0" rIns="0" bIns="0" rtlCol="0" anchor="ctr">
            <a:normAutofit/>
          </a:bodyPr>
          <a:lstStyle/>
          <a:p>
            <a:pPr indent="0" marL="0">
              <a:buNone/>
            </a:pPr>
            <a:r>
              <a:rPr lang="en-US" sz="1900" b="1" dirty="0">
                <a:solidFill>
                  <a:srgbClr val="162337"/>
                </a:solidFill>
                <a:latin typeface="Aptos" pitchFamily="34" charset="0"/>
                <a:ea typeface="Aptos" pitchFamily="34" charset="-122"/>
                <a:cs typeface="Aptos" pitchFamily="34" charset="-120"/>
              </a:rPr>
              <a:t>C · RAG in iskanje</a:t>
            </a:r>
            <a:endParaRPr lang="en-US" sz="1900" dirty="0"/>
          </a:p>
        </p:txBody>
      </p:sp>
      <p:sp>
        <p:nvSpPr>
          <p:cNvPr id="17" name="Text 15"/>
          <p:cNvSpPr/>
          <p:nvPr/>
        </p:nvSpPr>
        <p:spPr>
          <a:xfrm>
            <a:off x="7443216" y="3401568"/>
            <a:ext cx="3794760" cy="283464"/>
          </a:xfrm>
          <a:prstGeom prst="rect">
            <a:avLst/>
          </a:prstGeom>
          <a:noFill/>
          <a:ln/>
        </p:spPr>
        <p:txBody>
          <a:bodyPr wrap="square" lIns="0" tIns="0" rIns="0" bIns="0" rtlCol="0" anchor="ctr">
            <a:normAutofit/>
          </a:bodyPr>
          <a:lstStyle/>
          <a:p>
            <a:pPr indent="0" marL="0">
              <a:buNone/>
            </a:pPr>
            <a:r>
              <a:rPr lang="en-US" sz="1700" dirty="0">
                <a:solidFill>
                  <a:srgbClr val="162337"/>
                </a:solidFill>
                <a:latin typeface="Consolas" pitchFamily="34" charset="0"/>
                <a:ea typeface="Consolas" pitchFamily="34" charset="-122"/>
                <a:cs typeface="Consolas" pitchFamily="34" charset="-120"/>
              </a:rPr>
              <a:t>(0.20, 0.90, 0.10)</a:t>
            </a:r>
            <a:endParaRPr lang="en-US" sz="1700" dirty="0"/>
          </a:p>
        </p:txBody>
      </p:sp>
      <p:sp>
        <p:nvSpPr>
          <p:cNvPr id="18" name="Shape 16"/>
          <p:cNvSpPr/>
          <p:nvPr/>
        </p:nvSpPr>
        <p:spPr>
          <a:xfrm>
            <a:off x="768096" y="3931920"/>
            <a:ext cx="10671048" cy="548640"/>
          </a:xfrm>
          <a:prstGeom prst="roundRect">
            <a:avLst>
              <a:gd name="adj" fmla="val 16667"/>
            </a:avLst>
          </a:prstGeom>
          <a:solidFill>
            <a:srgbClr val="FFFFFF"/>
          </a:solidFill>
          <a:ln w="12700">
            <a:solidFill>
              <a:srgbClr val="FFFFFF">
                <a:alpha val="0"/>
              </a:srgbClr>
            </a:solidFill>
            <a:prstDash val="solid"/>
          </a:ln>
        </p:spPr>
      </p:sp>
      <p:sp>
        <p:nvSpPr>
          <p:cNvPr id="19" name="Text 17"/>
          <p:cNvSpPr/>
          <p:nvPr/>
        </p:nvSpPr>
        <p:spPr>
          <a:xfrm>
            <a:off x="996696" y="4050792"/>
            <a:ext cx="5907024" cy="301752"/>
          </a:xfrm>
          <a:prstGeom prst="rect">
            <a:avLst/>
          </a:prstGeom>
          <a:noFill/>
          <a:ln/>
        </p:spPr>
        <p:txBody>
          <a:bodyPr wrap="square" lIns="0" tIns="0" rIns="0" bIns="0" rtlCol="0" anchor="ctr">
            <a:normAutofit/>
          </a:bodyPr>
          <a:lstStyle/>
          <a:p>
            <a:pPr indent="0" marL="0">
              <a:buNone/>
            </a:pPr>
            <a:r>
              <a:rPr lang="en-US" sz="1900" dirty="0">
                <a:solidFill>
                  <a:srgbClr val="162337"/>
                </a:solidFill>
                <a:latin typeface="Aptos" pitchFamily="34" charset="0"/>
                <a:ea typeface="Aptos" pitchFamily="34" charset="-122"/>
                <a:cs typeface="Aptos" pitchFamily="34" charset="-120"/>
              </a:rPr>
              <a:t>D · Transakcije</a:t>
            </a:r>
            <a:endParaRPr lang="en-US" sz="1900" dirty="0"/>
          </a:p>
        </p:txBody>
      </p:sp>
      <p:sp>
        <p:nvSpPr>
          <p:cNvPr id="20" name="Text 18"/>
          <p:cNvSpPr/>
          <p:nvPr/>
        </p:nvSpPr>
        <p:spPr>
          <a:xfrm>
            <a:off x="7443216" y="4059936"/>
            <a:ext cx="3794760" cy="283464"/>
          </a:xfrm>
          <a:prstGeom prst="rect">
            <a:avLst/>
          </a:prstGeom>
          <a:noFill/>
          <a:ln/>
        </p:spPr>
        <p:txBody>
          <a:bodyPr wrap="square" lIns="0" tIns="0" rIns="0" bIns="0" rtlCol="0" anchor="ctr">
            <a:normAutofit/>
          </a:bodyPr>
          <a:lstStyle/>
          <a:p>
            <a:pPr indent="0" marL="0">
              <a:buNone/>
            </a:pPr>
            <a:r>
              <a:rPr lang="en-US" sz="1700" dirty="0">
                <a:solidFill>
                  <a:srgbClr val="162337"/>
                </a:solidFill>
                <a:latin typeface="Consolas" pitchFamily="34" charset="0"/>
                <a:ea typeface="Consolas" pitchFamily="34" charset="-122"/>
                <a:cs typeface="Consolas" pitchFamily="34" charset="-120"/>
              </a:rPr>
              <a:t>(0.05, 0.10, 0.97)</a:t>
            </a:r>
            <a:endParaRPr lang="en-US" sz="1700" dirty="0"/>
          </a:p>
        </p:txBody>
      </p:sp>
      <p:sp>
        <p:nvSpPr>
          <p:cNvPr id="21" name="Shape 19"/>
          <p:cNvSpPr/>
          <p:nvPr/>
        </p:nvSpPr>
        <p:spPr>
          <a:xfrm>
            <a:off x="795528" y="4910328"/>
            <a:ext cx="10625328" cy="923544"/>
          </a:xfrm>
          <a:prstGeom prst="roundRect">
            <a:avLst>
              <a:gd name="adj" fmla="val 12871"/>
            </a:avLst>
          </a:prstGeom>
          <a:solidFill>
            <a:srgbClr val="CDEFE8"/>
          </a:solidFill>
          <a:ln w="12700">
            <a:solidFill>
              <a:srgbClr val="CDEFE8">
                <a:alpha val="0"/>
              </a:srgbClr>
            </a:solidFill>
            <a:prstDash val="solid"/>
          </a:ln>
        </p:spPr>
      </p:sp>
      <p:sp>
        <p:nvSpPr>
          <p:cNvPr id="22" name="Text 20"/>
          <p:cNvSpPr/>
          <p:nvPr/>
        </p:nvSpPr>
        <p:spPr>
          <a:xfrm>
            <a:off x="1051560" y="5157216"/>
            <a:ext cx="5321808" cy="384048"/>
          </a:xfrm>
          <a:prstGeom prst="rect">
            <a:avLst/>
          </a:prstGeom>
          <a:noFill/>
          <a:ln/>
        </p:spPr>
        <p:txBody>
          <a:bodyPr wrap="square" lIns="0" tIns="0" rIns="0" bIns="0" rtlCol="0" anchor="ctr">
            <a:normAutofit/>
          </a:bodyPr>
          <a:lstStyle/>
          <a:p>
            <a:pPr indent="0" marL="0">
              <a:buNone/>
            </a:pPr>
            <a:r>
              <a:rPr lang="en-US" sz="2300" b="1" dirty="0">
                <a:solidFill>
                  <a:srgbClr val="162337"/>
                </a:solidFill>
                <a:latin typeface="Consolas" pitchFamily="34" charset="0"/>
                <a:ea typeface="Consolas" pitchFamily="34" charset="-122"/>
                <a:cs typeface="Consolas" pitchFamily="34" charset="-120"/>
              </a:rPr>
              <a:t>q = (0.15, 0.95, 0.15)</a:t>
            </a:r>
            <a:endParaRPr lang="en-US" sz="2300" dirty="0"/>
          </a:p>
        </p:txBody>
      </p:sp>
      <p:sp>
        <p:nvSpPr>
          <p:cNvPr id="23" name="Text 21"/>
          <p:cNvSpPr/>
          <p:nvPr/>
        </p:nvSpPr>
        <p:spPr>
          <a:xfrm>
            <a:off x="6949440" y="5175504"/>
            <a:ext cx="4142232" cy="384048"/>
          </a:xfrm>
          <a:prstGeom prst="rect">
            <a:avLst/>
          </a:prstGeom>
          <a:noFill/>
          <a:ln/>
        </p:spPr>
        <p:txBody>
          <a:bodyPr wrap="square" lIns="0" tIns="0" rIns="0" bIns="0" rtlCol="0" anchor="ctr">
            <a:normAutofit/>
          </a:bodyPr>
          <a:lstStyle/>
          <a:p>
            <a:pPr indent="0" marL="0">
              <a:buNone/>
            </a:pPr>
            <a:r>
              <a:rPr lang="en-US" sz="2200" b="1" dirty="0">
                <a:solidFill>
                  <a:srgbClr val="0D978B"/>
                </a:solidFill>
                <a:latin typeface="Aptos" pitchFamily="34" charset="0"/>
                <a:ea typeface="Aptos" pitchFamily="34" charset="-122"/>
                <a:cs typeface="Aptos" pitchFamily="34" charset="-120"/>
              </a:rPr>
              <a:t>Kateri je najbližji?</a:t>
            </a:r>
            <a:endParaRPr lang="en-US"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Vektorji: nalogi V1 in V2</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V1 + V2</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19</a:t>
            </a:r>
            <a:endParaRPr lang="en-US" sz="1000" dirty="0"/>
          </a:p>
        </p:txBody>
      </p:sp>
      <p:sp>
        <p:nvSpPr>
          <p:cNvPr id="9" name="Shape 7"/>
          <p:cNvSpPr/>
          <p:nvPr/>
        </p:nvSpPr>
        <p:spPr>
          <a:xfrm>
            <a:off x="731520" y="2048256"/>
            <a:ext cx="10698480" cy="1298448"/>
          </a:xfrm>
          <a:prstGeom prst="roundRect">
            <a:avLst>
              <a:gd name="adj" fmla="val 9859"/>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V1</a:t>
            </a:r>
            <a:endParaRPr lang="en-US" sz="1400" dirty="0"/>
          </a:p>
        </p:txBody>
      </p:sp>
      <p:sp>
        <p:nvSpPr>
          <p:cNvPr id="11" name="Text 9"/>
          <p:cNvSpPr/>
          <p:nvPr/>
        </p:nvSpPr>
        <p:spPr>
          <a:xfrm>
            <a:off x="950976" y="2688336"/>
            <a:ext cx="10259568" cy="493776"/>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Spremeni q v (0.95, 0.05, 0.10). Kateri dokument je prvi?</a:t>
            </a:r>
            <a:endParaRPr lang="en-US" sz="1900" dirty="0"/>
          </a:p>
        </p:txBody>
      </p:sp>
      <p:sp>
        <p:nvSpPr>
          <p:cNvPr id="12" name="Shape 10"/>
          <p:cNvSpPr/>
          <p:nvPr/>
        </p:nvSpPr>
        <p:spPr>
          <a:xfrm>
            <a:off x="731520" y="3584448"/>
            <a:ext cx="10698480" cy="1536192"/>
          </a:xfrm>
          <a:prstGeom prst="roundRect">
            <a:avLst>
              <a:gd name="adj" fmla="val 8333"/>
            </a:avLst>
          </a:prstGeom>
          <a:solidFill>
            <a:srgbClr val="FFFFFF"/>
          </a:solidFill>
          <a:ln w="12700">
            <a:solidFill>
              <a:srgbClr val="DDE5ED"/>
            </a:solidFill>
            <a:prstDash val="solid"/>
          </a:ln>
        </p:spPr>
      </p:sp>
      <p:sp>
        <p:nvSpPr>
          <p:cNvPr id="13" name="Text 11"/>
          <p:cNvSpPr/>
          <p:nvPr/>
        </p:nvSpPr>
        <p:spPr>
          <a:xfrm>
            <a:off x="941832" y="3767328"/>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V2</a:t>
            </a:r>
            <a:endParaRPr lang="en-US" sz="1400" dirty="0"/>
          </a:p>
        </p:txBody>
      </p:sp>
      <p:sp>
        <p:nvSpPr>
          <p:cNvPr id="14" name="Text 12"/>
          <p:cNvSpPr/>
          <p:nvPr/>
        </p:nvSpPr>
        <p:spPr>
          <a:xfrm>
            <a:off x="950976" y="4224528"/>
            <a:ext cx="10259568" cy="73152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Izračunaj kosinusno podobnost in L2-razdaljo za B in prvotni q. Ali metodi vedno enako razvrstita?</a:t>
            </a:r>
            <a:endParaRPr lang="en-US" sz="1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SAMOSTOJNA NALOGA</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Vektorji: naloga V3</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Pomen dimenzij in parametra k</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20</a:t>
            </a:r>
            <a:endParaRPr lang="en-US" sz="1000" dirty="0"/>
          </a:p>
        </p:txBody>
      </p:sp>
      <p:sp>
        <p:nvSpPr>
          <p:cNvPr id="9" name="Shape 7"/>
          <p:cNvSpPr/>
          <p:nvPr/>
        </p:nvSpPr>
        <p:spPr>
          <a:xfrm>
            <a:off x="722376" y="2093976"/>
            <a:ext cx="10716768" cy="1353312"/>
          </a:xfrm>
          <a:prstGeom prst="roundRect">
            <a:avLst>
              <a:gd name="adj" fmla="val 9459"/>
            </a:avLst>
          </a:prstGeom>
          <a:solidFill>
            <a:srgbClr val="CDEFE8"/>
          </a:solidFill>
          <a:ln w="12700">
            <a:solidFill>
              <a:srgbClr val="DDE5ED"/>
            </a:solidFill>
            <a:prstDash val="solid"/>
          </a:ln>
        </p:spPr>
      </p:sp>
      <p:sp>
        <p:nvSpPr>
          <p:cNvPr id="10" name="Text 8"/>
          <p:cNvSpPr/>
          <p:nvPr/>
        </p:nvSpPr>
        <p:spPr>
          <a:xfrm>
            <a:off x="932688" y="2276856"/>
            <a:ext cx="10296144"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V3</a:t>
            </a:r>
            <a:endParaRPr lang="en-US" sz="1400" dirty="0"/>
          </a:p>
        </p:txBody>
      </p:sp>
      <p:sp>
        <p:nvSpPr>
          <p:cNvPr id="11" name="Text 9"/>
          <p:cNvSpPr/>
          <p:nvPr/>
        </p:nvSpPr>
        <p:spPr>
          <a:xfrm>
            <a:off x="941832" y="2734056"/>
            <a:ext cx="10277856" cy="548640"/>
          </a:xfrm>
          <a:prstGeom prst="rect">
            <a:avLst/>
          </a:prstGeom>
          <a:noFill/>
          <a:ln/>
        </p:spPr>
        <p:txBody>
          <a:bodyPr wrap="square" lIns="0" tIns="0" rIns="0" bIns="0" rtlCol="0" anchor="t">
            <a:normAutofit/>
          </a:bodyPr>
          <a:lstStyle/>
          <a:p>
            <a:pPr indent="0" marL="0">
              <a:buNone/>
            </a:pPr>
            <a:r>
              <a:rPr lang="en-US" sz="2200" dirty="0">
                <a:solidFill>
                  <a:srgbClr val="162337"/>
                </a:solidFill>
                <a:latin typeface="Aptos" pitchFamily="34" charset="0"/>
                <a:ea typeface="Aptos" pitchFamily="34" charset="-122"/>
                <a:cs typeface="Aptos" pitchFamily="34" charset="-120"/>
              </a:rPr>
              <a:t>Kaj bi se zgodilo, če bi primerjali vektorja različnih dolžin?</a:t>
            </a:r>
            <a:endParaRPr lang="en-US" sz="2200" dirty="0"/>
          </a:p>
        </p:txBody>
      </p:sp>
      <p:sp>
        <p:nvSpPr>
          <p:cNvPr id="12" name="Shape 10"/>
          <p:cNvSpPr/>
          <p:nvPr/>
        </p:nvSpPr>
        <p:spPr>
          <a:xfrm>
            <a:off x="722376" y="3749040"/>
            <a:ext cx="10716768" cy="1243584"/>
          </a:xfrm>
          <a:prstGeom prst="roundRect">
            <a:avLst>
              <a:gd name="adj" fmla="val 10294"/>
            </a:avLst>
          </a:prstGeom>
          <a:solidFill>
            <a:srgbClr val="FFFFFF"/>
          </a:solidFill>
          <a:ln w="12700">
            <a:solidFill>
              <a:srgbClr val="DDE5ED"/>
            </a:solidFill>
            <a:prstDash val="solid"/>
          </a:ln>
        </p:spPr>
      </p:sp>
      <p:sp>
        <p:nvSpPr>
          <p:cNvPr id="13" name="Text 11"/>
          <p:cNvSpPr/>
          <p:nvPr/>
        </p:nvSpPr>
        <p:spPr>
          <a:xfrm>
            <a:off x="932688" y="3931920"/>
            <a:ext cx="10296144"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V3</a:t>
            </a:r>
            <a:endParaRPr lang="en-US" sz="1400" dirty="0"/>
          </a:p>
        </p:txBody>
      </p:sp>
      <p:sp>
        <p:nvSpPr>
          <p:cNvPr id="14" name="Text 12"/>
          <p:cNvSpPr/>
          <p:nvPr/>
        </p:nvSpPr>
        <p:spPr>
          <a:xfrm>
            <a:off x="941832" y="4389120"/>
            <a:ext cx="10277856" cy="438912"/>
          </a:xfrm>
          <a:prstGeom prst="rect">
            <a:avLst/>
          </a:prstGeom>
          <a:noFill/>
          <a:ln/>
        </p:spPr>
        <p:txBody>
          <a:bodyPr wrap="square" lIns="0" tIns="0" rIns="0" bIns="0" rtlCol="0" anchor="t">
            <a:normAutofit/>
          </a:bodyPr>
          <a:lstStyle/>
          <a:p>
            <a:pPr indent="0" marL="0">
              <a:buNone/>
            </a:pPr>
            <a:r>
              <a:rPr lang="en-US" sz="2200" dirty="0">
                <a:solidFill>
                  <a:srgbClr val="162337"/>
                </a:solidFill>
                <a:latin typeface="Aptos" pitchFamily="34" charset="0"/>
                <a:ea typeface="Aptos" pitchFamily="34" charset="-122"/>
                <a:cs typeface="Aptos" pitchFamily="34" charset="-120"/>
              </a:rPr>
              <a:t>Kaj pomeni k = 3 pri metodi KNN?</a:t>
            </a:r>
            <a:endParaRPr lang="en-US" sz="2200" dirty="0"/>
          </a:p>
        </p:txBody>
      </p:sp>
      <p:sp>
        <p:nvSpPr>
          <p:cNvPr id="15" name="Text 13"/>
          <p:cNvSpPr/>
          <p:nvPr/>
        </p:nvSpPr>
        <p:spPr>
          <a:xfrm>
            <a:off x="950976" y="5376672"/>
            <a:ext cx="10113264" cy="420624"/>
          </a:xfrm>
          <a:prstGeom prst="rect">
            <a:avLst/>
          </a:prstGeom>
          <a:noFill/>
          <a:ln/>
        </p:spPr>
        <p:txBody>
          <a:bodyPr wrap="square" lIns="0" tIns="0" rIns="0" bIns="0" rtlCol="0" anchor="ctr">
            <a:normAutofit/>
          </a:bodyPr>
          <a:lstStyle/>
          <a:p>
            <a:pPr indent="0" marL="0">
              <a:buNone/>
            </a:pPr>
            <a:r>
              <a:rPr lang="en-US" sz="2100" b="1" dirty="0">
                <a:solidFill>
                  <a:srgbClr val="CC4D4D"/>
                </a:solidFill>
                <a:latin typeface="Aptos" pitchFamily="34" charset="0"/>
                <a:ea typeface="Aptos" pitchFamily="34" charset="-122"/>
                <a:cs typeface="Aptos" pitchFamily="34" charset="-120"/>
              </a:rPr>
              <a:t>Dodatno: zakaj cos(a, 0) ni definiran?</a:t>
            </a:r>
            <a:endParaRPr lang="en-US" sz="2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C1727"/>
        </a:solidFill>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0D978B"/>
          </a:solidFill>
          <a:ln w="12700">
            <a:solidFill>
              <a:srgbClr val="0D978B">
                <a:alpha val="0"/>
              </a:srgbClr>
            </a:solidFill>
            <a:prstDash val="solid"/>
          </a:ln>
        </p:spPr>
      </p:sp>
      <p:sp>
        <p:nvSpPr>
          <p:cNvPr id="3" name="Text 1"/>
          <p:cNvSpPr/>
          <p:nvPr/>
        </p:nvSpPr>
        <p:spPr>
          <a:xfrm>
            <a:off x="777240" y="640080"/>
            <a:ext cx="7315200" cy="411480"/>
          </a:xfrm>
          <a:prstGeom prst="rect">
            <a:avLst/>
          </a:prstGeom>
          <a:noFill/>
          <a:ln/>
        </p:spPr>
        <p:txBody>
          <a:bodyPr wrap="square" lIns="0" tIns="0" rIns="0" bIns="0" rtlCol="0" anchor="ctr">
            <a:normAutofit/>
          </a:bodyPr>
          <a:lstStyle/>
          <a:p>
            <a:pPr indent="0" marL="0">
              <a:buNone/>
            </a:pPr>
            <a:r>
              <a:rPr lang="en-US" sz="1500" b="1" spc="300" kern="0" dirty="0">
                <a:solidFill>
                  <a:srgbClr val="CDEFE8"/>
                </a:solidFill>
                <a:latin typeface="Aptos" pitchFamily="34" charset="0"/>
                <a:ea typeface="Aptos" pitchFamily="34" charset="-122"/>
                <a:cs typeface="Aptos" pitchFamily="34" charset="-120"/>
              </a:rPr>
              <a:t>TUP  /  FRI</a:t>
            </a:r>
            <a:endParaRPr lang="en-US" sz="1500" dirty="0"/>
          </a:p>
        </p:txBody>
      </p:sp>
      <p:sp>
        <p:nvSpPr>
          <p:cNvPr id="4" name="Text 2"/>
          <p:cNvSpPr/>
          <p:nvPr/>
        </p:nvSpPr>
        <p:spPr>
          <a:xfrm>
            <a:off x="786384" y="1655064"/>
            <a:ext cx="10698480" cy="1234440"/>
          </a:xfrm>
          <a:prstGeom prst="rect">
            <a:avLst/>
          </a:prstGeom>
          <a:noFill/>
          <a:ln/>
        </p:spPr>
        <p:txBody>
          <a:bodyPr wrap="square" lIns="0" tIns="0" rIns="0" bIns="0" rtlCol="0" anchor="ctr">
            <a:normAutofit/>
          </a:bodyPr>
          <a:lstStyle/>
          <a:p>
            <a:pPr indent="0" marL="0">
              <a:buNone/>
            </a:pPr>
            <a:r>
              <a:rPr lang="en-US" sz="5100" b="1" dirty="0">
                <a:solidFill>
                  <a:srgbClr val="FFFFFF"/>
                </a:solidFill>
                <a:latin typeface="Aptos" pitchFamily="34" charset="0"/>
                <a:ea typeface="Aptos" pitchFamily="34" charset="-122"/>
                <a:cs typeface="Aptos" pitchFamily="34" charset="-120"/>
              </a:rPr>
              <a:t>RAG</a:t>
            </a:r>
            <a:endParaRPr lang="en-US" sz="5100" dirty="0"/>
          </a:p>
        </p:txBody>
      </p:sp>
      <p:sp>
        <p:nvSpPr>
          <p:cNvPr id="5" name="Text 3"/>
          <p:cNvSpPr/>
          <p:nvPr/>
        </p:nvSpPr>
        <p:spPr>
          <a:xfrm>
            <a:off x="822960" y="3154680"/>
            <a:ext cx="10378440" cy="1143000"/>
          </a:xfrm>
          <a:prstGeom prst="rect">
            <a:avLst/>
          </a:prstGeom>
          <a:noFill/>
          <a:ln/>
        </p:spPr>
        <p:txBody>
          <a:bodyPr wrap="square" lIns="0" tIns="0" rIns="0" bIns="0" rtlCol="0" anchor="t">
            <a:normAutofit/>
          </a:bodyPr>
          <a:lstStyle/>
          <a:p>
            <a:pPr indent="0" marL="0">
              <a:buNone/>
            </a:pPr>
            <a:r>
              <a:rPr lang="en-US" sz="2300" dirty="0">
                <a:solidFill>
                  <a:srgbClr val="C2CEDD"/>
                </a:solidFill>
                <a:latin typeface="Aptos" pitchFamily="34" charset="0"/>
                <a:ea typeface="Aptos" pitchFamily="34" charset="-122"/>
                <a:cs typeface="Aptos" pitchFamily="34" charset="-120"/>
              </a:rPr>
              <a:t>Pridobivanje relevantnih odlomkov pred ustvarjanjem odgovora.</a:t>
            </a:r>
            <a:endParaRPr lang="en-US" sz="2300" dirty="0"/>
          </a:p>
        </p:txBody>
      </p:sp>
      <p:sp>
        <p:nvSpPr>
          <p:cNvPr id="6" name="Shape 4"/>
          <p:cNvSpPr/>
          <p:nvPr/>
        </p:nvSpPr>
        <p:spPr>
          <a:xfrm>
            <a:off x="813816" y="5157216"/>
            <a:ext cx="3520440" cy="694944"/>
          </a:xfrm>
          <a:prstGeom prst="roundRect">
            <a:avLst>
              <a:gd name="adj" fmla="val 22368"/>
            </a:avLst>
          </a:prstGeom>
          <a:solidFill>
            <a:srgbClr val="0D978B"/>
          </a:solidFill>
          <a:ln w="12700">
            <a:solidFill>
              <a:srgbClr val="0D978B">
                <a:alpha val="0"/>
              </a:srgbClr>
            </a:solidFill>
            <a:prstDash val="solid"/>
          </a:ln>
        </p:spPr>
      </p:sp>
      <p:sp>
        <p:nvSpPr>
          <p:cNvPr id="7" name="Text 5"/>
          <p:cNvSpPr/>
          <p:nvPr/>
        </p:nvSpPr>
        <p:spPr>
          <a:xfrm>
            <a:off x="905256" y="5312664"/>
            <a:ext cx="3319272" cy="347472"/>
          </a:xfrm>
          <a:prstGeom prst="rect">
            <a:avLst/>
          </a:prstGeom>
          <a:noFill/>
          <a:ln/>
        </p:spPr>
        <p:txBody>
          <a:bodyPr wrap="square" lIns="0" tIns="0" rIns="0" bIns="0" rtlCol="0" anchor="ctr">
            <a:normAutofit/>
          </a:bodyPr>
          <a:lstStyle/>
          <a:p>
            <a:pPr algn="ctr" indent="0" marL="0">
              <a:buNone/>
            </a:pPr>
            <a:r>
              <a:rPr lang="en-US" sz="1900" b="1" dirty="0">
                <a:solidFill>
                  <a:srgbClr val="FFFFFF"/>
                </a:solidFill>
                <a:latin typeface="Aptos" pitchFamily="34" charset="0"/>
                <a:ea typeface="Aptos" pitchFamily="34" charset="-122"/>
                <a:cs typeface="Aptos" pitchFamily="34" charset="-120"/>
              </a:rPr>
              <a:t>≈ 15 minut</a:t>
            </a:r>
            <a:endParaRPr lang="en-US" sz="1900" dirty="0"/>
          </a:p>
        </p:txBody>
      </p:sp>
      <p:sp>
        <p:nvSpPr>
          <p:cNvPr id="8" name="Text 6"/>
          <p:cNvSpPr/>
          <p:nvPr/>
        </p:nvSpPr>
        <p:spPr>
          <a:xfrm>
            <a:off x="11009376" y="6547104"/>
            <a:ext cx="457200" cy="137160"/>
          </a:xfrm>
          <a:prstGeom prst="rect">
            <a:avLst/>
          </a:prstGeom>
          <a:noFill/>
          <a:ln/>
        </p:spPr>
        <p:txBody>
          <a:bodyPr wrap="square" lIns="0" tIns="0" rIns="0" bIns="0" rtlCol="0" anchor="ctr">
            <a:normAutofit/>
          </a:bodyPr>
          <a:lstStyle/>
          <a:p>
            <a:pPr indent="0" marL="0">
              <a:buNone/>
            </a:pPr>
            <a:r>
              <a:rPr lang="en-US" sz="1000" dirty="0">
                <a:solidFill>
                  <a:srgbClr val="6F829E"/>
                </a:solidFill>
                <a:latin typeface="Aptos" pitchFamily="34" charset="0"/>
                <a:ea typeface="Aptos" pitchFamily="34" charset="-122"/>
                <a:cs typeface="Apto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RETRIEVAL-AUGMENTED GENERATION</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Kako deluje RAG?</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Dva dela: priprava znanja in odgovor na vprašanje.</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22</a:t>
            </a:r>
            <a:endParaRPr lang="en-US" sz="1000" dirty="0"/>
          </a:p>
        </p:txBody>
      </p:sp>
      <p:sp>
        <p:nvSpPr>
          <p:cNvPr id="9" name="Shape 7"/>
          <p:cNvSpPr/>
          <p:nvPr/>
        </p:nvSpPr>
        <p:spPr>
          <a:xfrm>
            <a:off x="502920" y="2350008"/>
            <a:ext cx="2121408" cy="1280160"/>
          </a:xfrm>
          <a:prstGeom prst="roundRect">
            <a:avLst>
              <a:gd name="adj" fmla="val 12857"/>
            </a:avLst>
          </a:prstGeom>
          <a:solidFill>
            <a:srgbClr val="14233A"/>
          </a:solidFill>
          <a:ln w="12700">
            <a:solidFill>
              <a:srgbClr val="14233A">
                <a:alpha val="0"/>
              </a:srgbClr>
            </a:solidFill>
            <a:prstDash val="solid"/>
          </a:ln>
        </p:spPr>
      </p:sp>
      <p:sp>
        <p:nvSpPr>
          <p:cNvPr id="10" name="Text 8"/>
          <p:cNvSpPr/>
          <p:nvPr/>
        </p:nvSpPr>
        <p:spPr>
          <a:xfrm>
            <a:off x="594360" y="2578608"/>
            <a:ext cx="1938528" cy="320040"/>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ptos" pitchFamily="34" charset="0"/>
                <a:ea typeface="Aptos" pitchFamily="34" charset="-122"/>
                <a:cs typeface="Aptos" pitchFamily="34" charset="-120"/>
              </a:rPr>
              <a:t>DOKUMENT</a:t>
            </a:r>
            <a:endParaRPr lang="en-US" sz="1700" dirty="0"/>
          </a:p>
        </p:txBody>
      </p:sp>
      <p:sp>
        <p:nvSpPr>
          <p:cNvPr id="11" name="Text 9"/>
          <p:cNvSpPr/>
          <p:nvPr/>
        </p:nvSpPr>
        <p:spPr>
          <a:xfrm>
            <a:off x="594360" y="3017520"/>
            <a:ext cx="1938528" cy="274320"/>
          </a:xfrm>
          <a:prstGeom prst="rect">
            <a:avLst/>
          </a:prstGeom>
          <a:noFill/>
          <a:ln/>
        </p:spPr>
        <p:txBody>
          <a:bodyPr wrap="square" lIns="0" tIns="0" rIns="0" bIns="0" rtlCol="0" anchor="ctr">
            <a:normAutofit/>
          </a:bodyPr>
          <a:lstStyle/>
          <a:p>
            <a:pPr algn="ctr" indent="0" marL="0">
              <a:buNone/>
            </a:pPr>
            <a:r>
              <a:rPr lang="en-US" sz="1400" dirty="0">
                <a:solidFill>
                  <a:srgbClr val="EAF0F8"/>
                </a:solidFill>
                <a:latin typeface="Aptos" pitchFamily="34" charset="0"/>
                <a:ea typeface="Aptos" pitchFamily="34" charset="-122"/>
                <a:cs typeface="Aptos" pitchFamily="34" charset="-120"/>
              </a:rPr>
              <a:t>besedilo</a:t>
            </a:r>
            <a:endParaRPr lang="en-US" sz="1400" dirty="0"/>
          </a:p>
        </p:txBody>
      </p:sp>
      <p:sp>
        <p:nvSpPr>
          <p:cNvPr id="12" name="Shape 10"/>
          <p:cNvSpPr/>
          <p:nvPr/>
        </p:nvSpPr>
        <p:spPr>
          <a:xfrm>
            <a:off x="2642616" y="2999232"/>
            <a:ext cx="192024" cy="0"/>
          </a:xfrm>
          <a:prstGeom prst="line">
            <a:avLst/>
          </a:prstGeom>
          <a:noFill/>
          <a:ln w="25400">
            <a:solidFill>
              <a:srgbClr val="0D978B"/>
            </a:solidFill>
            <a:prstDash val="solid"/>
            <a:tailEnd type="triangle"/>
          </a:ln>
        </p:spPr>
      </p:sp>
      <p:sp>
        <p:nvSpPr>
          <p:cNvPr id="13" name="Shape 11"/>
          <p:cNvSpPr/>
          <p:nvPr/>
        </p:nvSpPr>
        <p:spPr>
          <a:xfrm>
            <a:off x="2843784" y="2350008"/>
            <a:ext cx="2121408" cy="1280160"/>
          </a:xfrm>
          <a:prstGeom prst="roundRect">
            <a:avLst>
              <a:gd name="adj" fmla="val 12857"/>
            </a:avLst>
          </a:prstGeom>
          <a:solidFill>
            <a:srgbClr val="14233A"/>
          </a:solidFill>
          <a:ln w="12700">
            <a:solidFill>
              <a:srgbClr val="14233A">
                <a:alpha val="0"/>
              </a:srgbClr>
            </a:solidFill>
            <a:prstDash val="solid"/>
          </a:ln>
        </p:spPr>
      </p:sp>
      <p:sp>
        <p:nvSpPr>
          <p:cNvPr id="14" name="Text 12"/>
          <p:cNvSpPr/>
          <p:nvPr/>
        </p:nvSpPr>
        <p:spPr>
          <a:xfrm>
            <a:off x="2935224" y="2578608"/>
            <a:ext cx="1938528" cy="320040"/>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ptos" pitchFamily="34" charset="0"/>
                <a:ea typeface="Aptos" pitchFamily="34" charset="-122"/>
                <a:cs typeface="Aptos" pitchFamily="34" charset="-120"/>
              </a:rPr>
              <a:t>ODLOMKI</a:t>
            </a:r>
            <a:endParaRPr lang="en-US" sz="1700" dirty="0"/>
          </a:p>
        </p:txBody>
      </p:sp>
      <p:sp>
        <p:nvSpPr>
          <p:cNvPr id="15" name="Text 13"/>
          <p:cNvSpPr/>
          <p:nvPr/>
        </p:nvSpPr>
        <p:spPr>
          <a:xfrm>
            <a:off x="2935224" y="3017520"/>
            <a:ext cx="1938528" cy="274320"/>
          </a:xfrm>
          <a:prstGeom prst="rect">
            <a:avLst/>
          </a:prstGeom>
          <a:noFill/>
          <a:ln/>
        </p:spPr>
        <p:txBody>
          <a:bodyPr wrap="square" lIns="0" tIns="0" rIns="0" bIns="0" rtlCol="0" anchor="ctr">
            <a:normAutofit/>
          </a:bodyPr>
          <a:lstStyle/>
          <a:p>
            <a:pPr algn="ctr" indent="0" marL="0">
              <a:buNone/>
            </a:pPr>
            <a:r>
              <a:rPr lang="en-US" sz="1400" dirty="0">
                <a:solidFill>
                  <a:srgbClr val="EAF0F8"/>
                </a:solidFill>
                <a:latin typeface="Aptos" pitchFamily="34" charset="0"/>
                <a:ea typeface="Aptos" pitchFamily="34" charset="-122"/>
                <a:cs typeface="Aptos" pitchFamily="34" charset="-120"/>
              </a:rPr>
              <a:t>chunks</a:t>
            </a:r>
            <a:endParaRPr lang="en-US" sz="1400" dirty="0"/>
          </a:p>
        </p:txBody>
      </p:sp>
      <p:sp>
        <p:nvSpPr>
          <p:cNvPr id="16" name="Shape 14"/>
          <p:cNvSpPr/>
          <p:nvPr/>
        </p:nvSpPr>
        <p:spPr>
          <a:xfrm>
            <a:off x="4983480" y="2999232"/>
            <a:ext cx="192024" cy="0"/>
          </a:xfrm>
          <a:prstGeom prst="line">
            <a:avLst/>
          </a:prstGeom>
          <a:noFill/>
          <a:ln w="25400">
            <a:solidFill>
              <a:srgbClr val="0D978B"/>
            </a:solidFill>
            <a:prstDash val="solid"/>
            <a:tailEnd type="triangle"/>
          </a:ln>
        </p:spPr>
      </p:sp>
      <p:sp>
        <p:nvSpPr>
          <p:cNvPr id="17" name="Shape 15"/>
          <p:cNvSpPr/>
          <p:nvPr/>
        </p:nvSpPr>
        <p:spPr>
          <a:xfrm>
            <a:off x="5184648" y="2350008"/>
            <a:ext cx="2121408" cy="1280160"/>
          </a:xfrm>
          <a:prstGeom prst="roundRect">
            <a:avLst>
              <a:gd name="adj" fmla="val 12857"/>
            </a:avLst>
          </a:prstGeom>
          <a:solidFill>
            <a:srgbClr val="14233A"/>
          </a:solidFill>
          <a:ln w="12700">
            <a:solidFill>
              <a:srgbClr val="14233A">
                <a:alpha val="0"/>
              </a:srgbClr>
            </a:solidFill>
            <a:prstDash val="solid"/>
          </a:ln>
        </p:spPr>
      </p:sp>
      <p:sp>
        <p:nvSpPr>
          <p:cNvPr id="18" name="Text 16"/>
          <p:cNvSpPr/>
          <p:nvPr/>
        </p:nvSpPr>
        <p:spPr>
          <a:xfrm>
            <a:off x="5276088" y="2578608"/>
            <a:ext cx="1938528" cy="320040"/>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ptos" pitchFamily="34" charset="0"/>
                <a:ea typeface="Aptos" pitchFamily="34" charset="-122"/>
                <a:cs typeface="Aptos" pitchFamily="34" charset="-120"/>
              </a:rPr>
              <a:t>EMBEDDING</a:t>
            </a:r>
            <a:endParaRPr lang="en-US" sz="1700" dirty="0"/>
          </a:p>
        </p:txBody>
      </p:sp>
      <p:sp>
        <p:nvSpPr>
          <p:cNvPr id="19" name="Text 17"/>
          <p:cNvSpPr/>
          <p:nvPr/>
        </p:nvSpPr>
        <p:spPr>
          <a:xfrm>
            <a:off x="5276088" y="3017520"/>
            <a:ext cx="1938528" cy="274320"/>
          </a:xfrm>
          <a:prstGeom prst="rect">
            <a:avLst/>
          </a:prstGeom>
          <a:noFill/>
          <a:ln/>
        </p:spPr>
        <p:txBody>
          <a:bodyPr wrap="square" lIns="0" tIns="0" rIns="0" bIns="0" rtlCol="0" anchor="ctr">
            <a:normAutofit/>
          </a:bodyPr>
          <a:lstStyle/>
          <a:p>
            <a:pPr algn="ctr" indent="0" marL="0">
              <a:buNone/>
            </a:pPr>
            <a:r>
              <a:rPr lang="en-US" sz="1400" dirty="0">
                <a:solidFill>
                  <a:srgbClr val="EAF0F8"/>
                </a:solidFill>
                <a:latin typeface="Aptos" pitchFamily="34" charset="0"/>
                <a:ea typeface="Aptos" pitchFamily="34" charset="-122"/>
                <a:cs typeface="Aptos" pitchFamily="34" charset="-120"/>
              </a:rPr>
              <a:t>vektorji</a:t>
            </a:r>
            <a:endParaRPr lang="en-US" sz="1400" dirty="0"/>
          </a:p>
        </p:txBody>
      </p:sp>
      <p:sp>
        <p:nvSpPr>
          <p:cNvPr id="20" name="Shape 18"/>
          <p:cNvSpPr/>
          <p:nvPr/>
        </p:nvSpPr>
        <p:spPr>
          <a:xfrm>
            <a:off x="7324344" y="2999232"/>
            <a:ext cx="192024" cy="0"/>
          </a:xfrm>
          <a:prstGeom prst="line">
            <a:avLst/>
          </a:prstGeom>
          <a:noFill/>
          <a:ln w="25400">
            <a:solidFill>
              <a:srgbClr val="0D978B"/>
            </a:solidFill>
            <a:prstDash val="solid"/>
            <a:tailEnd type="triangle"/>
          </a:ln>
        </p:spPr>
      </p:sp>
      <p:sp>
        <p:nvSpPr>
          <p:cNvPr id="21" name="Shape 19"/>
          <p:cNvSpPr/>
          <p:nvPr/>
        </p:nvSpPr>
        <p:spPr>
          <a:xfrm>
            <a:off x="7525512" y="2350008"/>
            <a:ext cx="2121408" cy="1280160"/>
          </a:xfrm>
          <a:prstGeom prst="roundRect">
            <a:avLst>
              <a:gd name="adj" fmla="val 12857"/>
            </a:avLst>
          </a:prstGeom>
          <a:solidFill>
            <a:srgbClr val="2B73B6"/>
          </a:solidFill>
          <a:ln w="12700">
            <a:solidFill>
              <a:srgbClr val="2B73B6">
                <a:alpha val="0"/>
              </a:srgbClr>
            </a:solidFill>
            <a:prstDash val="solid"/>
          </a:ln>
        </p:spPr>
      </p:sp>
      <p:sp>
        <p:nvSpPr>
          <p:cNvPr id="22" name="Text 20"/>
          <p:cNvSpPr/>
          <p:nvPr/>
        </p:nvSpPr>
        <p:spPr>
          <a:xfrm>
            <a:off x="7616952" y="2578608"/>
            <a:ext cx="1938528" cy="320040"/>
          </a:xfrm>
          <a:prstGeom prst="rect">
            <a:avLst/>
          </a:prstGeom>
          <a:noFill/>
          <a:ln/>
        </p:spPr>
        <p:txBody>
          <a:bodyPr wrap="square" lIns="0" tIns="0" rIns="0" bIns="0" rtlCol="0" anchor="ctr">
            <a:normAutofit/>
          </a:bodyPr>
          <a:lstStyle/>
          <a:p>
            <a:pPr algn="ctr" indent="0" marL="0">
              <a:buNone/>
            </a:pPr>
            <a:r>
              <a:rPr lang="en-US" sz="1400" b="1" dirty="0">
                <a:solidFill>
                  <a:srgbClr val="FFFFFF"/>
                </a:solidFill>
                <a:latin typeface="Aptos" pitchFamily="34" charset="0"/>
                <a:ea typeface="Aptos" pitchFamily="34" charset="-122"/>
                <a:cs typeface="Aptos" pitchFamily="34" charset="-120"/>
              </a:rPr>
              <a:t>VEKTORSKI INDEKS</a:t>
            </a:r>
            <a:endParaRPr lang="en-US" sz="1400" dirty="0"/>
          </a:p>
        </p:txBody>
      </p:sp>
      <p:sp>
        <p:nvSpPr>
          <p:cNvPr id="23" name="Text 21"/>
          <p:cNvSpPr/>
          <p:nvPr/>
        </p:nvSpPr>
        <p:spPr>
          <a:xfrm>
            <a:off x="7616952" y="3017520"/>
            <a:ext cx="1938528" cy="274320"/>
          </a:xfrm>
          <a:prstGeom prst="rect">
            <a:avLst/>
          </a:prstGeom>
          <a:noFill/>
          <a:ln/>
        </p:spPr>
        <p:txBody>
          <a:bodyPr wrap="square" lIns="0" tIns="0" rIns="0" bIns="0" rtlCol="0" anchor="ctr">
            <a:normAutofit/>
          </a:bodyPr>
          <a:lstStyle/>
          <a:p>
            <a:pPr algn="ctr" indent="0" marL="0">
              <a:buNone/>
            </a:pPr>
            <a:r>
              <a:rPr lang="en-US" sz="1400" dirty="0">
                <a:solidFill>
                  <a:srgbClr val="EAF0F8"/>
                </a:solidFill>
                <a:latin typeface="Aptos" pitchFamily="34" charset="0"/>
                <a:ea typeface="Aptos" pitchFamily="34" charset="-122"/>
                <a:cs typeface="Aptos" pitchFamily="34" charset="-120"/>
              </a:rPr>
              <a:t>iskanje</a:t>
            </a:r>
            <a:endParaRPr lang="en-US" sz="1400" dirty="0"/>
          </a:p>
        </p:txBody>
      </p:sp>
      <p:sp>
        <p:nvSpPr>
          <p:cNvPr id="24" name="Shape 22"/>
          <p:cNvSpPr/>
          <p:nvPr/>
        </p:nvSpPr>
        <p:spPr>
          <a:xfrm>
            <a:off x="9665208" y="2999232"/>
            <a:ext cx="192024" cy="0"/>
          </a:xfrm>
          <a:prstGeom prst="line">
            <a:avLst/>
          </a:prstGeom>
          <a:noFill/>
          <a:ln w="25400">
            <a:solidFill>
              <a:srgbClr val="0D978B"/>
            </a:solidFill>
            <a:prstDash val="solid"/>
            <a:tailEnd type="triangle"/>
          </a:ln>
        </p:spPr>
      </p:sp>
      <p:sp>
        <p:nvSpPr>
          <p:cNvPr id="25" name="Shape 23"/>
          <p:cNvSpPr/>
          <p:nvPr/>
        </p:nvSpPr>
        <p:spPr>
          <a:xfrm>
            <a:off x="9866376" y="2350008"/>
            <a:ext cx="2121408" cy="1280160"/>
          </a:xfrm>
          <a:prstGeom prst="roundRect">
            <a:avLst>
              <a:gd name="adj" fmla="val 12857"/>
            </a:avLst>
          </a:prstGeom>
          <a:solidFill>
            <a:srgbClr val="0D978B"/>
          </a:solidFill>
          <a:ln w="12700">
            <a:solidFill>
              <a:srgbClr val="0D978B">
                <a:alpha val="0"/>
              </a:srgbClr>
            </a:solidFill>
            <a:prstDash val="solid"/>
          </a:ln>
        </p:spPr>
      </p:sp>
      <p:sp>
        <p:nvSpPr>
          <p:cNvPr id="26" name="Text 24"/>
          <p:cNvSpPr/>
          <p:nvPr/>
        </p:nvSpPr>
        <p:spPr>
          <a:xfrm>
            <a:off x="9957816" y="2578608"/>
            <a:ext cx="1938528" cy="320040"/>
          </a:xfrm>
          <a:prstGeom prst="rect">
            <a:avLst/>
          </a:prstGeom>
          <a:noFill/>
          <a:ln/>
        </p:spPr>
        <p:txBody>
          <a:bodyPr wrap="square" lIns="0" tIns="0" rIns="0" bIns="0" rtlCol="0" anchor="ctr">
            <a:normAutofit/>
          </a:bodyPr>
          <a:lstStyle/>
          <a:p>
            <a:pPr algn="ctr" indent="0" marL="0">
              <a:buNone/>
            </a:pPr>
            <a:r>
              <a:rPr lang="en-US" sz="1700" b="1" dirty="0">
                <a:solidFill>
                  <a:srgbClr val="FFFFFF"/>
                </a:solidFill>
                <a:latin typeface="Aptos" pitchFamily="34" charset="0"/>
                <a:ea typeface="Aptos" pitchFamily="34" charset="-122"/>
                <a:cs typeface="Aptos" pitchFamily="34" charset="-120"/>
              </a:rPr>
              <a:t>LLM</a:t>
            </a:r>
            <a:endParaRPr lang="en-US" sz="1700" dirty="0"/>
          </a:p>
        </p:txBody>
      </p:sp>
      <p:sp>
        <p:nvSpPr>
          <p:cNvPr id="27" name="Text 25"/>
          <p:cNvSpPr/>
          <p:nvPr/>
        </p:nvSpPr>
        <p:spPr>
          <a:xfrm>
            <a:off x="9957816" y="3017520"/>
            <a:ext cx="1938528" cy="274320"/>
          </a:xfrm>
          <a:prstGeom prst="rect">
            <a:avLst/>
          </a:prstGeom>
          <a:noFill/>
          <a:ln/>
        </p:spPr>
        <p:txBody>
          <a:bodyPr wrap="square" lIns="0" tIns="0" rIns="0" bIns="0" rtlCol="0" anchor="ctr">
            <a:normAutofit/>
          </a:bodyPr>
          <a:lstStyle/>
          <a:p>
            <a:pPr algn="ctr" indent="0" marL="0">
              <a:buNone/>
            </a:pPr>
            <a:r>
              <a:rPr lang="en-US" sz="1400" dirty="0">
                <a:solidFill>
                  <a:srgbClr val="EAF0F8"/>
                </a:solidFill>
                <a:latin typeface="Aptos" pitchFamily="34" charset="0"/>
                <a:ea typeface="Aptos" pitchFamily="34" charset="-122"/>
                <a:cs typeface="Aptos" pitchFamily="34" charset="-120"/>
              </a:rPr>
              <a:t>odgovor</a:t>
            </a:r>
            <a:endParaRPr lang="en-US" sz="1400" dirty="0"/>
          </a:p>
        </p:txBody>
      </p:sp>
      <p:sp>
        <p:nvSpPr>
          <p:cNvPr id="28" name="Shape 26"/>
          <p:cNvSpPr/>
          <p:nvPr/>
        </p:nvSpPr>
        <p:spPr>
          <a:xfrm>
            <a:off x="2212848" y="4160520"/>
            <a:ext cx="7781544" cy="1143000"/>
          </a:xfrm>
          <a:prstGeom prst="roundRect">
            <a:avLst>
              <a:gd name="adj" fmla="val 12800"/>
            </a:avLst>
          </a:prstGeom>
          <a:solidFill>
            <a:srgbClr val="CDEFE8"/>
          </a:solidFill>
          <a:ln w="12700">
            <a:solidFill>
              <a:srgbClr val="CDEFE8">
                <a:alpha val="0"/>
              </a:srgbClr>
            </a:solidFill>
            <a:prstDash val="solid"/>
          </a:ln>
        </p:spPr>
      </p:sp>
      <p:sp>
        <p:nvSpPr>
          <p:cNvPr id="29" name="Text 27"/>
          <p:cNvSpPr/>
          <p:nvPr/>
        </p:nvSpPr>
        <p:spPr>
          <a:xfrm>
            <a:off x="2450592" y="4443984"/>
            <a:ext cx="7360920" cy="539496"/>
          </a:xfrm>
          <a:prstGeom prst="rect">
            <a:avLst/>
          </a:prstGeom>
          <a:noFill/>
          <a:ln/>
        </p:spPr>
        <p:txBody>
          <a:bodyPr wrap="square" lIns="0" tIns="0" rIns="0" bIns="0" rtlCol="0" anchor="ctr">
            <a:normAutofit/>
          </a:bodyPr>
          <a:lstStyle/>
          <a:p>
            <a:pPr algn="ctr" indent="0" marL="0">
              <a:buNone/>
            </a:pPr>
            <a:r>
              <a:rPr lang="en-US" sz="2000" b="1" dirty="0">
                <a:solidFill>
                  <a:srgbClr val="162337"/>
                </a:solidFill>
                <a:latin typeface="Aptos" pitchFamily="34" charset="0"/>
                <a:ea typeface="Aptos" pitchFamily="34" charset="-122"/>
                <a:cs typeface="Aptos" pitchFamily="34" charset="-120"/>
              </a:rPr>
              <a:t>Vprašanje → embedding vprašanja → top-k odlomkov → kontekst za LLM</a:t>
            </a:r>
            <a:endParaRPr lang="en-US" sz="2000" dirty="0"/>
          </a:p>
        </p:txBody>
      </p:sp>
      <p:sp>
        <p:nvSpPr>
          <p:cNvPr id="30" name="Text 28"/>
          <p:cNvSpPr/>
          <p:nvPr/>
        </p:nvSpPr>
        <p:spPr>
          <a:xfrm>
            <a:off x="1225296" y="5678424"/>
            <a:ext cx="9720072" cy="384048"/>
          </a:xfrm>
          <a:prstGeom prst="rect">
            <a:avLst/>
          </a:prstGeom>
          <a:noFill/>
          <a:ln/>
        </p:spPr>
        <p:txBody>
          <a:bodyPr wrap="square" lIns="0" tIns="0" rIns="0" bIns="0" rtlCol="0" anchor="ctr">
            <a:normAutofit/>
          </a:bodyPr>
          <a:lstStyle/>
          <a:p>
            <a:pPr algn="ctr" indent="0" marL="0">
              <a:buNone/>
            </a:pPr>
            <a:r>
              <a:rPr lang="en-US" sz="1700" dirty="0">
                <a:solidFill>
                  <a:srgbClr val="CC4D4D"/>
                </a:solidFill>
                <a:latin typeface="Aptos" pitchFamily="34" charset="0"/>
                <a:ea typeface="Aptos" pitchFamily="34" charset="-122"/>
                <a:cs typeface="Aptos" pitchFamily="34" charset="-120"/>
              </a:rPr>
              <a:t>RAG zmanjša tveganje izmišljanja, ne daje pa garancije pravilnosti.</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JUPYTER</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Mini RAG demonstracija brez strežnika</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V našem Notebooku je to iskanje po prekrivanju besed, ne vektorski RAG.</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23</a:t>
            </a:r>
            <a:endParaRPr lang="en-US" sz="1000" dirty="0"/>
          </a:p>
        </p:txBody>
      </p:sp>
      <p:sp>
        <p:nvSpPr>
          <p:cNvPr id="9" name="Shape 7"/>
          <p:cNvSpPr/>
          <p:nvPr/>
        </p:nvSpPr>
        <p:spPr>
          <a:xfrm>
            <a:off x="731520" y="2066544"/>
            <a:ext cx="10735056" cy="2880360"/>
          </a:xfrm>
          <a:prstGeom prst="roundRect">
            <a:avLst>
              <a:gd name="adj" fmla="val 3175"/>
            </a:avLst>
          </a:prstGeom>
          <a:solidFill>
            <a:srgbClr val="0C1727"/>
          </a:solidFill>
          <a:ln w="12700">
            <a:solidFill>
              <a:srgbClr val="0C1727">
                <a:alpha val="0"/>
              </a:srgbClr>
            </a:solidFill>
            <a:prstDash val="solid"/>
          </a:ln>
        </p:spPr>
      </p:sp>
      <p:sp>
        <p:nvSpPr>
          <p:cNvPr id="10" name="Text 8"/>
          <p:cNvSpPr/>
          <p:nvPr/>
        </p:nvSpPr>
        <p:spPr>
          <a:xfrm>
            <a:off x="941832" y="2240280"/>
            <a:ext cx="10323576" cy="2551176"/>
          </a:xfrm>
          <a:prstGeom prst="rect">
            <a:avLst/>
          </a:prstGeom>
          <a:noFill/>
          <a:ln/>
        </p:spPr>
        <p:txBody>
          <a:bodyPr wrap="square" lIns="0" tIns="0" rIns="0" bIns="0" rtlCol="0" anchor="t">
            <a:normAutofit/>
          </a:bodyPr>
          <a:lstStyle/>
          <a:p>
            <a:pPr indent="0" marL="0">
              <a:buNone/>
            </a:pPr>
            <a:r>
              <a:rPr lang="en-US" sz="1700" dirty="0">
                <a:solidFill>
                  <a:srgbClr val="EDF6FF"/>
                </a:solidFill>
                <a:latin typeface="Consolas" pitchFamily="34" charset="0"/>
                <a:ea typeface="Consolas" pitchFamily="34" charset="-122"/>
                <a:cs typeface="Consolas" pitchFamily="34" charset="-120"/>
              </a:rPr>
              <a:t>dokumenti = [</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  ('D1', 'Cypher uporablja MATCH ...'),</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  ('D2', 'Vektorske baze poiščejo ...'),</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  ('D3', 'Transakcija zagotavlja ...'),</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  ('D4', 'RAG najprej pridobi ...')</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viri = retrieve('Kaj zagotavlja transakcija?', top_k=2)</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print(viri)</a:t>
            </a:r>
            <a:endParaRPr lang="en-US" sz="1700" dirty="0"/>
          </a:p>
        </p:txBody>
      </p:sp>
      <p:sp>
        <p:nvSpPr>
          <p:cNvPr id="11" name="Shape 9"/>
          <p:cNvSpPr/>
          <p:nvPr/>
        </p:nvSpPr>
        <p:spPr>
          <a:xfrm>
            <a:off x="731520" y="5340096"/>
            <a:ext cx="10716768" cy="685800"/>
          </a:xfrm>
          <a:prstGeom prst="roundRect">
            <a:avLst>
              <a:gd name="adj" fmla="val 16000"/>
            </a:avLst>
          </a:prstGeom>
          <a:solidFill>
            <a:srgbClr val="FFF5DF"/>
          </a:solidFill>
          <a:ln w="12700">
            <a:solidFill>
              <a:srgbClr val="FFF5DF">
                <a:alpha val="0"/>
              </a:srgbClr>
            </a:solidFill>
            <a:prstDash val="solid"/>
          </a:ln>
        </p:spPr>
      </p:sp>
      <p:sp>
        <p:nvSpPr>
          <p:cNvPr id="12" name="Text 10"/>
          <p:cNvSpPr/>
          <p:nvPr/>
        </p:nvSpPr>
        <p:spPr>
          <a:xfrm>
            <a:off x="932688" y="5495544"/>
            <a:ext cx="10332720" cy="365760"/>
          </a:xfrm>
          <a:prstGeom prst="rect">
            <a:avLst/>
          </a:prstGeom>
          <a:noFill/>
          <a:ln/>
        </p:spPr>
        <p:txBody>
          <a:bodyPr wrap="square" lIns="0" tIns="0" rIns="0" bIns="0" rtlCol="0" anchor="ctr">
            <a:normAutofit/>
          </a:bodyPr>
          <a:lstStyle/>
          <a:p>
            <a:pPr indent="0" marL="0">
              <a:buNone/>
            </a:pPr>
            <a:r>
              <a:rPr lang="en-US" sz="1900" b="1" dirty="0">
                <a:solidFill>
                  <a:srgbClr val="162337"/>
                </a:solidFill>
                <a:latin typeface="Aptos" pitchFamily="34" charset="0"/>
                <a:ea typeface="Aptos" pitchFamily="34" charset="-122"/>
                <a:cs typeface="Aptos" pitchFamily="34" charset="-120"/>
              </a:rPr>
              <a:t>Kaj izgubimo, če iščemo samo identične besede?</a:t>
            </a:r>
            <a:endParaRPr lang="en-US" sz="1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RAG: nalogi R1 in R2</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R1 + R2</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24</a:t>
            </a:r>
            <a:endParaRPr lang="en-US" sz="1000" dirty="0"/>
          </a:p>
        </p:txBody>
      </p:sp>
      <p:sp>
        <p:nvSpPr>
          <p:cNvPr id="9" name="Shape 7"/>
          <p:cNvSpPr/>
          <p:nvPr/>
        </p:nvSpPr>
        <p:spPr>
          <a:xfrm>
            <a:off x="731520" y="2048256"/>
            <a:ext cx="10698480" cy="1335024"/>
          </a:xfrm>
          <a:prstGeom prst="roundRect">
            <a:avLst>
              <a:gd name="adj" fmla="val 9589"/>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R1</a:t>
            </a:r>
            <a:endParaRPr lang="en-US" sz="1400" dirty="0"/>
          </a:p>
        </p:txBody>
      </p:sp>
      <p:sp>
        <p:nvSpPr>
          <p:cNvPr id="11" name="Text 9"/>
          <p:cNvSpPr/>
          <p:nvPr/>
        </p:nvSpPr>
        <p:spPr>
          <a:xfrm>
            <a:off x="950976" y="2688336"/>
            <a:ext cx="10259568" cy="530352"/>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Kateri dokument vrne `retrieve("Kaj zagotavlja transakcija?")`?</a:t>
            </a:r>
            <a:endParaRPr lang="en-US" sz="1900" dirty="0"/>
          </a:p>
        </p:txBody>
      </p:sp>
      <p:sp>
        <p:nvSpPr>
          <p:cNvPr id="12" name="Shape 10"/>
          <p:cNvSpPr/>
          <p:nvPr/>
        </p:nvSpPr>
        <p:spPr>
          <a:xfrm>
            <a:off x="731520" y="3621024"/>
            <a:ext cx="10698480" cy="1399032"/>
          </a:xfrm>
          <a:prstGeom prst="roundRect">
            <a:avLst>
              <a:gd name="adj" fmla="val 9150"/>
            </a:avLst>
          </a:prstGeom>
          <a:solidFill>
            <a:srgbClr val="FFFFFF"/>
          </a:solidFill>
          <a:ln w="12700">
            <a:solidFill>
              <a:srgbClr val="DDE5ED"/>
            </a:solidFill>
            <a:prstDash val="solid"/>
          </a:ln>
        </p:spPr>
      </p:sp>
      <p:sp>
        <p:nvSpPr>
          <p:cNvPr id="13" name="Text 11"/>
          <p:cNvSpPr/>
          <p:nvPr/>
        </p:nvSpPr>
        <p:spPr>
          <a:xfrm>
            <a:off x="941832" y="3803904"/>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R2</a:t>
            </a:r>
            <a:endParaRPr lang="en-US" sz="1400" dirty="0"/>
          </a:p>
        </p:txBody>
      </p:sp>
      <p:sp>
        <p:nvSpPr>
          <p:cNvPr id="14" name="Text 12"/>
          <p:cNvSpPr/>
          <p:nvPr/>
        </p:nvSpPr>
        <p:spPr>
          <a:xfrm>
            <a:off x="950976" y="4261104"/>
            <a:ext cx="10259568" cy="59436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Primerjaj natančno iskanje po ključnih besedah s semantičnim iskanjem.</a:t>
            </a:r>
            <a:endParaRPr lang="en-US" sz="1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RAG: zanesljivost in navedbe virov</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R3 + R4</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25</a:t>
            </a:r>
            <a:endParaRPr lang="en-US" sz="1000" dirty="0"/>
          </a:p>
        </p:txBody>
      </p:sp>
      <p:sp>
        <p:nvSpPr>
          <p:cNvPr id="9" name="Shape 7"/>
          <p:cNvSpPr/>
          <p:nvPr/>
        </p:nvSpPr>
        <p:spPr>
          <a:xfrm>
            <a:off x="731520" y="2048256"/>
            <a:ext cx="10698480" cy="1307592"/>
          </a:xfrm>
          <a:prstGeom prst="roundRect">
            <a:avLst>
              <a:gd name="adj" fmla="val 9790"/>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R3</a:t>
            </a:r>
            <a:endParaRPr lang="en-US" sz="1400" dirty="0"/>
          </a:p>
        </p:txBody>
      </p:sp>
      <p:sp>
        <p:nvSpPr>
          <p:cNvPr id="11" name="Text 9"/>
          <p:cNvSpPr/>
          <p:nvPr/>
        </p:nvSpPr>
        <p:spPr>
          <a:xfrm>
            <a:off x="950976" y="2688336"/>
            <a:ext cx="10259568" cy="50292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Zakaj RAG še vedno lahko ustvari napačen odgovor?</a:t>
            </a:r>
            <a:endParaRPr lang="en-US" sz="1900" dirty="0"/>
          </a:p>
        </p:txBody>
      </p:sp>
      <p:sp>
        <p:nvSpPr>
          <p:cNvPr id="12" name="Shape 10"/>
          <p:cNvSpPr/>
          <p:nvPr/>
        </p:nvSpPr>
        <p:spPr>
          <a:xfrm>
            <a:off x="731520" y="3593592"/>
            <a:ext cx="10698480" cy="1344168"/>
          </a:xfrm>
          <a:prstGeom prst="roundRect">
            <a:avLst>
              <a:gd name="adj" fmla="val 9524"/>
            </a:avLst>
          </a:prstGeom>
          <a:solidFill>
            <a:srgbClr val="FFFFFF"/>
          </a:solidFill>
          <a:ln w="12700">
            <a:solidFill>
              <a:srgbClr val="DDE5ED"/>
            </a:solidFill>
            <a:prstDash val="solid"/>
          </a:ln>
        </p:spPr>
      </p:sp>
      <p:sp>
        <p:nvSpPr>
          <p:cNvPr id="13" name="Text 11"/>
          <p:cNvSpPr/>
          <p:nvPr/>
        </p:nvSpPr>
        <p:spPr>
          <a:xfrm>
            <a:off x="941832" y="3776472"/>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R4</a:t>
            </a:r>
            <a:endParaRPr lang="en-US" sz="1400" dirty="0"/>
          </a:p>
        </p:txBody>
      </p:sp>
      <p:sp>
        <p:nvSpPr>
          <p:cNvPr id="14" name="Text 12"/>
          <p:cNvSpPr/>
          <p:nvPr/>
        </p:nvSpPr>
        <p:spPr>
          <a:xfrm>
            <a:off x="950976" y="4233672"/>
            <a:ext cx="10259568" cy="539496"/>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Kako bi hranili vir in številko strani posameznega odlomka?</a:t>
            </a:r>
            <a:endParaRPr lang="en-US" sz="1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C1727"/>
        </a:solidFill>
      </p:bgPr>
    </p:bg>
    <p:spTree>
      <p:nvGrpSpPr>
        <p:cNvPr id="1" name=""/>
        <p:cNvGrpSpPr/>
        <p:nvPr/>
      </p:nvGrpSpPr>
      <p:grpSpPr>
        <a:xfrm>
          <a:off x="0" y="0"/>
          <a:ext cx="0" cy="0"/>
          <a:chOff x="0" y="0"/>
          <a:chExt cx="0" cy="0"/>
        </a:xfrm>
      </p:grpSpPr>
      <p:sp>
        <p:nvSpPr>
          <p:cNvPr id="2" name="Shape 0"/>
          <p:cNvSpPr/>
          <p:nvPr/>
        </p:nvSpPr>
        <p:spPr>
          <a:xfrm>
            <a:off x="0" y="0"/>
            <a:ext cx="210312" cy="6858000"/>
          </a:xfrm>
          <a:prstGeom prst="rect">
            <a:avLst/>
          </a:prstGeom>
          <a:solidFill>
            <a:srgbClr val="0D978B"/>
          </a:solidFill>
          <a:ln w="12700">
            <a:solidFill>
              <a:srgbClr val="0D978B">
                <a:alpha val="0"/>
              </a:srgbClr>
            </a:solidFill>
            <a:prstDash val="solid"/>
          </a:ln>
        </p:spPr>
      </p:sp>
      <p:sp>
        <p:nvSpPr>
          <p:cNvPr id="3" name="Text 1"/>
          <p:cNvSpPr/>
          <p:nvPr/>
        </p:nvSpPr>
        <p:spPr>
          <a:xfrm>
            <a:off x="777240" y="640080"/>
            <a:ext cx="7315200" cy="411480"/>
          </a:xfrm>
          <a:prstGeom prst="rect">
            <a:avLst/>
          </a:prstGeom>
          <a:noFill/>
          <a:ln/>
        </p:spPr>
        <p:txBody>
          <a:bodyPr wrap="square" lIns="0" tIns="0" rIns="0" bIns="0" rtlCol="0" anchor="ctr">
            <a:normAutofit/>
          </a:bodyPr>
          <a:lstStyle/>
          <a:p>
            <a:pPr indent="0" marL="0">
              <a:buNone/>
            </a:pPr>
            <a:r>
              <a:rPr lang="en-US" sz="1500" b="1" spc="300" kern="0" dirty="0">
                <a:solidFill>
                  <a:srgbClr val="CDEFE8"/>
                </a:solidFill>
                <a:latin typeface="Aptos" pitchFamily="34" charset="0"/>
                <a:ea typeface="Aptos" pitchFamily="34" charset="-122"/>
                <a:cs typeface="Aptos" pitchFamily="34" charset="-120"/>
              </a:rPr>
              <a:t>TUP  /  FRI</a:t>
            </a:r>
            <a:endParaRPr lang="en-US" sz="1500" dirty="0"/>
          </a:p>
        </p:txBody>
      </p:sp>
      <p:sp>
        <p:nvSpPr>
          <p:cNvPr id="4" name="Text 2"/>
          <p:cNvSpPr/>
          <p:nvPr/>
        </p:nvSpPr>
        <p:spPr>
          <a:xfrm>
            <a:off x="786384" y="1655064"/>
            <a:ext cx="10698480" cy="1234440"/>
          </a:xfrm>
          <a:prstGeom prst="rect">
            <a:avLst/>
          </a:prstGeom>
          <a:noFill/>
          <a:ln/>
        </p:spPr>
        <p:txBody>
          <a:bodyPr wrap="square" lIns="0" tIns="0" rIns="0" bIns="0" rtlCol="0" anchor="ctr">
            <a:normAutofit/>
          </a:bodyPr>
          <a:lstStyle/>
          <a:p>
            <a:pPr indent="0" marL="0">
              <a:buNone/>
            </a:pPr>
            <a:r>
              <a:rPr lang="en-US" sz="5100" b="1" dirty="0">
                <a:solidFill>
                  <a:srgbClr val="FFFFFF"/>
                </a:solidFill>
                <a:latin typeface="Aptos" pitchFamily="34" charset="0"/>
                <a:ea typeface="Aptos" pitchFamily="34" charset="-122"/>
                <a:cs typeface="Aptos" pitchFamily="34" charset="-120"/>
              </a:rPr>
              <a:t>Transakcije</a:t>
            </a:r>
            <a:endParaRPr lang="en-US" sz="5100" dirty="0"/>
          </a:p>
        </p:txBody>
      </p:sp>
      <p:sp>
        <p:nvSpPr>
          <p:cNvPr id="5" name="Text 3"/>
          <p:cNvSpPr/>
          <p:nvPr/>
        </p:nvSpPr>
        <p:spPr>
          <a:xfrm>
            <a:off x="822960" y="3154680"/>
            <a:ext cx="10378440" cy="1143000"/>
          </a:xfrm>
          <a:prstGeom prst="rect">
            <a:avLst/>
          </a:prstGeom>
          <a:noFill/>
          <a:ln/>
        </p:spPr>
        <p:txBody>
          <a:bodyPr wrap="square" lIns="0" tIns="0" rIns="0" bIns="0" rtlCol="0" anchor="t">
            <a:normAutofit/>
          </a:bodyPr>
          <a:lstStyle/>
          <a:p>
            <a:pPr indent="0" marL="0">
              <a:buNone/>
            </a:pPr>
            <a:r>
              <a:rPr lang="en-US" sz="2300" dirty="0">
                <a:solidFill>
                  <a:srgbClr val="C2CEDD"/>
                </a:solidFill>
                <a:latin typeface="Aptos" pitchFamily="34" charset="0"/>
                <a:ea typeface="Aptos" pitchFamily="34" charset="-122"/>
                <a:cs typeface="Aptos" pitchFamily="34" charset="-120"/>
              </a:rPr>
              <a:t>BEGIN, COMMIT, ROLLBACK in pojem »vse ali nič«.</a:t>
            </a:r>
            <a:endParaRPr lang="en-US" sz="2300" dirty="0"/>
          </a:p>
        </p:txBody>
      </p:sp>
      <p:sp>
        <p:nvSpPr>
          <p:cNvPr id="6" name="Shape 4"/>
          <p:cNvSpPr/>
          <p:nvPr/>
        </p:nvSpPr>
        <p:spPr>
          <a:xfrm>
            <a:off x="813816" y="5157216"/>
            <a:ext cx="3520440" cy="694944"/>
          </a:xfrm>
          <a:prstGeom prst="roundRect">
            <a:avLst>
              <a:gd name="adj" fmla="val 22368"/>
            </a:avLst>
          </a:prstGeom>
          <a:solidFill>
            <a:srgbClr val="0D978B"/>
          </a:solidFill>
          <a:ln w="12700">
            <a:solidFill>
              <a:srgbClr val="0D978B">
                <a:alpha val="0"/>
              </a:srgbClr>
            </a:solidFill>
            <a:prstDash val="solid"/>
          </a:ln>
        </p:spPr>
      </p:sp>
      <p:sp>
        <p:nvSpPr>
          <p:cNvPr id="7" name="Text 5"/>
          <p:cNvSpPr/>
          <p:nvPr/>
        </p:nvSpPr>
        <p:spPr>
          <a:xfrm>
            <a:off x="905256" y="5312664"/>
            <a:ext cx="3319272" cy="347472"/>
          </a:xfrm>
          <a:prstGeom prst="rect">
            <a:avLst/>
          </a:prstGeom>
          <a:noFill/>
          <a:ln/>
        </p:spPr>
        <p:txBody>
          <a:bodyPr wrap="square" lIns="0" tIns="0" rIns="0" bIns="0" rtlCol="0" anchor="ctr">
            <a:normAutofit/>
          </a:bodyPr>
          <a:lstStyle/>
          <a:p>
            <a:pPr algn="ctr" indent="0" marL="0">
              <a:buNone/>
            </a:pPr>
            <a:r>
              <a:rPr lang="en-US" sz="1900" b="1" dirty="0">
                <a:solidFill>
                  <a:srgbClr val="FFFFFF"/>
                </a:solidFill>
                <a:latin typeface="Aptos" pitchFamily="34" charset="0"/>
                <a:ea typeface="Aptos" pitchFamily="34" charset="-122"/>
                <a:cs typeface="Aptos" pitchFamily="34" charset="-120"/>
              </a:rPr>
              <a:t>≈ 15 minut</a:t>
            </a:r>
            <a:endParaRPr lang="en-US" sz="1900" dirty="0"/>
          </a:p>
        </p:txBody>
      </p:sp>
      <p:sp>
        <p:nvSpPr>
          <p:cNvPr id="8" name="Text 6"/>
          <p:cNvSpPr/>
          <p:nvPr/>
        </p:nvSpPr>
        <p:spPr>
          <a:xfrm>
            <a:off x="11009376" y="6547104"/>
            <a:ext cx="457200" cy="137160"/>
          </a:xfrm>
          <a:prstGeom prst="rect">
            <a:avLst/>
          </a:prstGeom>
          <a:noFill/>
          <a:ln/>
        </p:spPr>
        <p:txBody>
          <a:bodyPr wrap="square" lIns="0" tIns="0" rIns="0" bIns="0" rtlCol="0" anchor="ctr">
            <a:normAutofit/>
          </a:bodyPr>
          <a:lstStyle/>
          <a:p>
            <a:pPr indent="0" marL="0">
              <a:buNone/>
            </a:pPr>
            <a:r>
              <a:rPr lang="en-US" sz="1000" dirty="0">
                <a:solidFill>
                  <a:srgbClr val="6F829E"/>
                </a:solidFill>
                <a:latin typeface="Aptos" pitchFamily="34" charset="0"/>
                <a:ea typeface="Aptos" pitchFamily="34" charset="-122"/>
                <a:cs typeface="Apto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TRANSAKCIJE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ACID: štiri zahteve</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Transakcija je logična enota dela.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27</a:t>
            </a:r>
            <a:endParaRPr lang="en-US" sz="1000" dirty="0"/>
          </a:p>
        </p:txBody>
      </p:sp>
      <p:sp>
        <p:nvSpPr>
          <p:cNvPr id="9" name="Shape 7"/>
          <p:cNvSpPr/>
          <p:nvPr/>
        </p:nvSpPr>
        <p:spPr>
          <a:xfrm>
            <a:off x="704088" y="2075688"/>
            <a:ext cx="5248656" cy="1353312"/>
          </a:xfrm>
          <a:prstGeom prst="roundRect">
            <a:avLst>
              <a:gd name="adj" fmla="val 9459"/>
            </a:avLst>
          </a:prstGeom>
          <a:solidFill>
            <a:srgbClr val="CDEFE8"/>
          </a:solidFill>
          <a:ln w="12700">
            <a:solidFill>
              <a:srgbClr val="DDE5ED"/>
            </a:solidFill>
            <a:prstDash val="solid"/>
          </a:ln>
        </p:spPr>
      </p:sp>
      <p:sp>
        <p:nvSpPr>
          <p:cNvPr id="10" name="Text 8"/>
          <p:cNvSpPr/>
          <p:nvPr/>
        </p:nvSpPr>
        <p:spPr>
          <a:xfrm>
            <a:off x="914400" y="2258568"/>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A · ATOMARNOST</a:t>
            </a:r>
            <a:endParaRPr lang="en-US" sz="1400" dirty="0"/>
          </a:p>
        </p:txBody>
      </p:sp>
      <p:sp>
        <p:nvSpPr>
          <p:cNvPr id="11" name="Text 9"/>
          <p:cNvSpPr/>
          <p:nvPr/>
        </p:nvSpPr>
        <p:spPr>
          <a:xfrm>
            <a:off x="923544" y="2715768"/>
            <a:ext cx="4809744" cy="54864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Vse operacije ali nobena.</a:t>
            </a:r>
            <a:endParaRPr lang="en-US" sz="1900" dirty="0"/>
          </a:p>
        </p:txBody>
      </p:sp>
      <p:sp>
        <p:nvSpPr>
          <p:cNvPr id="12" name="Shape 10"/>
          <p:cNvSpPr/>
          <p:nvPr/>
        </p:nvSpPr>
        <p:spPr>
          <a:xfrm>
            <a:off x="6208776" y="2075688"/>
            <a:ext cx="5248656" cy="1353312"/>
          </a:xfrm>
          <a:prstGeom prst="roundRect">
            <a:avLst>
              <a:gd name="adj" fmla="val 9459"/>
            </a:avLst>
          </a:prstGeom>
          <a:solidFill>
            <a:srgbClr val="FFFFFF"/>
          </a:solidFill>
          <a:ln w="12700">
            <a:solidFill>
              <a:srgbClr val="DDE5ED"/>
            </a:solidFill>
            <a:prstDash val="solid"/>
          </a:ln>
        </p:spPr>
      </p:sp>
      <p:sp>
        <p:nvSpPr>
          <p:cNvPr id="13" name="Text 11"/>
          <p:cNvSpPr/>
          <p:nvPr/>
        </p:nvSpPr>
        <p:spPr>
          <a:xfrm>
            <a:off x="6419088" y="2258568"/>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C · KONSISTENTNOST</a:t>
            </a:r>
            <a:endParaRPr lang="en-US" sz="1400" dirty="0"/>
          </a:p>
        </p:txBody>
      </p:sp>
      <p:sp>
        <p:nvSpPr>
          <p:cNvPr id="14" name="Text 12"/>
          <p:cNvSpPr/>
          <p:nvPr/>
        </p:nvSpPr>
        <p:spPr>
          <a:xfrm>
            <a:off x="6428232" y="2715768"/>
            <a:ext cx="4809744" cy="54864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Ohranjanje pravil podatkov.</a:t>
            </a:r>
            <a:endParaRPr lang="en-US" sz="1900" dirty="0"/>
          </a:p>
        </p:txBody>
      </p:sp>
      <p:sp>
        <p:nvSpPr>
          <p:cNvPr id="15" name="Shape 13"/>
          <p:cNvSpPr/>
          <p:nvPr/>
        </p:nvSpPr>
        <p:spPr>
          <a:xfrm>
            <a:off x="704088" y="3675888"/>
            <a:ext cx="5248656" cy="1353312"/>
          </a:xfrm>
          <a:prstGeom prst="roundRect">
            <a:avLst>
              <a:gd name="adj" fmla="val 9459"/>
            </a:avLst>
          </a:prstGeom>
          <a:solidFill>
            <a:srgbClr val="FFFFFF"/>
          </a:solidFill>
          <a:ln w="12700">
            <a:solidFill>
              <a:srgbClr val="DDE5ED"/>
            </a:solidFill>
            <a:prstDash val="solid"/>
          </a:ln>
        </p:spPr>
      </p:sp>
      <p:sp>
        <p:nvSpPr>
          <p:cNvPr id="16" name="Text 14"/>
          <p:cNvSpPr/>
          <p:nvPr/>
        </p:nvSpPr>
        <p:spPr>
          <a:xfrm>
            <a:off x="914400" y="3858768"/>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I · IZOLACIJA</a:t>
            </a:r>
            <a:endParaRPr lang="en-US" sz="1400" dirty="0"/>
          </a:p>
        </p:txBody>
      </p:sp>
      <p:sp>
        <p:nvSpPr>
          <p:cNvPr id="17" name="Text 15"/>
          <p:cNvSpPr/>
          <p:nvPr/>
        </p:nvSpPr>
        <p:spPr>
          <a:xfrm>
            <a:off x="923544" y="4315968"/>
            <a:ext cx="4809744" cy="54864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Sočasne transakcije se ustrezno ločijo.</a:t>
            </a:r>
            <a:endParaRPr lang="en-US" sz="1900" dirty="0"/>
          </a:p>
        </p:txBody>
      </p:sp>
      <p:sp>
        <p:nvSpPr>
          <p:cNvPr id="18" name="Shape 16"/>
          <p:cNvSpPr/>
          <p:nvPr/>
        </p:nvSpPr>
        <p:spPr>
          <a:xfrm>
            <a:off x="6208776" y="3675888"/>
            <a:ext cx="5248656" cy="1353312"/>
          </a:xfrm>
          <a:prstGeom prst="roundRect">
            <a:avLst>
              <a:gd name="adj" fmla="val 9459"/>
            </a:avLst>
          </a:prstGeom>
          <a:solidFill>
            <a:srgbClr val="FFFFFF"/>
          </a:solidFill>
          <a:ln w="12700">
            <a:solidFill>
              <a:srgbClr val="DDE5ED"/>
            </a:solidFill>
            <a:prstDash val="solid"/>
          </a:ln>
        </p:spPr>
      </p:sp>
      <p:sp>
        <p:nvSpPr>
          <p:cNvPr id="19" name="Text 17"/>
          <p:cNvSpPr/>
          <p:nvPr/>
        </p:nvSpPr>
        <p:spPr>
          <a:xfrm>
            <a:off x="6419088" y="3858768"/>
            <a:ext cx="4828032"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D · TRAJNOST</a:t>
            </a:r>
            <a:endParaRPr lang="en-US" sz="1400" dirty="0"/>
          </a:p>
        </p:txBody>
      </p:sp>
      <p:sp>
        <p:nvSpPr>
          <p:cNvPr id="20" name="Text 18"/>
          <p:cNvSpPr/>
          <p:nvPr/>
        </p:nvSpPr>
        <p:spPr>
          <a:xfrm>
            <a:off x="6428232" y="4315968"/>
            <a:ext cx="4809744" cy="54864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Potrjeni podatki ostanejo zapisani.</a:t>
            </a:r>
            <a:endParaRPr lang="en-US" sz="1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TRANSAKCIJE · TOK</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Primer prenosa 30 enot</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Začetno stanje: račun A = 100, račun B = 60</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28</a:t>
            </a:r>
            <a:endParaRPr lang="en-US" sz="1000" dirty="0"/>
          </a:p>
        </p:txBody>
      </p:sp>
      <p:sp>
        <p:nvSpPr>
          <p:cNvPr id="9" name="Shape 7"/>
          <p:cNvSpPr/>
          <p:nvPr/>
        </p:nvSpPr>
        <p:spPr>
          <a:xfrm>
            <a:off x="1042416" y="2167128"/>
            <a:ext cx="3493008" cy="1252728"/>
          </a:xfrm>
          <a:prstGeom prst="roundRect">
            <a:avLst>
              <a:gd name="adj" fmla="val 14599"/>
            </a:avLst>
          </a:prstGeom>
          <a:solidFill>
            <a:srgbClr val="DDEBFA"/>
          </a:solidFill>
          <a:ln w="12700">
            <a:solidFill>
              <a:srgbClr val="DDEBFA">
                <a:alpha val="0"/>
              </a:srgbClr>
            </a:solidFill>
            <a:prstDash val="solid"/>
          </a:ln>
        </p:spPr>
      </p:sp>
      <p:sp>
        <p:nvSpPr>
          <p:cNvPr id="10" name="Text 8"/>
          <p:cNvSpPr/>
          <p:nvPr/>
        </p:nvSpPr>
        <p:spPr>
          <a:xfrm>
            <a:off x="1325880" y="2322576"/>
            <a:ext cx="2944368" cy="274320"/>
          </a:xfrm>
          <a:prstGeom prst="rect">
            <a:avLst/>
          </a:prstGeom>
          <a:noFill/>
          <a:ln/>
        </p:spPr>
        <p:txBody>
          <a:bodyPr wrap="square" lIns="0" tIns="0" rIns="0" bIns="0" rtlCol="0" anchor="ctr">
            <a:normAutofit/>
          </a:bodyPr>
          <a:lstStyle/>
          <a:p>
            <a:pPr algn="ctr" indent="0" marL="0">
              <a:buNone/>
            </a:pPr>
            <a:r>
              <a:rPr lang="en-US" sz="1500" b="1" dirty="0">
                <a:solidFill>
                  <a:srgbClr val="2B73B6"/>
                </a:solidFill>
                <a:latin typeface="Aptos" pitchFamily="34" charset="0"/>
                <a:ea typeface="Aptos" pitchFamily="34" charset="-122"/>
                <a:cs typeface="Aptos" pitchFamily="34" charset="-120"/>
              </a:rPr>
              <a:t>RAČUN A</a:t>
            </a:r>
            <a:endParaRPr lang="en-US" sz="1500" dirty="0"/>
          </a:p>
        </p:txBody>
      </p:sp>
      <p:sp>
        <p:nvSpPr>
          <p:cNvPr id="11" name="Text 9"/>
          <p:cNvSpPr/>
          <p:nvPr/>
        </p:nvSpPr>
        <p:spPr>
          <a:xfrm>
            <a:off x="1289304" y="2706624"/>
            <a:ext cx="3035808" cy="402336"/>
          </a:xfrm>
          <a:prstGeom prst="rect">
            <a:avLst/>
          </a:prstGeom>
          <a:noFill/>
          <a:ln/>
        </p:spPr>
        <p:txBody>
          <a:bodyPr wrap="square" lIns="0" tIns="0" rIns="0" bIns="0" rtlCol="0" anchor="ctr">
            <a:normAutofit/>
          </a:bodyPr>
          <a:lstStyle/>
          <a:p>
            <a:pPr algn="ctr" indent="0" marL="0">
              <a:buNone/>
            </a:pPr>
            <a:r>
              <a:rPr lang="en-US" sz="2900" b="1" dirty="0">
                <a:solidFill>
                  <a:srgbClr val="14233A"/>
                </a:solidFill>
                <a:latin typeface="Aptos" pitchFamily="34" charset="0"/>
                <a:ea typeface="Aptos" pitchFamily="34" charset="-122"/>
                <a:cs typeface="Aptos" pitchFamily="34" charset="-120"/>
              </a:rPr>
              <a:t>100 → 70</a:t>
            </a:r>
            <a:endParaRPr lang="en-US" sz="2900" dirty="0"/>
          </a:p>
        </p:txBody>
      </p:sp>
      <p:sp>
        <p:nvSpPr>
          <p:cNvPr id="12" name="Shape 10"/>
          <p:cNvSpPr/>
          <p:nvPr/>
        </p:nvSpPr>
        <p:spPr>
          <a:xfrm>
            <a:off x="7635240" y="2167128"/>
            <a:ext cx="3493008" cy="1252728"/>
          </a:xfrm>
          <a:prstGeom prst="roundRect">
            <a:avLst>
              <a:gd name="adj" fmla="val 14599"/>
            </a:avLst>
          </a:prstGeom>
          <a:solidFill>
            <a:srgbClr val="CDEFE8"/>
          </a:solidFill>
          <a:ln w="12700">
            <a:solidFill>
              <a:srgbClr val="CDEFE8">
                <a:alpha val="0"/>
              </a:srgbClr>
            </a:solidFill>
            <a:prstDash val="solid"/>
          </a:ln>
        </p:spPr>
      </p:sp>
      <p:sp>
        <p:nvSpPr>
          <p:cNvPr id="13" name="Text 11"/>
          <p:cNvSpPr/>
          <p:nvPr/>
        </p:nvSpPr>
        <p:spPr>
          <a:xfrm>
            <a:off x="7882128" y="2322576"/>
            <a:ext cx="2990088" cy="274320"/>
          </a:xfrm>
          <a:prstGeom prst="rect">
            <a:avLst/>
          </a:prstGeom>
          <a:noFill/>
          <a:ln/>
        </p:spPr>
        <p:txBody>
          <a:bodyPr wrap="square" lIns="0" tIns="0" rIns="0" bIns="0" rtlCol="0" anchor="ctr">
            <a:normAutofit/>
          </a:bodyPr>
          <a:lstStyle/>
          <a:p>
            <a:pPr algn="ctr" indent="0" marL="0">
              <a:buNone/>
            </a:pPr>
            <a:r>
              <a:rPr lang="en-US" sz="1500" b="1" dirty="0">
                <a:solidFill>
                  <a:srgbClr val="0D978B"/>
                </a:solidFill>
                <a:latin typeface="Aptos" pitchFamily="34" charset="0"/>
                <a:ea typeface="Aptos" pitchFamily="34" charset="-122"/>
                <a:cs typeface="Aptos" pitchFamily="34" charset="-120"/>
              </a:rPr>
              <a:t>RAČUN B</a:t>
            </a:r>
            <a:endParaRPr lang="en-US" sz="1500" dirty="0"/>
          </a:p>
        </p:txBody>
      </p:sp>
      <p:sp>
        <p:nvSpPr>
          <p:cNvPr id="14" name="Text 12"/>
          <p:cNvSpPr/>
          <p:nvPr/>
        </p:nvSpPr>
        <p:spPr>
          <a:xfrm>
            <a:off x="7845552" y="2706624"/>
            <a:ext cx="3017520" cy="402336"/>
          </a:xfrm>
          <a:prstGeom prst="rect">
            <a:avLst/>
          </a:prstGeom>
          <a:noFill/>
          <a:ln/>
        </p:spPr>
        <p:txBody>
          <a:bodyPr wrap="square" lIns="0" tIns="0" rIns="0" bIns="0" rtlCol="0" anchor="ctr">
            <a:normAutofit/>
          </a:bodyPr>
          <a:lstStyle/>
          <a:p>
            <a:pPr algn="ctr" indent="0" marL="0">
              <a:buNone/>
            </a:pPr>
            <a:r>
              <a:rPr lang="en-US" sz="2900" b="1" dirty="0">
                <a:solidFill>
                  <a:srgbClr val="14233A"/>
                </a:solidFill>
                <a:latin typeface="Aptos" pitchFamily="34" charset="0"/>
                <a:ea typeface="Aptos" pitchFamily="34" charset="-122"/>
                <a:cs typeface="Aptos" pitchFamily="34" charset="-120"/>
              </a:rPr>
              <a:t>60 → 90</a:t>
            </a:r>
            <a:endParaRPr lang="en-US" sz="2900" dirty="0"/>
          </a:p>
        </p:txBody>
      </p:sp>
      <p:sp>
        <p:nvSpPr>
          <p:cNvPr id="15" name="Shape 13"/>
          <p:cNvSpPr/>
          <p:nvPr/>
        </p:nvSpPr>
        <p:spPr>
          <a:xfrm>
            <a:off x="4754880" y="2862072"/>
            <a:ext cx="2606040" cy="0"/>
          </a:xfrm>
          <a:prstGeom prst="line">
            <a:avLst/>
          </a:prstGeom>
          <a:noFill/>
          <a:ln w="50800">
            <a:solidFill>
              <a:srgbClr val="0D978B"/>
            </a:solidFill>
            <a:prstDash val="solid"/>
            <a:tailEnd type="triangle"/>
          </a:ln>
        </p:spPr>
      </p:sp>
      <p:sp>
        <p:nvSpPr>
          <p:cNvPr id="16" name="Text 14"/>
          <p:cNvSpPr/>
          <p:nvPr/>
        </p:nvSpPr>
        <p:spPr>
          <a:xfrm>
            <a:off x="5084064" y="2459736"/>
            <a:ext cx="1865376" cy="301752"/>
          </a:xfrm>
          <a:prstGeom prst="rect">
            <a:avLst/>
          </a:prstGeom>
          <a:noFill/>
          <a:ln/>
        </p:spPr>
        <p:txBody>
          <a:bodyPr wrap="square" lIns="0" tIns="0" rIns="0" bIns="0" rtlCol="0" anchor="ctr">
            <a:normAutofit/>
          </a:bodyPr>
          <a:lstStyle/>
          <a:p>
            <a:pPr algn="ctr" indent="0" marL="0">
              <a:buNone/>
            </a:pPr>
            <a:r>
              <a:rPr lang="en-US" sz="1800" b="1" dirty="0">
                <a:solidFill>
                  <a:srgbClr val="0D978B"/>
                </a:solidFill>
                <a:latin typeface="Aptos" pitchFamily="34" charset="0"/>
                <a:ea typeface="Aptos" pitchFamily="34" charset="-122"/>
                <a:cs typeface="Aptos" pitchFamily="34" charset="-120"/>
              </a:rPr>
              <a:t>30 enot</a:t>
            </a:r>
            <a:endParaRPr lang="en-US" sz="1800" dirty="0"/>
          </a:p>
        </p:txBody>
      </p:sp>
      <p:sp>
        <p:nvSpPr>
          <p:cNvPr id="17" name="Shape 15"/>
          <p:cNvSpPr/>
          <p:nvPr/>
        </p:nvSpPr>
        <p:spPr>
          <a:xfrm>
            <a:off x="777240" y="4023360"/>
            <a:ext cx="10661904" cy="1490472"/>
          </a:xfrm>
          <a:prstGeom prst="roundRect">
            <a:avLst>
              <a:gd name="adj" fmla="val 6135"/>
            </a:avLst>
          </a:prstGeom>
          <a:solidFill>
            <a:srgbClr val="0C1727"/>
          </a:solidFill>
          <a:ln w="12700">
            <a:solidFill>
              <a:srgbClr val="0C1727">
                <a:alpha val="0"/>
              </a:srgbClr>
            </a:solidFill>
            <a:prstDash val="solid"/>
          </a:ln>
        </p:spPr>
      </p:sp>
      <p:sp>
        <p:nvSpPr>
          <p:cNvPr id="18" name="Text 16"/>
          <p:cNvSpPr/>
          <p:nvPr/>
        </p:nvSpPr>
        <p:spPr>
          <a:xfrm>
            <a:off x="987552" y="4197096"/>
            <a:ext cx="10250424" cy="1161288"/>
          </a:xfrm>
          <a:prstGeom prst="rect">
            <a:avLst/>
          </a:prstGeom>
          <a:noFill/>
          <a:ln/>
        </p:spPr>
        <p:txBody>
          <a:bodyPr wrap="square" lIns="0" tIns="0" rIns="0" bIns="0" rtlCol="0" anchor="t">
            <a:normAutofit/>
          </a:bodyPr>
          <a:lstStyle/>
          <a:p>
            <a:pPr indent="0" marL="0">
              <a:buNone/>
            </a:pPr>
            <a:r>
              <a:rPr lang="en-US" sz="1700" dirty="0">
                <a:solidFill>
                  <a:srgbClr val="EDF6FF"/>
                </a:solidFill>
                <a:latin typeface="Consolas" pitchFamily="34" charset="0"/>
                <a:ea typeface="Consolas" pitchFamily="34" charset="-122"/>
                <a:cs typeface="Consolas" pitchFamily="34" charset="-120"/>
              </a:rPr>
              <a:t>BEGIN;</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UPDATE racun SET saldo=saldo-30 WHERE id=1;</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UPDATE racun SET saldo=saldo+30 WHERE id=2;</a:t>
            </a:r>
            <a:endParaRPr lang="en-US" sz="1700" dirty="0"/>
          </a:p>
          <a:p>
            <a:pPr indent="0" marL="0">
              <a:buNone/>
            </a:pPr>
            <a:r>
              <a:rPr lang="en-US" sz="1700" dirty="0">
                <a:solidFill>
                  <a:srgbClr val="EDF6FF"/>
                </a:solidFill>
                <a:latin typeface="Consolas" pitchFamily="34" charset="0"/>
                <a:ea typeface="Consolas" pitchFamily="34" charset="-122"/>
                <a:cs typeface="Consolas" pitchFamily="34" charset="-120"/>
              </a:rPr>
              <a:t>COMMIT;</a:t>
            </a:r>
            <a:endParaRPr lang="en-US" sz="1700" dirty="0"/>
          </a:p>
        </p:txBody>
      </p:sp>
      <p:sp>
        <p:nvSpPr>
          <p:cNvPr id="19" name="Text 17"/>
          <p:cNvSpPr/>
          <p:nvPr/>
        </p:nvSpPr>
        <p:spPr>
          <a:xfrm>
            <a:off x="1005840" y="5769864"/>
            <a:ext cx="10012680" cy="384048"/>
          </a:xfrm>
          <a:prstGeom prst="rect">
            <a:avLst/>
          </a:prstGeom>
          <a:noFill/>
          <a:ln/>
        </p:spPr>
        <p:txBody>
          <a:bodyPr wrap="square" lIns="0" tIns="0" rIns="0" bIns="0" rtlCol="0" anchor="ctr">
            <a:normAutofit/>
          </a:bodyPr>
          <a:lstStyle/>
          <a:p>
            <a:pPr algn="ctr" indent="0" marL="0">
              <a:buNone/>
            </a:pPr>
            <a:r>
              <a:rPr lang="en-US" sz="1900" b="1" dirty="0">
                <a:solidFill>
                  <a:srgbClr val="0D978B"/>
                </a:solidFill>
                <a:latin typeface="Aptos" pitchFamily="34" charset="0"/>
                <a:ea typeface="Aptos" pitchFamily="34" charset="-122"/>
                <a:cs typeface="Aptos" pitchFamily="34" charset="-120"/>
              </a:rPr>
              <a:t>Invariant: vsota sredstev 100 + 60 = 70 + 90 = 160</a:t>
            </a:r>
            <a:endParaRPr lang="en-US" sz="1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JUPYTER · PYTHON</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Transakcije brez strežnika: SQLite</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Podatki so lahko v pomnilniku; `sqlite3` je del Pythona.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29</a:t>
            </a:r>
            <a:endParaRPr lang="en-US" sz="1000" dirty="0"/>
          </a:p>
        </p:txBody>
      </p:sp>
      <p:sp>
        <p:nvSpPr>
          <p:cNvPr id="9" name="Shape 7"/>
          <p:cNvSpPr/>
          <p:nvPr/>
        </p:nvSpPr>
        <p:spPr>
          <a:xfrm>
            <a:off x="740664" y="2039112"/>
            <a:ext cx="10707624" cy="3337560"/>
          </a:xfrm>
          <a:prstGeom prst="roundRect">
            <a:avLst>
              <a:gd name="adj" fmla="val 2740"/>
            </a:avLst>
          </a:prstGeom>
          <a:solidFill>
            <a:srgbClr val="0C1727"/>
          </a:solidFill>
          <a:ln w="12700">
            <a:solidFill>
              <a:srgbClr val="0C1727">
                <a:alpha val="0"/>
              </a:srgbClr>
            </a:solidFill>
            <a:prstDash val="solid"/>
          </a:ln>
        </p:spPr>
      </p:sp>
      <p:sp>
        <p:nvSpPr>
          <p:cNvPr id="10" name="Text 8"/>
          <p:cNvSpPr/>
          <p:nvPr/>
        </p:nvSpPr>
        <p:spPr>
          <a:xfrm>
            <a:off x="950976" y="2212848"/>
            <a:ext cx="10296144" cy="3008376"/>
          </a:xfrm>
          <a:prstGeom prst="rect">
            <a:avLst/>
          </a:prstGeom>
          <a:noFill/>
          <a:ln/>
        </p:spPr>
        <p:txBody>
          <a:bodyPr wrap="square" lIns="0" tIns="0" rIns="0" bIns="0" rtlCol="0" anchor="t">
            <a:normAutofit/>
          </a:bodyPr>
          <a:lstStyle/>
          <a:p>
            <a:pPr indent="0" marL="0">
              <a:buNone/>
            </a:pPr>
            <a:r>
              <a:rPr lang="en-US" sz="1650" dirty="0">
                <a:solidFill>
                  <a:srgbClr val="EDF6FF"/>
                </a:solidFill>
                <a:latin typeface="Consolas" pitchFamily="34" charset="0"/>
                <a:ea typeface="Consolas" pitchFamily="34" charset="-122"/>
                <a:cs typeface="Consolas" pitchFamily="34" charset="-120"/>
              </a:rPr>
              <a:t>import sqlite3</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 = sqlite3.connect(':memory:', isolation_level=None)</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con.execute('CREATE TABLE racun (id INTEGER, saldo INTEGER)')</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con.executemany('INSERT INTO racun VALUES (?,?)', [(1,100),(2,60)])</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con.execute('BEGIN')</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con.execute('UPDATE racun SET saldo=saldo-30 WHERE id=1')</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con.execute('UPDATE racun SET saldo=saldo+30 WHERE id=2')</a:t>
            </a:r>
            <a:endParaRPr lang="en-US" sz="1650" dirty="0"/>
          </a:p>
          <a:p>
            <a:pPr indent="0" marL="0">
              <a:buNone/>
            </a:pPr>
            <a:r>
              <a:rPr lang="en-US" sz="1650" dirty="0">
                <a:solidFill>
                  <a:srgbClr val="EDF6FF"/>
                </a:solidFill>
                <a:latin typeface="Consolas" pitchFamily="34" charset="0"/>
                <a:ea typeface="Consolas" pitchFamily="34" charset="-122"/>
                <a:cs typeface="Consolas" pitchFamily="34" charset="-120"/>
              </a:rPr>
              <a:t>con.execute('ROLLBACK')</a:t>
            </a:r>
            <a:endParaRPr lang="en-US" sz="1650" dirty="0"/>
          </a:p>
        </p:txBody>
      </p:sp>
      <p:sp>
        <p:nvSpPr>
          <p:cNvPr id="11" name="Text 9"/>
          <p:cNvSpPr/>
          <p:nvPr/>
        </p:nvSpPr>
        <p:spPr>
          <a:xfrm>
            <a:off x="905256" y="5669280"/>
            <a:ext cx="10405872" cy="384048"/>
          </a:xfrm>
          <a:prstGeom prst="rect">
            <a:avLst/>
          </a:prstGeom>
          <a:noFill/>
          <a:ln/>
        </p:spPr>
        <p:txBody>
          <a:bodyPr wrap="square" lIns="0" tIns="0" rIns="0" bIns="0" rtlCol="0" anchor="ctr">
            <a:normAutofit/>
          </a:bodyPr>
          <a:lstStyle/>
          <a:p>
            <a:pPr indent="0" marL="0">
              <a:buNone/>
            </a:pPr>
            <a:r>
              <a:rPr lang="en-US" sz="2000" b="1" dirty="0">
                <a:solidFill>
                  <a:srgbClr val="0D978B"/>
                </a:solidFill>
                <a:latin typeface="Aptos" pitchFamily="34" charset="0"/>
                <a:ea typeface="Aptos" pitchFamily="34" charset="-122"/>
                <a:cs typeface="Aptos" pitchFamily="34" charset="-120"/>
              </a:rPr>
              <a:t>Kaj vrne SELECT id, saldo FROM racun ORDER BY id?</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Transakcije: nalogi T1 in T2</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T1 + T2</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30</a:t>
            </a:r>
            <a:endParaRPr lang="en-US" sz="1000" dirty="0"/>
          </a:p>
        </p:txBody>
      </p:sp>
      <p:sp>
        <p:nvSpPr>
          <p:cNvPr id="9" name="Shape 7"/>
          <p:cNvSpPr/>
          <p:nvPr/>
        </p:nvSpPr>
        <p:spPr>
          <a:xfrm>
            <a:off x="731520" y="2048256"/>
            <a:ext cx="10698480" cy="1271016"/>
          </a:xfrm>
          <a:prstGeom prst="roundRect">
            <a:avLst>
              <a:gd name="adj" fmla="val 10072"/>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T1</a:t>
            </a:r>
            <a:endParaRPr lang="en-US" sz="1400" dirty="0"/>
          </a:p>
        </p:txBody>
      </p:sp>
      <p:sp>
        <p:nvSpPr>
          <p:cNvPr id="11" name="Text 9"/>
          <p:cNvSpPr/>
          <p:nvPr/>
        </p:nvSpPr>
        <p:spPr>
          <a:xfrm>
            <a:off x="950976" y="2688336"/>
            <a:ext cx="10259568" cy="466344"/>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Namesto ROLLBACK izvedi COMMIT. Kakšno je končno stanje?</a:t>
            </a:r>
            <a:endParaRPr lang="en-US" sz="1900" dirty="0"/>
          </a:p>
        </p:txBody>
      </p:sp>
      <p:sp>
        <p:nvSpPr>
          <p:cNvPr id="12" name="Shape 10"/>
          <p:cNvSpPr/>
          <p:nvPr/>
        </p:nvSpPr>
        <p:spPr>
          <a:xfrm>
            <a:off x="731520" y="3557016"/>
            <a:ext cx="10698480" cy="1517904"/>
          </a:xfrm>
          <a:prstGeom prst="roundRect">
            <a:avLst>
              <a:gd name="adj" fmla="val 8434"/>
            </a:avLst>
          </a:prstGeom>
          <a:solidFill>
            <a:srgbClr val="FFFFFF"/>
          </a:solidFill>
          <a:ln w="12700">
            <a:solidFill>
              <a:srgbClr val="DDE5ED"/>
            </a:solidFill>
            <a:prstDash val="solid"/>
          </a:ln>
        </p:spPr>
      </p:sp>
      <p:sp>
        <p:nvSpPr>
          <p:cNvPr id="13" name="Text 11"/>
          <p:cNvSpPr/>
          <p:nvPr/>
        </p:nvSpPr>
        <p:spPr>
          <a:xfrm>
            <a:off x="941832" y="373989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T2</a:t>
            </a:r>
            <a:endParaRPr lang="en-US" sz="1400" dirty="0"/>
          </a:p>
        </p:txBody>
      </p:sp>
      <p:sp>
        <p:nvSpPr>
          <p:cNvPr id="14" name="Text 12"/>
          <p:cNvSpPr/>
          <p:nvPr/>
        </p:nvSpPr>
        <p:spPr>
          <a:xfrm>
            <a:off x="950976" y="4197096"/>
            <a:ext cx="10259568" cy="713232"/>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Kaj se zgodi, če potrdimo samo odtegljaj, druge posodobitve pa ne izvedemo?</a:t>
            </a:r>
            <a:endParaRPr lang="en-US" sz="1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SAMOSTOJNE NALOGE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Transakcije: nalogi T3 in T4</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T3 + T4</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31</a:t>
            </a:r>
            <a:endParaRPr lang="en-US" sz="1000" dirty="0"/>
          </a:p>
        </p:txBody>
      </p:sp>
      <p:sp>
        <p:nvSpPr>
          <p:cNvPr id="9" name="Shape 7"/>
          <p:cNvSpPr/>
          <p:nvPr/>
        </p:nvSpPr>
        <p:spPr>
          <a:xfrm>
            <a:off x="731520" y="2048256"/>
            <a:ext cx="10698480" cy="1353312"/>
          </a:xfrm>
          <a:prstGeom prst="roundRect">
            <a:avLst>
              <a:gd name="adj" fmla="val 9459"/>
            </a:avLst>
          </a:prstGeom>
          <a:solidFill>
            <a:srgbClr val="CDEFE8"/>
          </a:solidFill>
          <a:ln w="12700">
            <a:solidFill>
              <a:srgbClr val="DDE5ED"/>
            </a:solidFill>
            <a:prstDash val="solid"/>
          </a:ln>
        </p:spPr>
      </p:sp>
      <p:sp>
        <p:nvSpPr>
          <p:cNvPr id="10" name="Text 8"/>
          <p:cNvSpPr/>
          <p:nvPr/>
        </p:nvSpPr>
        <p:spPr>
          <a:xfrm>
            <a:off x="941832" y="2231136"/>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T3</a:t>
            </a:r>
            <a:endParaRPr lang="en-US" sz="1400" dirty="0"/>
          </a:p>
        </p:txBody>
      </p:sp>
      <p:sp>
        <p:nvSpPr>
          <p:cNvPr id="11" name="Text 9"/>
          <p:cNvSpPr/>
          <p:nvPr/>
        </p:nvSpPr>
        <p:spPr>
          <a:xfrm>
            <a:off x="950976" y="2688336"/>
            <a:ext cx="10259568" cy="548640"/>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Kako preprečiti negativen saldo? Kaj preverimo pred COMMIT?</a:t>
            </a:r>
            <a:endParaRPr lang="en-US" sz="1900" dirty="0"/>
          </a:p>
        </p:txBody>
      </p:sp>
      <p:sp>
        <p:nvSpPr>
          <p:cNvPr id="12" name="Shape 10"/>
          <p:cNvSpPr/>
          <p:nvPr/>
        </p:nvSpPr>
        <p:spPr>
          <a:xfrm>
            <a:off x="731520" y="3639312"/>
            <a:ext cx="10698480" cy="1389888"/>
          </a:xfrm>
          <a:prstGeom prst="roundRect">
            <a:avLst>
              <a:gd name="adj" fmla="val 9211"/>
            </a:avLst>
          </a:prstGeom>
          <a:solidFill>
            <a:srgbClr val="FFFFFF"/>
          </a:solidFill>
          <a:ln w="12700">
            <a:solidFill>
              <a:srgbClr val="DDE5ED"/>
            </a:solidFill>
            <a:prstDash val="solid"/>
          </a:ln>
        </p:spPr>
      </p:sp>
      <p:sp>
        <p:nvSpPr>
          <p:cNvPr id="13" name="Text 11"/>
          <p:cNvSpPr/>
          <p:nvPr/>
        </p:nvSpPr>
        <p:spPr>
          <a:xfrm>
            <a:off x="941832" y="3822192"/>
            <a:ext cx="10277856" cy="347472"/>
          </a:xfrm>
          <a:prstGeom prst="rect">
            <a:avLst/>
          </a:prstGeom>
          <a:noFill/>
          <a:ln/>
        </p:spPr>
        <p:txBody>
          <a:bodyPr wrap="square" lIns="0" tIns="0" rIns="0" bIns="0" rtlCol="0" anchor="ctr">
            <a:normAutofit/>
          </a:bodyPr>
          <a:lstStyle/>
          <a:p>
            <a:pPr indent="0" marL="0">
              <a:buNone/>
            </a:pPr>
            <a:r>
              <a:rPr lang="en-US" sz="1400" b="1" dirty="0">
                <a:solidFill>
                  <a:srgbClr val="0D978B"/>
                </a:solidFill>
                <a:latin typeface="Aptos" pitchFamily="34" charset="0"/>
                <a:ea typeface="Aptos" pitchFamily="34" charset="-122"/>
                <a:cs typeface="Aptos" pitchFamily="34" charset="-120"/>
              </a:rPr>
              <a:t>T4</a:t>
            </a:r>
            <a:endParaRPr lang="en-US" sz="1400" dirty="0"/>
          </a:p>
        </p:txBody>
      </p:sp>
      <p:sp>
        <p:nvSpPr>
          <p:cNvPr id="14" name="Text 12"/>
          <p:cNvSpPr/>
          <p:nvPr/>
        </p:nvSpPr>
        <p:spPr>
          <a:xfrm>
            <a:off x="950976" y="4279392"/>
            <a:ext cx="10259568" cy="585216"/>
          </a:xfrm>
          <a:prstGeom prst="rect">
            <a:avLst/>
          </a:prstGeom>
          <a:noFill/>
          <a:ln/>
        </p:spPr>
        <p:txBody>
          <a:bodyPr wrap="square" lIns="0" tIns="0" rIns="0" bIns="0" rtlCol="0" anchor="t">
            <a:normAutofit/>
          </a:bodyPr>
          <a:lstStyle/>
          <a:p>
            <a:pPr indent="0" marL="0">
              <a:buNone/>
            </a:pPr>
            <a:r>
              <a:rPr lang="en-US" sz="1900" dirty="0">
                <a:solidFill>
                  <a:srgbClr val="162337"/>
                </a:solidFill>
                <a:latin typeface="Aptos" pitchFamily="34" charset="0"/>
                <a:ea typeface="Aptos" pitchFamily="34" charset="-122"/>
                <a:cs typeface="Aptos" pitchFamily="34" charset="-120"/>
              </a:rPr>
              <a:t>Zakaj sta dve sočasni transakciji zahtevnejši od ene zaporedne?</a:t>
            </a:r>
            <a:endParaRPr lang="en-US" sz="1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PREVERJANJE RAZUMEVANJA</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Hitri kviz: graf in vektorji</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Ustno ali v parih – 4 vprašanja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32</a:t>
            </a:r>
            <a:endParaRPr lang="en-US" sz="1000" dirty="0"/>
          </a:p>
        </p:txBody>
      </p:sp>
      <p:sp>
        <p:nvSpPr>
          <p:cNvPr id="9" name="Shape 7"/>
          <p:cNvSpPr/>
          <p:nvPr/>
        </p:nvSpPr>
        <p:spPr>
          <a:xfrm>
            <a:off x="978408" y="2121408"/>
            <a:ext cx="100584" cy="100584"/>
          </a:xfrm>
          <a:prstGeom prst="rect">
            <a:avLst/>
          </a:prstGeom>
          <a:solidFill>
            <a:srgbClr val="0D978B"/>
          </a:solidFill>
          <a:ln w="12700">
            <a:solidFill>
              <a:srgbClr val="0D978B">
                <a:alpha val="0"/>
              </a:srgbClr>
            </a:solidFill>
            <a:prstDash val="solid"/>
          </a:ln>
        </p:spPr>
      </p:sp>
      <p:sp>
        <p:nvSpPr>
          <p:cNvPr id="10" name="Text 8"/>
          <p:cNvSpPr/>
          <p:nvPr/>
        </p:nvSpPr>
        <p:spPr>
          <a:xfrm>
            <a:off x="1243584" y="200253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1   Kaj sta vozlišče in povezava?</a:t>
            </a:r>
            <a:endParaRPr lang="en-US" sz="2100" dirty="0"/>
          </a:p>
        </p:txBody>
      </p:sp>
      <p:sp>
        <p:nvSpPr>
          <p:cNvPr id="11" name="Shape 9"/>
          <p:cNvSpPr/>
          <p:nvPr/>
        </p:nvSpPr>
        <p:spPr>
          <a:xfrm>
            <a:off x="978408" y="2990088"/>
            <a:ext cx="100584" cy="100584"/>
          </a:xfrm>
          <a:prstGeom prst="rect">
            <a:avLst/>
          </a:prstGeom>
          <a:solidFill>
            <a:srgbClr val="0D978B"/>
          </a:solidFill>
          <a:ln w="12700">
            <a:solidFill>
              <a:srgbClr val="0D978B">
                <a:alpha val="0"/>
              </a:srgbClr>
            </a:solidFill>
            <a:prstDash val="solid"/>
          </a:ln>
        </p:spPr>
      </p:sp>
      <p:sp>
        <p:nvSpPr>
          <p:cNvPr id="12" name="Text 10"/>
          <p:cNvSpPr/>
          <p:nvPr/>
        </p:nvSpPr>
        <p:spPr>
          <a:xfrm>
            <a:off x="1243584" y="287121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2   Kateri Cypher najde jadralce, ki so rezervirali Elan?</a:t>
            </a:r>
            <a:endParaRPr lang="en-US" sz="2100" dirty="0"/>
          </a:p>
        </p:txBody>
      </p:sp>
      <p:sp>
        <p:nvSpPr>
          <p:cNvPr id="13" name="Shape 11"/>
          <p:cNvSpPr/>
          <p:nvPr/>
        </p:nvSpPr>
        <p:spPr>
          <a:xfrm>
            <a:off x="978408" y="3858768"/>
            <a:ext cx="100584" cy="100584"/>
          </a:xfrm>
          <a:prstGeom prst="rect">
            <a:avLst/>
          </a:prstGeom>
          <a:solidFill>
            <a:srgbClr val="0D978B"/>
          </a:solidFill>
          <a:ln w="12700">
            <a:solidFill>
              <a:srgbClr val="0D978B">
                <a:alpha val="0"/>
              </a:srgbClr>
            </a:solidFill>
            <a:prstDash val="solid"/>
          </a:ln>
        </p:spPr>
      </p:sp>
      <p:sp>
        <p:nvSpPr>
          <p:cNvPr id="14" name="Text 12"/>
          <p:cNvSpPr/>
          <p:nvPr/>
        </p:nvSpPr>
        <p:spPr>
          <a:xfrm>
            <a:off x="1243584" y="373989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3   Kdaj uporabimo OPTIONAL MATCH?</a:t>
            </a:r>
            <a:endParaRPr lang="en-US" sz="2100" dirty="0"/>
          </a:p>
        </p:txBody>
      </p:sp>
      <p:sp>
        <p:nvSpPr>
          <p:cNvPr id="15" name="Shape 13"/>
          <p:cNvSpPr/>
          <p:nvPr/>
        </p:nvSpPr>
        <p:spPr>
          <a:xfrm>
            <a:off x="978408" y="4727448"/>
            <a:ext cx="100584" cy="100584"/>
          </a:xfrm>
          <a:prstGeom prst="rect">
            <a:avLst/>
          </a:prstGeom>
          <a:solidFill>
            <a:srgbClr val="0D978B"/>
          </a:solidFill>
          <a:ln w="12700">
            <a:solidFill>
              <a:srgbClr val="0D978B">
                <a:alpha val="0"/>
              </a:srgbClr>
            </a:solidFill>
            <a:prstDash val="solid"/>
          </a:ln>
        </p:spPr>
      </p:sp>
      <p:sp>
        <p:nvSpPr>
          <p:cNvPr id="16" name="Text 14"/>
          <p:cNvSpPr/>
          <p:nvPr/>
        </p:nvSpPr>
        <p:spPr>
          <a:xfrm>
            <a:off x="1243584" y="460857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4   Ali je pomen besedila vedno enak kosinusni podobnosti vektorjev?</a:t>
            </a:r>
            <a:endParaRPr lang="en-US" sz="2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PREVERJANJE RAZUMEVANJA</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Hitri kviz: RAG in transakcije</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Še 4 vprašanja</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33</a:t>
            </a:r>
            <a:endParaRPr lang="en-US" sz="1000" dirty="0"/>
          </a:p>
        </p:txBody>
      </p:sp>
      <p:sp>
        <p:nvSpPr>
          <p:cNvPr id="9" name="Shape 7"/>
          <p:cNvSpPr/>
          <p:nvPr/>
        </p:nvSpPr>
        <p:spPr>
          <a:xfrm>
            <a:off x="978408" y="2121408"/>
            <a:ext cx="100584" cy="100584"/>
          </a:xfrm>
          <a:prstGeom prst="rect">
            <a:avLst/>
          </a:prstGeom>
          <a:solidFill>
            <a:srgbClr val="0D978B"/>
          </a:solidFill>
          <a:ln w="12700">
            <a:solidFill>
              <a:srgbClr val="0D978B">
                <a:alpha val="0"/>
              </a:srgbClr>
            </a:solidFill>
            <a:prstDash val="solid"/>
          </a:ln>
        </p:spPr>
      </p:sp>
      <p:sp>
        <p:nvSpPr>
          <p:cNvPr id="10" name="Text 8"/>
          <p:cNvSpPr/>
          <p:nvPr/>
        </p:nvSpPr>
        <p:spPr>
          <a:xfrm>
            <a:off x="1243584" y="200253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5   Kaj je embedding in kdo ga izračuna?</a:t>
            </a:r>
            <a:endParaRPr lang="en-US" sz="2100" dirty="0"/>
          </a:p>
        </p:txBody>
      </p:sp>
      <p:sp>
        <p:nvSpPr>
          <p:cNvPr id="11" name="Shape 9"/>
          <p:cNvSpPr/>
          <p:nvPr/>
        </p:nvSpPr>
        <p:spPr>
          <a:xfrm>
            <a:off x="978408" y="2990088"/>
            <a:ext cx="100584" cy="100584"/>
          </a:xfrm>
          <a:prstGeom prst="rect">
            <a:avLst/>
          </a:prstGeom>
          <a:solidFill>
            <a:srgbClr val="0D978B"/>
          </a:solidFill>
          <a:ln w="12700">
            <a:solidFill>
              <a:srgbClr val="0D978B">
                <a:alpha val="0"/>
              </a:srgbClr>
            </a:solidFill>
            <a:prstDash val="solid"/>
          </a:ln>
        </p:spPr>
      </p:sp>
      <p:sp>
        <p:nvSpPr>
          <p:cNvPr id="12" name="Text 10"/>
          <p:cNvSpPr/>
          <p:nvPr/>
        </p:nvSpPr>
        <p:spPr>
          <a:xfrm>
            <a:off x="1243584" y="287121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6   V RAG pride najprej retrieval ali generiranje?</a:t>
            </a:r>
            <a:endParaRPr lang="en-US" sz="2100" dirty="0"/>
          </a:p>
        </p:txBody>
      </p:sp>
      <p:sp>
        <p:nvSpPr>
          <p:cNvPr id="13" name="Shape 11"/>
          <p:cNvSpPr/>
          <p:nvPr/>
        </p:nvSpPr>
        <p:spPr>
          <a:xfrm>
            <a:off x="978408" y="3858768"/>
            <a:ext cx="100584" cy="100584"/>
          </a:xfrm>
          <a:prstGeom prst="rect">
            <a:avLst/>
          </a:prstGeom>
          <a:solidFill>
            <a:srgbClr val="0D978B"/>
          </a:solidFill>
          <a:ln w="12700">
            <a:solidFill>
              <a:srgbClr val="0D978B">
                <a:alpha val="0"/>
              </a:srgbClr>
            </a:solidFill>
            <a:prstDash val="solid"/>
          </a:ln>
        </p:spPr>
      </p:sp>
      <p:sp>
        <p:nvSpPr>
          <p:cNvPr id="14" name="Text 12"/>
          <p:cNvSpPr/>
          <p:nvPr/>
        </p:nvSpPr>
        <p:spPr>
          <a:xfrm>
            <a:off x="1243584" y="373989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7   Kaj naredi ROLLBACK pri prenosu?</a:t>
            </a:r>
            <a:endParaRPr lang="en-US" sz="2100" dirty="0"/>
          </a:p>
        </p:txBody>
      </p:sp>
      <p:sp>
        <p:nvSpPr>
          <p:cNvPr id="15" name="Shape 13"/>
          <p:cNvSpPr/>
          <p:nvPr/>
        </p:nvSpPr>
        <p:spPr>
          <a:xfrm>
            <a:off x="978408" y="4727448"/>
            <a:ext cx="100584" cy="100584"/>
          </a:xfrm>
          <a:prstGeom prst="rect">
            <a:avLst/>
          </a:prstGeom>
          <a:solidFill>
            <a:srgbClr val="0D978B"/>
          </a:solidFill>
          <a:ln w="12700">
            <a:solidFill>
              <a:srgbClr val="0D978B">
                <a:alpha val="0"/>
              </a:srgbClr>
            </a:solidFill>
            <a:prstDash val="solid"/>
          </a:ln>
        </p:spPr>
      </p:sp>
      <p:sp>
        <p:nvSpPr>
          <p:cNvPr id="16" name="Text 14"/>
          <p:cNvSpPr/>
          <p:nvPr/>
        </p:nvSpPr>
        <p:spPr>
          <a:xfrm>
            <a:off x="1243584" y="4608576"/>
            <a:ext cx="10424160" cy="804672"/>
          </a:xfrm>
          <a:prstGeom prst="rect">
            <a:avLst/>
          </a:prstGeom>
          <a:noFill/>
          <a:ln/>
        </p:spPr>
        <p:txBody>
          <a:bodyPr wrap="square" lIns="0" tIns="0" rIns="0" bIns="0" rtlCol="0" anchor="t">
            <a:normAutofit/>
          </a:bodyPr>
          <a:lstStyle/>
          <a:p>
            <a:pPr indent="0" marL="0">
              <a:buNone/>
            </a:pPr>
            <a:r>
              <a:rPr lang="en-US" sz="2100" dirty="0">
                <a:solidFill>
                  <a:srgbClr val="162337"/>
                </a:solidFill>
                <a:latin typeface="Aptos" pitchFamily="34" charset="0"/>
                <a:ea typeface="Aptos" pitchFamily="34" charset="-122"/>
                <a:cs typeface="Aptos" pitchFamily="34" charset="-120"/>
              </a:rPr>
              <a:t>8   Ali Python sqlite3 potrebuje zunanji strežnik?</a:t>
            </a:r>
            <a:endParaRPr lang="en-US" sz="2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D978B"/>
          </a:solidFill>
          <a:ln w="12700">
            <a:solidFill>
              <a:srgbClr val="0D978B">
                <a:alpha val="0"/>
              </a:srgbClr>
            </a:solidFill>
            <a:prstDash val="solid"/>
          </a:ln>
        </p:spPr>
      </p:sp>
      <p:sp>
        <p:nvSpPr>
          <p:cNvPr id="3" name="Text 1"/>
          <p:cNvSpPr/>
          <p:nvPr/>
        </p:nvSpPr>
        <p:spPr>
          <a:xfrm>
            <a:off x="658368" y="402336"/>
            <a:ext cx="10058400" cy="292608"/>
          </a:xfrm>
          <a:prstGeom prst="rect">
            <a:avLst/>
          </a:prstGeom>
          <a:noFill/>
          <a:ln/>
        </p:spPr>
        <p:txBody>
          <a:bodyPr wrap="square" lIns="0" tIns="0" rIns="0" bIns="0" rtlCol="0" anchor="ctr">
            <a:normAutofit/>
          </a:bodyPr>
          <a:lstStyle/>
          <a:p>
            <a:pPr indent="0" marL="0">
              <a:buNone/>
            </a:pPr>
            <a:r>
              <a:rPr lang="en-US" sz="1150" b="1" spc="190" kern="0" dirty="0">
                <a:solidFill>
                  <a:srgbClr val="0D978B"/>
                </a:solidFill>
                <a:latin typeface="Aptos" pitchFamily="34" charset="0"/>
                <a:ea typeface="Aptos" pitchFamily="34" charset="-122"/>
                <a:cs typeface="Aptos" pitchFamily="34" charset="-120"/>
              </a:rPr>
              <a:t>POVEZAVE</a:t>
            </a:r>
            <a:endParaRPr lang="en-US" sz="1150" dirty="0"/>
          </a:p>
        </p:txBody>
      </p:sp>
      <p:sp>
        <p:nvSpPr>
          <p:cNvPr id="4" name="Text 2"/>
          <p:cNvSpPr/>
          <p:nvPr/>
        </p:nvSpPr>
        <p:spPr>
          <a:xfrm>
            <a:off x="658368" y="832104"/>
            <a:ext cx="10881360" cy="640080"/>
          </a:xfrm>
          <a:prstGeom prst="rect">
            <a:avLst/>
          </a:prstGeom>
          <a:noFill/>
          <a:ln/>
        </p:spPr>
        <p:txBody>
          <a:bodyPr wrap="square" lIns="0" tIns="0" rIns="0" bIns="0" rtlCol="0" anchor="ctr">
            <a:normAutofit/>
          </a:bodyPr>
          <a:lstStyle/>
          <a:p>
            <a:pPr indent="0" marL="0">
              <a:buNone/>
            </a:pPr>
            <a:r>
              <a:rPr lang="en-US" sz="3100" b="1" dirty="0">
                <a:solidFill>
                  <a:srgbClr val="14233A"/>
                </a:solidFill>
                <a:latin typeface="Aptos" pitchFamily="34" charset="0"/>
                <a:ea typeface="Aptos" pitchFamily="34" charset="-122"/>
                <a:cs typeface="Aptos" pitchFamily="34" charset="-120"/>
              </a:rPr>
              <a:t>Za študente: viri in naslednji koraki</a:t>
            </a:r>
            <a:endParaRPr lang="en-US" sz="3100" dirty="0"/>
          </a:p>
        </p:txBody>
      </p:sp>
      <p:sp>
        <p:nvSpPr>
          <p:cNvPr id="5" name="Text 3"/>
          <p:cNvSpPr/>
          <p:nvPr/>
        </p:nvSpPr>
        <p:spPr>
          <a:xfrm>
            <a:off x="685800" y="1508760"/>
            <a:ext cx="10835640" cy="475488"/>
          </a:xfrm>
          <a:prstGeom prst="rect">
            <a:avLst/>
          </a:prstGeom>
          <a:noFill/>
          <a:ln/>
        </p:spPr>
        <p:txBody>
          <a:bodyPr wrap="square" lIns="0" tIns="0" rIns="0" bIns="0" rtlCol="0" anchor="ctr">
            <a:normAutofit/>
          </a:bodyPr>
          <a:lstStyle/>
          <a:p>
            <a:pPr indent="0" marL="0">
              <a:buNone/>
            </a:pPr>
            <a:r>
              <a:rPr lang="en-US" sz="1500" dirty="0">
                <a:solidFill>
                  <a:srgbClr val="516178"/>
                </a:solidFill>
                <a:latin typeface="Aptos" pitchFamily="34" charset="0"/>
                <a:ea typeface="Aptos" pitchFamily="34" charset="-122"/>
                <a:cs typeface="Aptos" pitchFamily="34" charset="-120"/>
              </a:rPr>
              <a:t>Za praktično delo uporabite spremljevalni Jupyter Notebook.</a:t>
            </a:r>
            <a:endParaRPr lang="en-US" sz="1500" dirty="0"/>
          </a:p>
        </p:txBody>
      </p:sp>
      <p:sp>
        <p:nvSpPr>
          <p:cNvPr id="6" name="Shape 4"/>
          <p:cNvSpPr/>
          <p:nvPr/>
        </p:nvSpPr>
        <p:spPr>
          <a:xfrm>
            <a:off x="658368" y="6537960"/>
            <a:ext cx="10863072" cy="0"/>
          </a:xfrm>
          <a:prstGeom prst="line">
            <a:avLst/>
          </a:prstGeom>
          <a:noFill/>
          <a:ln w="12700">
            <a:solidFill>
              <a:srgbClr val="DDE5ED"/>
            </a:solidFill>
            <a:prstDash val="solid"/>
          </a:ln>
        </p:spPr>
      </p:sp>
      <p:sp>
        <p:nvSpPr>
          <p:cNvPr id="7" name="Text 5"/>
          <p:cNvSpPr/>
          <p:nvPr/>
        </p:nvSpPr>
        <p:spPr>
          <a:xfrm>
            <a:off x="667512" y="6574536"/>
            <a:ext cx="7315200" cy="164592"/>
          </a:xfrm>
          <a:prstGeom prst="rect">
            <a:avLst/>
          </a:prstGeom>
          <a:noFill/>
          <a:ln/>
        </p:spPr>
        <p:txBody>
          <a:bodyPr wrap="square" lIns="0" tIns="0" rIns="0" bIns="0" rtlCol="0" anchor="ctr">
            <a:normAutofit/>
          </a:bodyPr>
          <a:lstStyle/>
          <a:p>
            <a:pPr indent="0" marL="0">
              <a:buNone/>
            </a:pPr>
            <a:r>
              <a:rPr lang="en-US" sz="900" dirty="0">
                <a:solidFill>
                  <a:srgbClr val="516178"/>
                </a:solidFill>
                <a:latin typeface="Aptos" pitchFamily="34" charset="0"/>
                <a:ea typeface="Aptos" pitchFamily="34" charset="-122"/>
                <a:cs typeface="Aptos" pitchFamily="34" charset="-120"/>
              </a:rPr>
              <a:t>TUP · FRI   |   praktične vaje</a:t>
            </a:r>
            <a:endParaRPr lang="en-US" sz="900" dirty="0"/>
          </a:p>
        </p:txBody>
      </p:sp>
      <p:sp>
        <p:nvSpPr>
          <p:cNvPr id="8" name="Text 6"/>
          <p:cNvSpPr/>
          <p:nvPr/>
        </p:nvSpPr>
        <p:spPr>
          <a:xfrm>
            <a:off x="11073384" y="6556248"/>
            <a:ext cx="429768" cy="182880"/>
          </a:xfrm>
          <a:prstGeom prst="rect">
            <a:avLst/>
          </a:prstGeom>
          <a:noFill/>
          <a:ln/>
        </p:spPr>
        <p:txBody>
          <a:bodyPr wrap="square" lIns="0" tIns="0" rIns="0" bIns="0" rtlCol="0" anchor="ctr">
            <a:normAutofit/>
          </a:bodyPr>
          <a:lstStyle/>
          <a:p>
            <a:pPr algn="r" indent="0" marL="0">
              <a:buNone/>
            </a:pPr>
            <a:r>
              <a:rPr lang="en-US" sz="1000" dirty="0">
                <a:solidFill>
                  <a:srgbClr val="516178"/>
                </a:solidFill>
                <a:latin typeface="Aptos" pitchFamily="34" charset="0"/>
                <a:ea typeface="Aptos" pitchFamily="34" charset="-122"/>
                <a:cs typeface="Aptos" pitchFamily="34" charset="-120"/>
              </a:rPr>
              <a:t>34</a:t>
            </a:r>
            <a:endParaRPr lang="en-US" sz="1000" dirty="0"/>
          </a:p>
        </p:txBody>
      </p:sp>
      <p:sp>
        <p:nvSpPr>
          <p:cNvPr id="9" name="Shape 7"/>
          <p:cNvSpPr/>
          <p:nvPr/>
        </p:nvSpPr>
        <p:spPr>
          <a:xfrm>
            <a:off x="722376" y="2020824"/>
            <a:ext cx="5303520" cy="475488"/>
          </a:xfrm>
          <a:prstGeom prst="roundRect">
            <a:avLst>
              <a:gd name="adj" fmla="val 19231"/>
            </a:avLst>
          </a:prstGeom>
          <a:solidFill>
            <a:srgbClr val="FFFFFF"/>
          </a:solidFill>
          <a:ln w="12700">
            <a:solidFill>
              <a:srgbClr val="DDE5ED"/>
            </a:solidFill>
            <a:prstDash val="solid"/>
          </a:ln>
        </p:spPr>
      </p:sp>
      <p:sp>
        <p:nvSpPr>
          <p:cNvPr id="10" name="Text 8">
            <a:hlinkClick r:id="rId1" tooltip=""/>
          </p:cNvPr>
          <p:cNvSpPr/>
          <p:nvPr/>
        </p:nvSpPr>
        <p:spPr>
          <a:xfrm>
            <a:off x="850392" y="2130552"/>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1" invalidUrl="" action="" tgtFrame="" tooltip="" history="1" highlightClick="0" endSnd="0">
                  <a:extLst>
                    <a:ext uri="{A12FA001-AC4F-418D-AE19-62706E023703}">
                      <ahyp:hlinkClr xmlns:ahyp="http://schemas.microsoft.com/office/drawing/2018/hyperlinkcolor" val="tx"/>
                    </a:ext>
                  </a:extLst>
                </a:hlinkClick>
              </a:rPr>
              <a:t>Neo4j – Cypher Fundamentals  ↗</a:t>
            </a:r>
            <a:endParaRPr lang="en-US" sz="1400" dirty="0"/>
          </a:p>
        </p:txBody>
      </p:sp>
      <p:sp>
        <p:nvSpPr>
          <p:cNvPr id="11" name="Shape 9"/>
          <p:cNvSpPr/>
          <p:nvPr/>
        </p:nvSpPr>
        <p:spPr>
          <a:xfrm>
            <a:off x="6172200" y="2020824"/>
            <a:ext cx="5303520" cy="475488"/>
          </a:xfrm>
          <a:prstGeom prst="roundRect">
            <a:avLst>
              <a:gd name="adj" fmla="val 19231"/>
            </a:avLst>
          </a:prstGeom>
          <a:solidFill>
            <a:srgbClr val="FFFFFF"/>
          </a:solidFill>
          <a:ln w="12700">
            <a:solidFill>
              <a:srgbClr val="DDE5ED"/>
            </a:solidFill>
            <a:prstDash val="solid"/>
          </a:ln>
        </p:spPr>
      </p:sp>
      <p:sp>
        <p:nvSpPr>
          <p:cNvPr id="12" name="Text 10">
            <a:hlinkClick r:id="rId2" tooltip=""/>
          </p:cNvPr>
          <p:cNvSpPr/>
          <p:nvPr/>
        </p:nvSpPr>
        <p:spPr>
          <a:xfrm>
            <a:off x="6300216" y="2130552"/>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2" invalidUrl="" action="" tgtFrame="" tooltip="" history="1" highlightClick="0" endSnd="0">
                  <a:extLst>
                    <a:ext uri="{A12FA001-AC4F-418D-AE19-62706E023703}">
                      <ahyp:hlinkClr xmlns:ahyp="http://schemas.microsoft.com/office/drawing/2018/hyperlinkcolor" val="tx"/>
                    </a:ext>
                  </a:extLst>
                </a:hlinkClick>
              </a:rPr>
              <a:t>Neo4j – Cypher Manual  ↗</a:t>
            </a:r>
            <a:endParaRPr lang="en-US" sz="1400" dirty="0"/>
          </a:p>
        </p:txBody>
      </p:sp>
      <p:sp>
        <p:nvSpPr>
          <p:cNvPr id="13" name="Shape 11"/>
          <p:cNvSpPr/>
          <p:nvPr/>
        </p:nvSpPr>
        <p:spPr>
          <a:xfrm>
            <a:off x="722376" y="2871216"/>
            <a:ext cx="5303520" cy="475488"/>
          </a:xfrm>
          <a:prstGeom prst="roundRect">
            <a:avLst>
              <a:gd name="adj" fmla="val 19231"/>
            </a:avLst>
          </a:prstGeom>
          <a:solidFill>
            <a:srgbClr val="FFFFFF"/>
          </a:solidFill>
          <a:ln w="12700">
            <a:solidFill>
              <a:srgbClr val="DDE5ED"/>
            </a:solidFill>
            <a:prstDash val="solid"/>
          </a:ln>
        </p:spPr>
      </p:sp>
      <p:sp>
        <p:nvSpPr>
          <p:cNvPr id="14" name="Text 12">
            <a:hlinkClick r:id="rId3" tooltip=""/>
          </p:cNvPr>
          <p:cNvSpPr/>
          <p:nvPr/>
        </p:nvSpPr>
        <p:spPr>
          <a:xfrm>
            <a:off x="850392" y="2980944"/>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Google Colab – Notebook  ↗</a:t>
            </a:r>
            <a:endParaRPr lang="en-US" sz="1400" dirty="0"/>
          </a:p>
        </p:txBody>
      </p:sp>
      <p:sp>
        <p:nvSpPr>
          <p:cNvPr id="15" name="Shape 13"/>
          <p:cNvSpPr/>
          <p:nvPr/>
        </p:nvSpPr>
        <p:spPr>
          <a:xfrm>
            <a:off x="6172200" y="2871216"/>
            <a:ext cx="5303520" cy="475488"/>
          </a:xfrm>
          <a:prstGeom prst="roundRect">
            <a:avLst>
              <a:gd name="adj" fmla="val 19231"/>
            </a:avLst>
          </a:prstGeom>
          <a:solidFill>
            <a:srgbClr val="FFFFFF"/>
          </a:solidFill>
          <a:ln w="12700">
            <a:solidFill>
              <a:srgbClr val="DDE5ED"/>
            </a:solidFill>
            <a:prstDash val="solid"/>
          </a:ln>
        </p:spPr>
      </p:sp>
      <p:sp>
        <p:nvSpPr>
          <p:cNvPr id="16" name="Text 14">
            <a:hlinkClick r:id="rId4" tooltip=""/>
          </p:cNvPr>
          <p:cNvSpPr/>
          <p:nvPr/>
        </p:nvSpPr>
        <p:spPr>
          <a:xfrm>
            <a:off x="6300216" y="2980944"/>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4" invalidUrl="" action="" tgtFrame="" tooltip="" history="1" highlightClick="0" endSnd="0">
                  <a:extLst>
                    <a:ext uri="{A12FA001-AC4F-418D-AE19-62706E023703}">
                      <ahyp:hlinkClr xmlns:ahyp="http://schemas.microsoft.com/office/drawing/2018/hyperlinkcolor" val="tx"/>
                    </a:ext>
                  </a:extLst>
                </a:hlinkClick>
              </a:rPr>
              <a:t>Neo4j – Python Driver  ↗</a:t>
            </a:r>
            <a:endParaRPr lang="en-US" sz="1400" dirty="0"/>
          </a:p>
        </p:txBody>
      </p:sp>
      <p:sp>
        <p:nvSpPr>
          <p:cNvPr id="17" name="Shape 15"/>
          <p:cNvSpPr/>
          <p:nvPr/>
        </p:nvSpPr>
        <p:spPr>
          <a:xfrm>
            <a:off x="722376" y="3721608"/>
            <a:ext cx="5303520" cy="475488"/>
          </a:xfrm>
          <a:prstGeom prst="roundRect">
            <a:avLst>
              <a:gd name="adj" fmla="val 19231"/>
            </a:avLst>
          </a:prstGeom>
          <a:solidFill>
            <a:srgbClr val="FFFFFF"/>
          </a:solidFill>
          <a:ln w="12700">
            <a:solidFill>
              <a:srgbClr val="DDE5ED"/>
            </a:solidFill>
            <a:prstDash val="solid"/>
          </a:ln>
        </p:spPr>
      </p:sp>
      <p:sp>
        <p:nvSpPr>
          <p:cNvPr id="18" name="Text 16">
            <a:hlinkClick r:id="rId5" tooltip=""/>
          </p:cNvPr>
          <p:cNvSpPr/>
          <p:nvPr/>
        </p:nvSpPr>
        <p:spPr>
          <a:xfrm>
            <a:off x="850392" y="3831336"/>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5" invalidUrl="" action="" tgtFrame="" tooltip="" history="1" highlightClick="0" endSnd="0">
                  <a:extLst>
                    <a:ext uri="{A12FA001-AC4F-418D-AE19-62706E023703}">
                      <ahyp:hlinkClr xmlns:ahyp="http://schemas.microsoft.com/office/drawing/2018/hyperlinkcolor" val="tx"/>
                    </a:ext>
                  </a:extLst>
                </a:hlinkClick>
              </a:rPr>
              <a:t>W3Schools – MongoDB  ↗</a:t>
            </a:r>
            <a:endParaRPr lang="en-US" sz="1400" dirty="0"/>
          </a:p>
        </p:txBody>
      </p:sp>
      <p:sp>
        <p:nvSpPr>
          <p:cNvPr id="19" name="Shape 17"/>
          <p:cNvSpPr/>
          <p:nvPr/>
        </p:nvSpPr>
        <p:spPr>
          <a:xfrm>
            <a:off x="6172200" y="3721608"/>
            <a:ext cx="5303520" cy="475488"/>
          </a:xfrm>
          <a:prstGeom prst="roundRect">
            <a:avLst>
              <a:gd name="adj" fmla="val 19231"/>
            </a:avLst>
          </a:prstGeom>
          <a:solidFill>
            <a:srgbClr val="FFFFFF"/>
          </a:solidFill>
          <a:ln w="12700">
            <a:solidFill>
              <a:srgbClr val="DDE5ED"/>
            </a:solidFill>
            <a:prstDash val="solid"/>
          </a:ln>
        </p:spPr>
      </p:sp>
      <p:sp>
        <p:nvSpPr>
          <p:cNvPr id="20" name="Text 18">
            <a:hlinkClick r:id="rId6" tooltip=""/>
          </p:cNvPr>
          <p:cNvSpPr/>
          <p:nvPr/>
        </p:nvSpPr>
        <p:spPr>
          <a:xfrm>
            <a:off x="6300216" y="3831336"/>
            <a:ext cx="5065776" cy="237744"/>
          </a:xfrm>
          <a:prstGeom prst="rect">
            <a:avLst/>
          </a:prstGeom>
          <a:noFill/>
          <a:ln/>
        </p:spPr>
        <p:txBody>
          <a:bodyPr wrap="square" lIns="0" tIns="0" rIns="0" bIns="0" rtlCol="0" anchor="ctr">
            <a:normAutofit/>
          </a:bodyPr>
          <a:lstStyle/>
          <a:p>
            <a:pPr indent="0" marL="0">
              <a:buNone/>
            </a:pPr>
            <a:r>
              <a:rPr lang="en-US" sz="1400" b="1" u="sng" dirty="0">
                <a:solidFill>
                  <a:srgbClr val="2B73B6"/>
                </a:solidFill>
                <a:latin typeface="Aptos" pitchFamily="34" charset="0"/>
                <a:ea typeface="Aptos" pitchFamily="34" charset="-122"/>
                <a:cs typeface="Aptos" pitchFamily="34" charset="-120"/>
                <a:hlinkClick r:id="rId6" invalidUrl="" action="" tgtFrame="" tooltip="" history="1" highlightClick="0" endSnd="0">
                  <a:extLst>
                    <a:ext uri="{A12FA001-AC4F-418D-AE19-62706E023703}">
                      <ahyp:hlinkClr xmlns:ahyp="http://schemas.microsoft.com/office/drawing/2018/hyperlinkcolor" val="tx"/>
                    </a:ext>
                  </a:extLst>
                </a:hlinkClick>
              </a:rPr>
              <a:t>SQLite – Transactions  ↗</a:t>
            </a:r>
            <a:endParaRPr lang="en-US" sz="1400" dirty="0"/>
          </a:p>
        </p:txBody>
      </p:sp>
      <p:sp>
        <p:nvSpPr>
          <p:cNvPr id="21" name="Shape 19"/>
          <p:cNvSpPr/>
          <p:nvPr/>
        </p:nvSpPr>
        <p:spPr>
          <a:xfrm>
            <a:off x="731520" y="4873752"/>
            <a:ext cx="10753344" cy="841248"/>
          </a:xfrm>
          <a:prstGeom prst="roundRect">
            <a:avLst>
              <a:gd name="adj" fmla="val 15217"/>
            </a:avLst>
          </a:prstGeom>
          <a:solidFill>
            <a:srgbClr val="CDEFE8"/>
          </a:solidFill>
          <a:ln w="12700">
            <a:solidFill>
              <a:srgbClr val="CDEFE8">
                <a:alpha val="0"/>
              </a:srgbClr>
            </a:solidFill>
            <a:prstDash val="solid"/>
          </a:ln>
        </p:spPr>
      </p:sp>
      <p:sp>
        <p:nvSpPr>
          <p:cNvPr id="22" name="Text 20"/>
          <p:cNvSpPr/>
          <p:nvPr/>
        </p:nvSpPr>
        <p:spPr>
          <a:xfrm>
            <a:off x="941832" y="5111496"/>
            <a:ext cx="10360152" cy="402336"/>
          </a:xfrm>
          <a:prstGeom prst="rect">
            <a:avLst/>
          </a:prstGeom>
          <a:noFill/>
          <a:ln/>
        </p:spPr>
        <p:txBody>
          <a:bodyPr wrap="square" lIns="0" tIns="0" rIns="0" bIns="0" rtlCol="0" anchor="ctr">
            <a:normAutofit/>
          </a:bodyPr>
          <a:lstStyle/>
          <a:p>
            <a:pPr algn="ctr" indent="0" marL="0">
              <a:buNone/>
            </a:pPr>
            <a:r>
              <a:rPr lang="en-US" sz="2200" b="1" dirty="0">
                <a:solidFill>
                  <a:srgbClr val="14233A"/>
                </a:solidFill>
                <a:latin typeface="Aptos" pitchFamily="34" charset="0"/>
                <a:ea typeface="Aptos" pitchFamily="34" charset="-122"/>
                <a:cs typeface="Aptos" pitchFamily="34" charset="-120"/>
              </a:rPr>
              <a:t>Ponovi naloge N1–N5, V1–V3, R1–R4 in T1–T4.</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Univerza v Ljubljani · FRI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TUP · Praktične vaje (z opombami za izvajalca)</dc:title>
  <dc:subject>Neo4j, Cypher, vektorske baze, RAG, transakcije — vaje</dc:subject>
  <dc:creator>FRI · TUP</dc:creator>
  <cp:lastModifiedBy>FRI · TUP</cp:lastModifiedBy>
  <cp:revision>1</cp:revision>
  <dcterms:created xsi:type="dcterms:W3CDTF">2026-11-03T10:53:02Z</dcterms:created>
  <dcterms:modified xsi:type="dcterms:W3CDTF">2026-11-03T10:53:02Z</dcterms:modified>
</cp:coreProperties>
</file>