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80" r:id="rId6"/>
    <p:sldId id="270" r:id="rId7"/>
    <p:sldId id="272" r:id="rId8"/>
    <p:sldId id="269" r:id="rId9"/>
    <p:sldId id="271" r:id="rId10"/>
    <p:sldId id="273" r:id="rId11"/>
    <p:sldId id="261" r:id="rId12"/>
    <p:sldId id="279" r:id="rId13"/>
    <p:sldId id="262" r:id="rId14"/>
    <p:sldId id="274" r:id="rId15"/>
    <p:sldId id="275" r:id="rId16"/>
    <p:sldId id="282" r:id="rId17"/>
    <p:sldId id="276" r:id="rId18"/>
    <p:sldId id="263" r:id="rId19"/>
    <p:sldId id="278" r:id="rId20"/>
    <p:sldId id="264" r:id="rId21"/>
    <p:sldId id="265" r:id="rId22"/>
    <p:sldId id="267" r:id="rId23"/>
    <p:sldId id="268" r:id="rId24"/>
    <p:sldId id="281" r:id="rId25"/>
    <p:sldId id="283" r:id="rId2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0" d="100"/>
          <a:sy n="60" d="100"/>
        </p:scale>
        <p:origin x="72" y="1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B6775-5D86-4BB2-A4D7-882DAE0A3318}" type="datetimeFigureOut">
              <a:rPr lang="en-US" smtClean="0"/>
              <a:t>10/26/2021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5C1F1A-DE3A-4B07-A648-0E4A5C1DC2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26806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B6775-5D86-4BB2-A4D7-882DAE0A3318}" type="datetimeFigureOut">
              <a:rPr lang="en-US" smtClean="0"/>
              <a:t>10/26/2021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5C1F1A-DE3A-4B07-A648-0E4A5C1DC2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57718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B6775-5D86-4BB2-A4D7-882DAE0A3318}" type="datetimeFigureOut">
              <a:rPr lang="en-US" smtClean="0"/>
              <a:t>10/26/2021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5C1F1A-DE3A-4B07-A648-0E4A5C1DC2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04254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B6775-5D86-4BB2-A4D7-882DAE0A3318}" type="datetimeFigureOut">
              <a:rPr lang="en-US" smtClean="0"/>
              <a:t>10/26/2021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5C1F1A-DE3A-4B07-A648-0E4A5C1DC2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12504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B6775-5D86-4BB2-A4D7-882DAE0A3318}" type="datetimeFigureOut">
              <a:rPr lang="en-US" smtClean="0"/>
              <a:t>10/26/2021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5C1F1A-DE3A-4B07-A648-0E4A5C1DC2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57298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B6775-5D86-4BB2-A4D7-882DAE0A3318}" type="datetimeFigureOut">
              <a:rPr lang="en-US" smtClean="0"/>
              <a:t>10/26/2021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5C1F1A-DE3A-4B07-A648-0E4A5C1DC2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23446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B6775-5D86-4BB2-A4D7-882DAE0A3318}" type="datetimeFigureOut">
              <a:rPr lang="en-US" smtClean="0"/>
              <a:t>10/26/2021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5C1F1A-DE3A-4B07-A648-0E4A5C1DC2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72893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B6775-5D86-4BB2-A4D7-882DAE0A3318}" type="datetimeFigureOut">
              <a:rPr lang="en-US" smtClean="0"/>
              <a:t>10/26/2021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5C1F1A-DE3A-4B07-A648-0E4A5C1DC2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54415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B6775-5D86-4BB2-A4D7-882DAE0A3318}" type="datetimeFigureOut">
              <a:rPr lang="en-US" smtClean="0"/>
              <a:t>10/26/2021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5C1F1A-DE3A-4B07-A648-0E4A5C1DC2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1240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B6775-5D86-4BB2-A4D7-882DAE0A3318}" type="datetimeFigureOut">
              <a:rPr lang="en-US" smtClean="0"/>
              <a:t>10/26/2021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5C1F1A-DE3A-4B07-A648-0E4A5C1DC2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79107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B6775-5D86-4BB2-A4D7-882DAE0A3318}" type="datetimeFigureOut">
              <a:rPr lang="en-US" smtClean="0"/>
              <a:t>10/26/2021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5C1F1A-DE3A-4B07-A648-0E4A5C1DC2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80077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3B6775-5D86-4BB2-A4D7-882DAE0A3318}" type="datetimeFigureOut">
              <a:rPr lang="en-US" smtClean="0"/>
              <a:t>10/26/2021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5C1F1A-DE3A-4B07-A648-0E4A5C1DC2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48128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sl-SI" dirty="0" smtClean="0"/>
              <a:t>OS (1. vaje)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endParaRPr lang="sl-SI" dirty="0"/>
          </a:p>
          <a:p>
            <a:r>
              <a:rPr lang="sl-SI" dirty="0" smtClean="0"/>
              <a:t>Izvajalec: doc. dr. Martin Možina</a:t>
            </a:r>
          </a:p>
          <a:p>
            <a:r>
              <a:rPr lang="sl-SI" dirty="0" err="1" smtClean="0"/>
              <a:t>Email</a:t>
            </a:r>
            <a:r>
              <a:rPr lang="sl-SI" smtClean="0"/>
              <a:t>: martin.mozina@fri.uni-lj.si</a:t>
            </a:r>
            <a:endParaRPr lang="sl-SI" dirty="0" smtClean="0"/>
          </a:p>
        </p:txBody>
      </p:sp>
    </p:spTree>
    <p:extLst>
      <p:ext uri="{BB962C8B-B14F-4D97-AF65-F5344CB8AC3E}">
        <p14:creationId xmlns:p14="http://schemas.microsoft.com/office/powerpoint/2010/main" val="3903743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/>
              <a:t>Organizacija (vaj)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l-SI" dirty="0" smtClean="0"/>
              <a:t>2 seminarski nalogi (50% končne ocene)</a:t>
            </a:r>
          </a:p>
          <a:p>
            <a:pPr lvl="1"/>
            <a:r>
              <a:rPr lang="sl-SI" dirty="0" smtClean="0"/>
              <a:t>Odločitveni model</a:t>
            </a:r>
          </a:p>
          <a:p>
            <a:pPr lvl="1"/>
            <a:r>
              <a:rPr lang="sl-SI" dirty="0" smtClean="0"/>
              <a:t>Priporočilni sistem</a:t>
            </a:r>
          </a:p>
          <a:p>
            <a:r>
              <a:rPr lang="sl-SI" dirty="0" smtClean="0"/>
              <a:t>Priprava na izpit (vaje), izpit (50% končne ocene)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522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/>
              <a:t>Zakaj potrebujemo odločitvene sisteme?</a:t>
            </a:r>
            <a:endParaRPr lang="sl-SI" dirty="0"/>
          </a:p>
        </p:txBody>
      </p:sp>
      <p:sp>
        <p:nvSpPr>
          <p:cNvPr id="3" name="Označba mesta vsebin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l-SI" dirty="0" smtClean="0"/>
              <a:t>Pomagajo pri odločitvah</a:t>
            </a:r>
          </a:p>
          <a:p>
            <a:r>
              <a:rPr lang="sl-SI" dirty="0" smtClean="0"/>
              <a:t>Objektivnost</a:t>
            </a:r>
          </a:p>
          <a:p>
            <a:r>
              <a:rPr lang="sl-SI" dirty="0" smtClean="0"/>
              <a:t>Enakovredno ovrednotenje variant (opcij)</a:t>
            </a:r>
          </a:p>
          <a:p>
            <a:r>
              <a:rPr lang="sl-SI" dirty="0" smtClean="0"/>
              <a:t>Zakaj? Transparentnost odločitve</a:t>
            </a:r>
          </a:p>
          <a:p>
            <a:r>
              <a:rPr lang="sl-SI" dirty="0" smtClean="0"/>
              <a:t>Sistematičnost pri definiranju modela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1710509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/>
              <a:t>Kaj so odločitveni sistemi?</a:t>
            </a:r>
            <a:endParaRPr lang="sl-SI" dirty="0"/>
          </a:p>
        </p:txBody>
      </p:sp>
      <p:sp>
        <p:nvSpPr>
          <p:cNvPr id="3" name="Označba mesta vsebin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l-SI" dirty="0" smtClean="0"/>
              <a:t>DSS (</a:t>
            </a:r>
            <a:r>
              <a:rPr lang="sl-SI" dirty="0" err="1" smtClean="0"/>
              <a:t>decision</a:t>
            </a:r>
            <a:r>
              <a:rPr lang="sl-SI" dirty="0" smtClean="0"/>
              <a:t> </a:t>
            </a:r>
            <a:r>
              <a:rPr lang="sl-SI" dirty="0" err="1" smtClean="0"/>
              <a:t>support</a:t>
            </a:r>
            <a:r>
              <a:rPr lang="sl-SI" dirty="0" smtClean="0"/>
              <a:t> </a:t>
            </a:r>
            <a:r>
              <a:rPr lang="sl-SI" dirty="0" err="1" smtClean="0"/>
              <a:t>system</a:t>
            </a:r>
            <a:r>
              <a:rPr lang="sl-SI" dirty="0" smtClean="0"/>
              <a:t>)</a:t>
            </a:r>
          </a:p>
          <a:p>
            <a:r>
              <a:rPr lang="sl-SI" dirty="0" smtClean="0"/>
              <a:t>MCDM (</a:t>
            </a:r>
            <a:r>
              <a:rPr lang="sl-SI" dirty="0" err="1" smtClean="0"/>
              <a:t>multi</a:t>
            </a:r>
            <a:r>
              <a:rPr lang="sl-SI" dirty="0" smtClean="0"/>
              <a:t> </a:t>
            </a:r>
            <a:r>
              <a:rPr lang="sl-SI" dirty="0" err="1" smtClean="0"/>
              <a:t>criteria</a:t>
            </a:r>
            <a:r>
              <a:rPr lang="sl-SI" dirty="0" smtClean="0"/>
              <a:t> </a:t>
            </a:r>
            <a:r>
              <a:rPr lang="sl-SI" dirty="0" err="1" smtClean="0"/>
              <a:t>decision</a:t>
            </a:r>
            <a:r>
              <a:rPr lang="sl-SI" dirty="0" smtClean="0"/>
              <a:t> </a:t>
            </a:r>
            <a:r>
              <a:rPr lang="sl-SI" dirty="0" err="1" smtClean="0"/>
              <a:t>making</a:t>
            </a:r>
            <a:r>
              <a:rPr lang="sl-SI" dirty="0" smtClean="0"/>
              <a:t>)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143468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/>
              <a:t>Koraki pri definiranju odločitvenega problema</a:t>
            </a:r>
            <a:endParaRPr lang="sl-SI" dirty="0"/>
          </a:p>
        </p:txBody>
      </p:sp>
      <p:sp>
        <p:nvSpPr>
          <p:cNvPr id="3" name="Označba mesta vsebin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sl-SI" dirty="0" smtClean="0"/>
              <a:t>Definicija problema: izbira ponudnika glasbe na internetu</a:t>
            </a:r>
          </a:p>
          <a:p>
            <a:pPr marL="514350" indent="-514350">
              <a:buFont typeface="+mj-lt"/>
              <a:buAutoNum type="arabicPeriod"/>
            </a:pPr>
            <a:r>
              <a:rPr lang="sl-SI" dirty="0" smtClean="0"/>
              <a:t>Variante (opcije)</a:t>
            </a:r>
          </a:p>
          <a:p>
            <a:pPr marL="514350" indent="-514350">
              <a:buFont typeface="+mj-lt"/>
              <a:buAutoNum type="arabicPeriod"/>
            </a:pPr>
            <a:r>
              <a:rPr lang="sl-SI" dirty="0" smtClean="0"/>
              <a:t>Kriterije</a:t>
            </a:r>
          </a:p>
          <a:p>
            <a:pPr marL="514350" indent="-514350">
              <a:buFont typeface="+mj-lt"/>
              <a:buAutoNum type="arabicPeriod"/>
            </a:pPr>
            <a:r>
              <a:rPr lang="sl-SI" dirty="0" smtClean="0"/>
              <a:t>Podatki</a:t>
            </a:r>
          </a:p>
          <a:p>
            <a:pPr marL="514350" indent="-514350">
              <a:buFont typeface="+mj-lt"/>
              <a:buAutoNum type="arabicPeriod"/>
            </a:pPr>
            <a:r>
              <a:rPr lang="sl-SI" dirty="0" smtClean="0"/>
              <a:t>(opcijsko) manjvredne variante</a:t>
            </a:r>
          </a:p>
          <a:p>
            <a:pPr marL="514350" indent="-514350">
              <a:buFont typeface="+mj-lt"/>
              <a:buAutoNum type="arabicPeriod"/>
            </a:pP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36067936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/>
              <a:t>Odločitveni problem: definicija </a:t>
            </a:r>
            <a:br>
              <a:rPr lang="sl-SI" dirty="0" smtClean="0"/>
            </a:br>
            <a:endParaRPr lang="en-US" b="1" dirty="0"/>
          </a:p>
        </p:txBody>
      </p:sp>
      <p:sp>
        <p:nvSpPr>
          <p:cNvPr id="3" name="Označba mesta vsebin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l-SI" dirty="0" smtClean="0"/>
              <a:t>Kaj je naš odločitveni problem?</a:t>
            </a:r>
          </a:p>
          <a:p>
            <a:pPr lvl="1"/>
            <a:r>
              <a:rPr lang="sl-SI" b="1" dirty="0"/>
              <a:t>izbira ponudnika glasbe</a:t>
            </a:r>
            <a:endParaRPr lang="sl-SI" dirty="0" smtClean="0"/>
          </a:p>
          <a:p>
            <a:pPr lvl="1"/>
            <a:r>
              <a:rPr lang="sl-SI" dirty="0" smtClean="0"/>
              <a:t>Katero internetno storitev / aplikacijo za poslušanje glasbe bi uporabljal?</a:t>
            </a:r>
          </a:p>
          <a:p>
            <a:endParaRPr lang="sl-SI" dirty="0" smtClean="0"/>
          </a:p>
          <a:p>
            <a:r>
              <a:rPr lang="sl-SI" dirty="0" smtClean="0"/>
              <a:t>Omejitve:</a:t>
            </a:r>
          </a:p>
          <a:p>
            <a:pPr lvl="1"/>
            <a:r>
              <a:rPr lang="sl-SI" dirty="0" smtClean="0"/>
              <a:t>Kakšne so omejitve? Katere aplikacije so sprejemljive?   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3217888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/>
              <a:t>Odločitveni problema: </a:t>
            </a:r>
            <a:r>
              <a:rPr lang="sl-SI" b="1" dirty="0" smtClean="0"/>
              <a:t>izbira ponudnika glasbe</a:t>
            </a:r>
            <a:br>
              <a:rPr lang="sl-SI" b="1" dirty="0" smtClean="0"/>
            </a:br>
            <a:r>
              <a:rPr lang="sl-SI" b="1" dirty="0" smtClean="0"/>
              <a:t>Variante</a:t>
            </a:r>
            <a:endParaRPr lang="en-US" b="1" dirty="0"/>
          </a:p>
        </p:txBody>
      </p:sp>
      <p:sp>
        <p:nvSpPr>
          <p:cNvPr id="9" name="Označba mesta vsebine 8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fontAlgn="t"/>
            <a:r>
              <a:rPr lang="sl-SI" dirty="0" smtClean="0"/>
              <a:t>Možne variante: </a:t>
            </a:r>
          </a:p>
          <a:p>
            <a:pPr lvl="1" fontAlgn="t"/>
            <a:r>
              <a:rPr lang="en-US" b="1" dirty="0" smtClean="0"/>
              <a:t>Amazon </a:t>
            </a:r>
            <a:r>
              <a:rPr lang="en-US" b="1" dirty="0"/>
              <a:t>Prime Music</a:t>
            </a:r>
            <a:endParaRPr lang="sl-SI" dirty="0"/>
          </a:p>
          <a:p>
            <a:pPr lvl="1" fontAlgn="t"/>
            <a:r>
              <a:rPr lang="en-US" b="1" dirty="0"/>
              <a:t>Spotify</a:t>
            </a:r>
            <a:endParaRPr lang="sl-SI" dirty="0"/>
          </a:p>
          <a:p>
            <a:pPr lvl="1" fontAlgn="t"/>
            <a:r>
              <a:rPr lang="en-US" b="1" dirty="0"/>
              <a:t>Apple Music</a:t>
            </a:r>
            <a:endParaRPr lang="sl-SI" dirty="0"/>
          </a:p>
          <a:p>
            <a:pPr lvl="1" fontAlgn="t"/>
            <a:r>
              <a:rPr lang="en-US" b="1" dirty="0" err="1"/>
              <a:t>Deezer</a:t>
            </a:r>
            <a:endParaRPr lang="sl-SI" dirty="0"/>
          </a:p>
          <a:p>
            <a:pPr lvl="1" fontAlgn="t"/>
            <a:r>
              <a:rPr lang="en-US" b="1" dirty="0" err="1"/>
              <a:t>Youtube</a:t>
            </a:r>
            <a:endParaRPr lang="sl-SI" dirty="0"/>
          </a:p>
          <a:p>
            <a:pPr lvl="1" fontAlgn="t"/>
            <a:r>
              <a:rPr lang="en-US" b="1" dirty="0" smtClean="0"/>
              <a:t>Torrent</a:t>
            </a:r>
            <a:endParaRPr lang="sl-SI" b="1" dirty="0" smtClean="0"/>
          </a:p>
          <a:p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3884524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/>
              <a:t>Odločitveni problema: </a:t>
            </a:r>
            <a:r>
              <a:rPr lang="sl-SI" b="1" dirty="0" smtClean="0"/>
              <a:t>izbira ponudnika glasbe</a:t>
            </a:r>
            <a:br>
              <a:rPr lang="sl-SI" b="1" dirty="0" smtClean="0"/>
            </a:br>
            <a:r>
              <a:rPr lang="sl-SI" b="1" dirty="0" smtClean="0"/>
              <a:t>Variante</a:t>
            </a:r>
            <a:endParaRPr lang="en-US" b="1" dirty="0"/>
          </a:p>
        </p:txBody>
      </p:sp>
      <p:sp>
        <p:nvSpPr>
          <p:cNvPr id="9" name="Označba mesta vsebine 8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fontAlgn="t"/>
            <a:r>
              <a:rPr lang="sl-SI" dirty="0" smtClean="0"/>
              <a:t>Možne variante: </a:t>
            </a:r>
          </a:p>
          <a:p>
            <a:pPr lvl="1" fontAlgn="t"/>
            <a:r>
              <a:rPr lang="en-US" b="1" dirty="0" smtClean="0"/>
              <a:t>Amazon </a:t>
            </a:r>
            <a:r>
              <a:rPr lang="en-US" b="1" dirty="0"/>
              <a:t>Prime Music</a:t>
            </a:r>
            <a:endParaRPr lang="sl-SI" dirty="0"/>
          </a:p>
          <a:p>
            <a:pPr lvl="1" fontAlgn="t"/>
            <a:r>
              <a:rPr lang="en-US" b="1" dirty="0"/>
              <a:t>Spotify</a:t>
            </a:r>
            <a:endParaRPr lang="sl-SI" dirty="0"/>
          </a:p>
          <a:p>
            <a:pPr lvl="1" fontAlgn="t"/>
            <a:r>
              <a:rPr lang="en-US" b="1" dirty="0"/>
              <a:t>Apple Music</a:t>
            </a:r>
            <a:endParaRPr lang="sl-SI" dirty="0"/>
          </a:p>
          <a:p>
            <a:pPr lvl="1" fontAlgn="t"/>
            <a:r>
              <a:rPr lang="en-US" b="1" dirty="0" err="1"/>
              <a:t>Deezer</a:t>
            </a:r>
            <a:endParaRPr lang="sl-SI" dirty="0"/>
          </a:p>
          <a:p>
            <a:pPr lvl="1" fontAlgn="t"/>
            <a:r>
              <a:rPr lang="en-US" b="1" dirty="0" err="1"/>
              <a:t>Youtube</a:t>
            </a:r>
            <a:endParaRPr lang="sl-SI" dirty="0"/>
          </a:p>
          <a:p>
            <a:pPr lvl="1" fontAlgn="t"/>
            <a:r>
              <a:rPr lang="en-US" b="1" dirty="0" smtClean="0"/>
              <a:t>Torrent</a:t>
            </a:r>
            <a:endParaRPr lang="sl-SI" b="1" dirty="0" smtClean="0"/>
          </a:p>
          <a:p>
            <a:pPr fontAlgn="t"/>
            <a:r>
              <a:rPr lang="sl-SI" dirty="0" smtClean="0"/>
              <a:t>Kako bi izbrali najboljše? </a:t>
            </a:r>
          </a:p>
          <a:p>
            <a:pPr lvl="1" fontAlgn="t"/>
            <a:r>
              <a:rPr lang="sl-SI" dirty="0" smtClean="0"/>
              <a:t>Intuitivno</a:t>
            </a:r>
          </a:p>
          <a:p>
            <a:pPr lvl="1" fontAlgn="t"/>
            <a:r>
              <a:rPr lang="sl-SI" dirty="0" smtClean="0"/>
              <a:t>Primerjava po parih (Macbeth)</a:t>
            </a:r>
          </a:p>
          <a:p>
            <a:pPr lvl="1" fontAlgn="t"/>
            <a:r>
              <a:rPr lang="sl-SI" dirty="0" smtClean="0"/>
              <a:t>Kriteriji</a:t>
            </a:r>
            <a:endParaRPr lang="sl-SI" dirty="0"/>
          </a:p>
          <a:p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728044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l-SI" dirty="0" smtClean="0"/>
              <a:t>Odločitveni problema: </a:t>
            </a:r>
            <a:r>
              <a:rPr lang="sl-SI" b="1" dirty="0" smtClean="0"/>
              <a:t>izbira ponudnika glasbe</a:t>
            </a:r>
            <a:br>
              <a:rPr lang="sl-SI" b="1" dirty="0" smtClean="0"/>
            </a:br>
            <a:r>
              <a:rPr lang="sl-SI" b="1" dirty="0" smtClean="0"/>
              <a:t>kriteriji </a:t>
            </a:r>
            <a:r>
              <a:rPr lang="sl-SI" dirty="0" smtClean="0"/>
              <a:t/>
            </a:r>
            <a:br>
              <a:rPr lang="sl-SI" dirty="0" smtClean="0"/>
            </a:br>
            <a:r>
              <a:rPr lang="sl-SI" dirty="0" smtClean="0"/>
              <a:t>(želimo: popolno množico kriterijev, brez </a:t>
            </a:r>
            <a:r>
              <a:rPr lang="sl-SI" dirty="0" err="1" smtClean="0"/>
              <a:t>nerelevantnih</a:t>
            </a:r>
            <a:r>
              <a:rPr lang="sl-SI" dirty="0" smtClean="0"/>
              <a:t> kriterijev)</a:t>
            </a:r>
            <a:endParaRPr lang="en-US" b="1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56771222"/>
              </p:ext>
            </p:extLst>
          </p:nvPr>
        </p:nvGraphicFramePr>
        <p:xfrm>
          <a:off x="838198" y="2083888"/>
          <a:ext cx="10515603" cy="42062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966924">
                  <a:extLst>
                    <a:ext uri="{9D8B030D-6E8A-4147-A177-3AD203B41FA5}">
                      <a16:colId xmlns:a16="http://schemas.microsoft.com/office/drawing/2014/main" val="2505186960"/>
                    </a:ext>
                  </a:extLst>
                </a:gridCol>
                <a:gridCol w="1230842">
                  <a:extLst>
                    <a:ext uri="{9D8B030D-6E8A-4147-A177-3AD203B41FA5}">
                      <a16:colId xmlns:a16="http://schemas.microsoft.com/office/drawing/2014/main" val="1386330669"/>
                    </a:ext>
                  </a:extLst>
                </a:gridCol>
                <a:gridCol w="1233350">
                  <a:extLst>
                    <a:ext uri="{9D8B030D-6E8A-4147-A177-3AD203B41FA5}">
                      <a16:colId xmlns:a16="http://schemas.microsoft.com/office/drawing/2014/main" val="3669397027"/>
                    </a:ext>
                  </a:extLst>
                </a:gridCol>
                <a:gridCol w="559471">
                  <a:extLst>
                    <a:ext uri="{9D8B030D-6E8A-4147-A177-3AD203B41FA5}">
                      <a16:colId xmlns:a16="http://schemas.microsoft.com/office/drawing/2014/main" val="3188469936"/>
                    </a:ext>
                  </a:extLst>
                </a:gridCol>
                <a:gridCol w="2240199">
                  <a:extLst>
                    <a:ext uri="{9D8B030D-6E8A-4147-A177-3AD203B41FA5}">
                      <a16:colId xmlns:a16="http://schemas.microsoft.com/office/drawing/2014/main" val="1069898013"/>
                    </a:ext>
                  </a:extLst>
                </a:gridCol>
                <a:gridCol w="1890264">
                  <a:extLst>
                    <a:ext uri="{9D8B030D-6E8A-4147-A177-3AD203B41FA5}">
                      <a16:colId xmlns:a16="http://schemas.microsoft.com/office/drawing/2014/main" val="471353767"/>
                    </a:ext>
                  </a:extLst>
                </a:gridCol>
                <a:gridCol w="1394553">
                  <a:extLst>
                    <a:ext uri="{9D8B030D-6E8A-4147-A177-3AD203B41FA5}">
                      <a16:colId xmlns:a16="http://schemas.microsoft.com/office/drawing/2014/main" val="281489018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 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 err="1">
                          <a:effectLst/>
                        </a:rPr>
                        <a:t>Cena</a:t>
                      </a:r>
                      <a:r>
                        <a:rPr lang="en-US" sz="2400" b="1" dirty="0">
                          <a:effectLst/>
                        </a:rPr>
                        <a:t> (</a:t>
                      </a:r>
                      <a:r>
                        <a:rPr lang="en-US" sz="2400" b="1" dirty="0" err="1">
                          <a:effectLst/>
                        </a:rPr>
                        <a:t>letno</a:t>
                      </a:r>
                      <a:r>
                        <a:rPr lang="en-US" sz="2400" b="1" dirty="0">
                          <a:effectLst/>
                        </a:rPr>
                        <a:t>)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Velikost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Reklame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Uporabniška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izkušnja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Prepovedano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Logo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extLst>
                  <a:ext uri="{0D108BD9-81ED-4DB2-BD59-A6C34878D82A}">
                    <a16:rowId xmlns:a16="http://schemas.microsoft.com/office/drawing/2014/main" val="35528587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Amazon Prime Music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extLst>
                  <a:ext uri="{0D108BD9-81ED-4DB2-BD59-A6C34878D82A}">
                    <a16:rowId xmlns:a16="http://schemas.microsoft.com/office/drawing/2014/main" val="212865236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Spotify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extLst>
                  <a:ext uri="{0D108BD9-81ED-4DB2-BD59-A6C34878D82A}">
                    <a16:rowId xmlns:a16="http://schemas.microsoft.com/office/drawing/2014/main" val="27967254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Apple Music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extLst>
                  <a:ext uri="{0D108BD9-81ED-4DB2-BD59-A6C34878D82A}">
                    <a16:rowId xmlns:a16="http://schemas.microsoft.com/office/drawing/2014/main" val="105669484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Deezer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extLst>
                  <a:ext uri="{0D108BD9-81ED-4DB2-BD59-A6C34878D82A}">
                    <a16:rowId xmlns:a16="http://schemas.microsoft.com/office/drawing/2014/main" val="238569974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Youtube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extLst>
                  <a:ext uri="{0D108BD9-81ED-4DB2-BD59-A6C34878D82A}">
                    <a16:rowId xmlns:a16="http://schemas.microsoft.com/office/drawing/2014/main" val="117492508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Torrent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extLst>
                  <a:ext uri="{0D108BD9-81ED-4DB2-BD59-A6C34878D82A}">
                    <a16:rowId xmlns:a16="http://schemas.microsoft.com/office/drawing/2014/main" val="250130608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35615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/>
              <a:t>Odločitveni problema: </a:t>
            </a:r>
            <a:r>
              <a:rPr lang="sl-SI" b="1" dirty="0" smtClean="0"/>
              <a:t>izbira ponudnika glasbe</a:t>
            </a:r>
            <a:br>
              <a:rPr lang="sl-SI" b="1" dirty="0" smtClean="0"/>
            </a:br>
            <a:r>
              <a:rPr lang="sl-SI" b="1" dirty="0" smtClean="0"/>
              <a:t>vrednosti kriterijev</a:t>
            </a:r>
            <a:endParaRPr lang="en-US" b="1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838198" y="2083888"/>
          <a:ext cx="10515603" cy="42062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966924">
                  <a:extLst>
                    <a:ext uri="{9D8B030D-6E8A-4147-A177-3AD203B41FA5}">
                      <a16:colId xmlns:a16="http://schemas.microsoft.com/office/drawing/2014/main" val="2505186960"/>
                    </a:ext>
                  </a:extLst>
                </a:gridCol>
                <a:gridCol w="1230842">
                  <a:extLst>
                    <a:ext uri="{9D8B030D-6E8A-4147-A177-3AD203B41FA5}">
                      <a16:colId xmlns:a16="http://schemas.microsoft.com/office/drawing/2014/main" val="1386330669"/>
                    </a:ext>
                  </a:extLst>
                </a:gridCol>
                <a:gridCol w="1233350">
                  <a:extLst>
                    <a:ext uri="{9D8B030D-6E8A-4147-A177-3AD203B41FA5}">
                      <a16:colId xmlns:a16="http://schemas.microsoft.com/office/drawing/2014/main" val="3669397027"/>
                    </a:ext>
                  </a:extLst>
                </a:gridCol>
                <a:gridCol w="559471">
                  <a:extLst>
                    <a:ext uri="{9D8B030D-6E8A-4147-A177-3AD203B41FA5}">
                      <a16:colId xmlns:a16="http://schemas.microsoft.com/office/drawing/2014/main" val="3188469936"/>
                    </a:ext>
                  </a:extLst>
                </a:gridCol>
                <a:gridCol w="2240199">
                  <a:extLst>
                    <a:ext uri="{9D8B030D-6E8A-4147-A177-3AD203B41FA5}">
                      <a16:colId xmlns:a16="http://schemas.microsoft.com/office/drawing/2014/main" val="1069898013"/>
                    </a:ext>
                  </a:extLst>
                </a:gridCol>
                <a:gridCol w="1890264">
                  <a:extLst>
                    <a:ext uri="{9D8B030D-6E8A-4147-A177-3AD203B41FA5}">
                      <a16:colId xmlns:a16="http://schemas.microsoft.com/office/drawing/2014/main" val="471353767"/>
                    </a:ext>
                  </a:extLst>
                </a:gridCol>
                <a:gridCol w="1394553">
                  <a:extLst>
                    <a:ext uri="{9D8B030D-6E8A-4147-A177-3AD203B41FA5}">
                      <a16:colId xmlns:a16="http://schemas.microsoft.com/office/drawing/2014/main" val="281489018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 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 err="1">
                          <a:effectLst/>
                        </a:rPr>
                        <a:t>Cena</a:t>
                      </a:r>
                      <a:r>
                        <a:rPr lang="en-US" sz="2400" b="1" dirty="0">
                          <a:effectLst/>
                        </a:rPr>
                        <a:t> (</a:t>
                      </a:r>
                      <a:r>
                        <a:rPr lang="en-US" sz="2400" b="1" dirty="0" err="1">
                          <a:effectLst/>
                        </a:rPr>
                        <a:t>letno</a:t>
                      </a:r>
                      <a:r>
                        <a:rPr lang="en-US" sz="2400" b="1" dirty="0">
                          <a:effectLst/>
                        </a:rPr>
                        <a:t>)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Velikost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Reklame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Uporabniška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izkušnja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Prepovedano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Logo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extLst>
                  <a:ext uri="{0D108BD9-81ED-4DB2-BD59-A6C34878D82A}">
                    <a16:rowId xmlns:a16="http://schemas.microsoft.com/office/drawing/2014/main" val="35528587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Amazon Prime Music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80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10mio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NE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Dobra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NE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črn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extLst>
                  <a:ext uri="{0D108BD9-81ED-4DB2-BD59-A6C34878D82A}">
                    <a16:rowId xmlns:a16="http://schemas.microsoft.com/office/drawing/2014/main" val="212865236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Spotify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120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30mio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NE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Odlična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NE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zelen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extLst>
                  <a:ext uri="{0D108BD9-81ED-4DB2-BD59-A6C34878D82A}">
                    <a16:rowId xmlns:a16="http://schemas.microsoft.com/office/drawing/2014/main" val="27967254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Apple Music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120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40mio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NE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Dobra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NE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bel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extLst>
                  <a:ext uri="{0D108BD9-81ED-4DB2-BD59-A6C34878D82A}">
                    <a16:rowId xmlns:a16="http://schemas.microsoft.com/office/drawing/2014/main" val="105669484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Deezer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120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40mio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NE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Dobra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NE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pisan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extLst>
                  <a:ext uri="{0D108BD9-81ED-4DB2-BD59-A6C34878D82A}">
                    <a16:rowId xmlns:a16="http://schemas.microsoft.com/office/drawing/2014/main" val="238569974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Youtube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0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100mio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DA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 err="1">
                          <a:effectLst/>
                        </a:rPr>
                        <a:t>Slaba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NE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rdeč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extLst>
                  <a:ext uri="{0D108BD9-81ED-4DB2-BD59-A6C34878D82A}">
                    <a16:rowId xmlns:a16="http://schemas.microsoft.com/office/drawing/2014/main" val="117492508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Torrent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0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20mio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NE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Slaba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DA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 err="1">
                          <a:effectLst/>
                        </a:rPr>
                        <a:t>zelen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extLst>
                  <a:ext uri="{0D108BD9-81ED-4DB2-BD59-A6C34878D82A}">
                    <a16:rowId xmlns:a16="http://schemas.microsoft.com/office/drawing/2014/main" val="2501306082"/>
                  </a:ext>
                </a:extLst>
              </a:tr>
            </a:tbl>
          </a:graphicData>
        </a:graphic>
      </p:graphicFrame>
      <p:sp>
        <p:nvSpPr>
          <p:cNvPr id="5" name="PoljeZBesedilom 4"/>
          <p:cNvSpPr txBox="1"/>
          <p:nvPr/>
        </p:nvSpPr>
        <p:spPr>
          <a:xfrm>
            <a:off x="838198" y="6390968"/>
            <a:ext cx="22041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l-SI" dirty="0" smtClean="0"/>
              <a:t>Podatki so simbolični 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611294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/>
              <a:t>Definicija odločitvenega problema: </a:t>
            </a:r>
            <a:br>
              <a:rPr lang="sl-SI" dirty="0" smtClean="0"/>
            </a:br>
            <a:r>
              <a:rPr lang="sl-SI" b="1" dirty="0" smtClean="0"/>
              <a:t>izbira ponudnika glasbe</a:t>
            </a:r>
            <a:endParaRPr lang="en-US" b="1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71155323"/>
              </p:ext>
            </p:extLst>
          </p:nvPr>
        </p:nvGraphicFramePr>
        <p:xfrm>
          <a:off x="838198" y="2083888"/>
          <a:ext cx="10515603" cy="42062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966924">
                  <a:extLst>
                    <a:ext uri="{9D8B030D-6E8A-4147-A177-3AD203B41FA5}">
                      <a16:colId xmlns:a16="http://schemas.microsoft.com/office/drawing/2014/main" val="2505186960"/>
                    </a:ext>
                  </a:extLst>
                </a:gridCol>
                <a:gridCol w="1230842">
                  <a:extLst>
                    <a:ext uri="{9D8B030D-6E8A-4147-A177-3AD203B41FA5}">
                      <a16:colId xmlns:a16="http://schemas.microsoft.com/office/drawing/2014/main" val="1386330669"/>
                    </a:ext>
                  </a:extLst>
                </a:gridCol>
                <a:gridCol w="1233350">
                  <a:extLst>
                    <a:ext uri="{9D8B030D-6E8A-4147-A177-3AD203B41FA5}">
                      <a16:colId xmlns:a16="http://schemas.microsoft.com/office/drawing/2014/main" val="3669397027"/>
                    </a:ext>
                  </a:extLst>
                </a:gridCol>
                <a:gridCol w="559471">
                  <a:extLst>
                    <a:ext uri="{9D8B030D-6E8A-4147-A177-3AD203B41FA5}">
                      <a16:colId xmlns:a16="http://schemas.microsoft.com/office/drawing/2014/main" val="3188469936"/>
                    </a:ext>
                  </a:extLst>
                </a:gridCol>
                <a:gridCol w="2240199">
                  <a:extLst>
                    <a:ext uri="{9D8B030D-6E8A-4147-A177-3AD203B41FA5}">
                      <a16:colId xmlns:a16="http://schemas.microsoft.com/office/drawing/2014/main" val="1069898013"/>
                    </a:ext>
                  </a:extLst>
                </a:gridCol>
                <a:gridCol w="1890264">
                  <a:extLst>
                    <a:ext uri="{9D8B030D-6E8A-4147-A177-3AD203B41FA5}">
                      <a16:colId xmlns:a16="http://schemas.microsoft.com/office/drawing/2014/main" val="471353767"/>
                    </a:ext>
                  </a:extLst>
                </a:gridCol>
                <a:gridCol w="1394553">
                  <a:extLst>
                    <a:ext uri="{9D8B030D-6E8A-4147-A177-3AD203B41FA5}">
                      <a16:colId xmlns:a16="http://schemas.microsoft.com/office/drawing/2014/main" val="281489018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 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Cena (letno)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Velikost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Reklame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Uporabniška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izkušnja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Prepovedano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Logo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extLst>
                  <a:ext uri="{0D108BD9-81ED-4DB2-BD59-A6C34878D82A}">
                    <a16:rowId xmlns:a16="http://schemas.microsoft.com/office/drawing/2014/main" val="35528587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Amazon Prime Music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80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10mio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NE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Dobra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NE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črn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extLst>
                  <a:ext uri="{0D108BD9-81ED-4DB2-BD59-A6C34878D82A}">
                    <a16:rowId xmlns:a16="http://schemas.microsoft.com/office/drawing/2014/main" val="212865236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Spotify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120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30mio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NE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Odlična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NE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zelen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extLst>
                  <a:ext uri="{0D108BD9-81ED-4DB2-BD59-A6C34878D82A}">
                    <a16:rowId xmlns:a16="http://schemas.microsoft.com/office/drawing/2014/main" val="27967254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Apple Music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120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40mio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NE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Dobra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NE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bel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extLst>
                  <a:ext uri="{0D108BD9-81ED-4DB2-BD59-A6C34878D82A}">
                    <a16:rowId xmlns:a16="http://schemas.microsoft.com/office/drawing/2014/main" val="105669484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Deezer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120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40mio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NE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Dobra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NE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pisan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extLst>
                  <a:ext uri="{0D108BD9-81ED-4DB2-BD59-A6C34878D82A}">
                    <a16:rowId xmlns:a16="http://schemas.microsoft.com/office/drawing/2014/main" val="238569974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Youtube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0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100mio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DA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 err="1">
                          <a:effectLst/>
                        </a:rPr>
                        <a:t>Slaba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NE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rdeč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extLst>
                  <a:ext uri="{0D108BD9-81ED-4DB2-BD59-A6C34878D82A}">
                    <a16:rowId xmlns:a16="http://schemas.microsoft.com/office/drawing/2014/main" val="117492508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Torrent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0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20mio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NE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Slaba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DA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 err="1">
                          <a:effectLst/>
                        </a:rPr>
                        <a:t>zelen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extLst>
                  <a:ext uri="{0D108BD9-81ED-4DB2-BD59-A6C34878D82A}">
                    <a16:rowId xmlns:a16="http://schemas.microsoft.com/office/drawing/2014/main" val="2501306082"/>
                  </a:ext>
                </a:extLst>
              </a:tr>
            </a:tbl>
          </a:graphicData>
        </a:graphic>
      </p:graphicFrame>
      <p:sp>
        <p:nvSpPr>
          <p:cNvPr id="3" name="Pravokotnik 2"/>
          <p:cNvSpPr/>
          <p:nvPr/>
        </p:nvSpPr>
        <p:spPr>
          <a:xfrm>
            <a:off x="838198" y="3165987"/>
            <a:ext cx="1905002" cy="3124141"/>
          </a:xfrm>
          <a:prstGeom prst="rect">
            <a:avLst/>
          </a:prstGeom>
          <a:noFill/>
          <a:ln w="6032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5" name="PoljeZBesedilom 4"/>
          <p:cNvSpPr txBox="1"/>
          <p:nvPr/>
        </p:nvSpPr>
        <p:spPr>
          <a:xfrm>
            <a:off x="594911" y="2796655"/>
            <a:ext cx="9877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l-SI" b="1" dirty="0" smtClean="0">
                <a:solidFill>
                  <a:srgbClr val="FF0000"/>
                </a:solidFill>
              </a:rPr>
              <a:t>Variante</a:t>
            </a:r>
            <a:endParaRPr lang="sl-SI" b="1" dirty="0">
              <a:solidFill>
                <a:srgbClr val="FF0000"/>
              </a:solidFill>
            </a:endParaRPr>
          </a:p>
        </p:txBody>
      </p:sp>
      <p:sp>
        <p:nvSpPr>
          <p:cNvPr id="6" name="Pravokotnik 5"/>
          <p:cNvSpPr/>
          <p:nvPr/>
        </p:nvSpPr>
        <p:spPr>
          <a:xfrm>
            <a:off x="2743200" y="2083888"/>
            <a:ext cx="8610600" cy="1199139"/>
          </a:xfrm>
          <a:prstGeom prst="rect">
            <a:avLst/>
          </a:prstGeom>
          <a:noFill/>
          <a:ln w="6032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7" name="PoljeZBesedilom 6"/>
          <p:cNvSpPr txBox="1"/>
          <p:nvPr/>
        </p:nvSpPr>
        <p:spPr>
          <a:xfrm>
            <a:off x="2743200" y="1726315"/>
            <a:ext cx="8926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l-SI" b="1" dirty="0" smtClean="0">
                <a:solidFill>
                  <a:srgbClr val="FF0000"/>
                </a:solidFill>
              </a:rPr>
              <a:t>Kriteriji</a:t>
            </a:r>
            <a:endParaRPr lang="sl-SI" b="1" dirty="0">
              <a:solidFill>
                <a:srgbClr val="FF0000"/>
              </a:solidFill>
            </a:endParaRPr>
          </a:p>
        </p:txBody>
      </p:sp>
      <p:sp>
        <p:nvSpPr>
          <p:cNvPr id="8" name="PoljeZBesedilom 7"/>
          <p:cNvSpPr txBox="1"/>
          <p:nvPr/>
        </p:nvSpPr>
        <p:spPr>
          <a:xfrm>
            <a:off x="838198" y="6390968"/>
            <a:ext cx="22041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l-SI" dirty="0" smtClean="0"/>
              <a:t>Podatki so simbolični 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1422732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198" y="133771"/>
            <a:ext cx="10515600" cy="1325563"/>
          </a:xfrm>
        </p:spPr>
        <p:txBody>
          <a:bodyPr>
            <a:normAutofit/>
          </a:bodyPr>
          <a:lstStyle/>
          <a:p>
            <a:r>
              <a:rPr lang="sl-SI" dirty="0" smtClean="0"/>
              <a:t>Lastnosti kriterijev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838198" y="2083888"/>
          <a:ext cx="10214114" cy="42062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910531">
                  <a:extLst>
                    <a:ext uri="{9D8B030D-6E8A-4147-A177-3AD203B41FA5}">
                      <a16:colId xmlns:a16="http://schemas.microsoft.com/office/drawing/2014/main" val="2505186960"/>
                    </a:ext>
                  </a:extLst>
                </a:gridCol>
                <a:gridCol w="1195553">
                  <a:extLst>
                    <a:ext uri="{9D8B030D-6E8A-4147-A177-3AD203B41FA5}">
                      <a16:colId xmlns:a16="http://schemas.microsoft.com/office/drawing/2014/main" val="1386330669"/>
                    </a:ext>
                  </a:extLst>
                </a:gridCol>
                <a:gridCol w="1197989">
                  <a:extLst>
                    <a:ext uri="{9D8B030D-6E8A-4147-A177-3AD203B41FA5}">
                      <a16:colId xmlns:a16="http://schemas.microsoft.com/office/drawing/2014/main" val="3669397027"/>
                    </a:ext>
                  </a:extLst>
                </a:gridCol>
                <a:gridCol w="543431">
                  <a:extLst>
                    <a:ext uri="{9D8B030D-6E8A-4147-A177-3AD203B41FA5}">
                      <a16:colId xmlns:a16="http://schemas.microsoft.com/office/drawing/2014/main" val="3188469936"/>
                    </a:ext>
                  </a:extLst>
                </a:gridCol>
                <a:gridCol w="2175971">
                  <a:extLst>
                    <a:ext uri="{9D8B030D-6E8A-4147-A177-3AD203B41FA5}">
                      <a16:colId xmlns:a16="http://schemas.microsoft.com/office/drawing/2014/main" val="1069898013"/>
                    </a:ext>
                  </a:extLst>
                </a:gridCol>
                <a:gridCol w="1544479">
                  <a:extLst>
                    <a:ext uri="{9D8B030D-6E8A-4147-A177-3AD203B41FA5}">
                      <a16:colId xmlns:a16="http://schemas.microsoft.com/office/drawing/2014/main" val="471353767"/>
                    </a:ext>
                  </a:extLst>
                </a:gridCol>
                <a:gridCol w="1646160">
                  <a:extLst>
                    <a:ext uri="{9D8B030D-6E8A-4147-A177-3AD203B41FA5}">
                      <a16:colId xmlns:a16="http://schemas.microsoft.com/office/drawing/2014/main" val="281489018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 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Cena (letno)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Velikost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Reklame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Uporabniška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izkušnja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 err="1">
                          <a:effectLst/>
                        </a:rPr>
                        <a:t>Prepovedano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Logo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extLst>
                  <a:ext uri="{0D108BD9-81ED-4DB2-BD59-A6C34878D82A}">
                    <a16:rowId xmlns:a16="http://schemas.microsoft.com/office/drawing/2014/main" val="35528587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Amazon Prime Music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80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10mio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NE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Dobra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NE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črn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extLst>
                  <a:ext uri="{0D108BD9-81ED-4DB2-BD59-A6C34878D82A}">
                    <a16:rowId xmlns:a16="http://schemas.microsoft.com/office/drawing/2014/main" val="212865236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Spotify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120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30mio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NE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Odlična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NE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zelen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extLst>
                  <a:ext uri="{0D108BD9-81ED-4DB2-BD59-A6C34878D82A}">
                    <a16:rowId xmlns:a16="http://schemas.microsoft.com/office/drawing/2014/main" val="27967254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Apple Music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120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40mio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NE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Dobra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NE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bel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extLst>
                  <a:ext uri="{0D108BD9-81ED-4DB2-BD59-A6C34878D82A}">
                    <a16:rowId xmlns:a16="http://schemas.microsoft.com/office/drawing/2014/main" val="105669484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Deezer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120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40mio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NE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Dobra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NE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pisan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extLst>
                  <a:ext uri="{0D108BD9-81ED-4DB2-BD59-A6C34878D82A}">
                    <a16:rowId xmlns:a16="http://schemas.microsoft.com/office/drawing/2014/main" val="238569974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Youtube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0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100mio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DA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 err="1">
                          <a:effectLst/>
                        </a:rPr>
                        <a:t>Slaba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NE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rdeč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extLst>
                  <a:ext uri="{0D108BD9-81ED-4DB2-BD59-A6C34878D82A}">
                    <a16:rowId xmlns:a16="http://schemas.microsoft.com/office/drawing/2014/main" val="117492508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Torrent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0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20mio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NE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Slaba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DA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 err="1">
                          <a:effectLst/>
                        </a:rPr>
                        <a:t>zelen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extLst>
                  <a:ext uri="{0D108BD9-81ED-4DB2-BD59-A6C34878D82A}">
                    <a16:rowId xmlns:a16="http://schemas.microsoft.com/office/drawing/2014/main" val="2501306082"/>
                  </a:ext>
                </a:extLst>
              </a:tr>
            </a:tbl>
          </a:graphicData>
        </a:graphic>
      </p:graphicFrame>
      <p:sp>
        <p:nvSpPr>
          <p:cNvPr id="3" name="PoljeZBesedilom 2"/>
          <p:cNvSpPr txBox="1"/>
          <p:nvPr/>
        </p:nvSpPr>
        <p:spPr>
          <a:xfrm>
            <a:off x="4093534" y="2934586"/>
            <a:ext cx="7552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l-SI" dirty="0" smtClean="0">
                <a:solidFill>
                  <a:srgbClr val="FF0000"/>
                </a:solidFill>
              </a:rPr>
              <a:t>zvezni</a:t>
            </a:r>
            <a:endParaRPr lang="sl-SI" dirty="0">
              <a:solidFill>
                <a:srgbClr val="FF0000"/>
              </a:solidFill>
            </a:endParaRPr>
          </a:p>
        </p:txBody>
      </p:sp>
      <p:sp>
        <p:nvSpPr>
          <p:cNvPr id="12" name="PoljeZBesedilom 11"/>
          <p:cNvSpPr txBox="1"/>
          <p:nvPr/>
        </p:nvSpPr>
        <p:spPr>
          <a:xfrm>
            <a:off x="5718394" y="2934586"/>
            <a:ext cx="20271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l-SI" dirty="0" smtClean="0">
                <a:solidFill>
                  <a:srgbClr val="FF0000"/>
                </a:solidFill>
              </a:rPr>
              <a:t>Diskretni - </a:t>
            </a:r>
            <a:r>
              <a:rPr lang="sl-SI" dirty="0" err="1" smtClean="0">
                <a:solidFill>
                  <a:srgbClr val="FF0000"/>
                </a:solidFill>
              </a:rPr>
              <a:t>ordinalni</a:t>
            </a:r>
            <a:endParaRPr lang="sl-SI" dirty="0">
              <a:solidFill>
                <a:srgbClr val="FF0000"/>
              </a:solidFill>
            </a:endParaRPr>
          </a:p>
        </p:txBody>
      </p:sp>
      <p:sp>
        <p:nvSpPr>
          <p:cNvPr id="13" name="PoljeZBesedilom 12"/>
          <p:cNvSpPr txBox="1"/>
          <p:nvPr/>
        </p:nvSpPr>
        <p:spPr>
          <a:xfrm>
            <a:off x="2903500" y="2981029"/>
            <a:ext cx="7552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l-SI" dirty="0" smtClean="0">
                <a:solidFill>
                  <a:srgbClr val="FF0000"/>
                </a:solidFill>
              </a:rPr>
              <a:t>zvezni</a:t>
            </a:r>
            <a:endParaRPr lang="sl-SI" dirty="0">
              <a:solidFill>
                <a:srgbClr val="FF0000"/>
              </a:solidFill>
            </a:endParaRPr>
          </a:p>
        </p:txBody>
      </p:sp>
      <p:sp>
        <p:nvSpPr>
          <p:cNvPr id="14" name="PoljeZBesedilom 13"/>
          <p:cNvSpPr txBox="1"/>
          <p:nvPr/>
        </p:nvSpPr>
        <p:spPr>
          <a:xfrm>
            <a:off x="7708337" y="1714556"/>
            <a:ext cx="17497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l-SI" dirty="0" smtClean="0">
                <a:solidFill>
                  <a:srgbClr val="FF0000"/>
                </a:solidFill>
              </a:rPr>
              <a:t>Diskretni-binarni</a:t>
            </a:r>
            <a:endParaRPr lang="sl-SI" dirty="0">
              <a:solidFill>
                <a:srgbClr val="FF0000"/>
              </a:solidFill>
            </a:endParaRPr>
          </a:p>
        </p:txBody>
      </p:sp>
      <p:sp>
        <p:nvSpPr>
          <p:cNvPr id="15" name="PoljeZBesedilom 14"/>
          <p:cNvSpPr txBox="1"/>
          <p:nvPr/>
        </p:nvSpPr>
        <p:spPr>
          <a:xfrm>
            <a:off x="5070368" y="1644000"/>
            <a:ext cx="17497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l-SI" dirty="0" smtClean="0">
                <a:solidFill>
                  <a:srgbClr val="FF0000"/>
                </a:solidFill>
              </a:rPr>
              <a:t>Diskretni-binarni</a:t>
            </a:r>
            <a:endParaRPr lang="sl-SI" dirty="0">
              <a:solidFill>
                <a:srgbClr val="FF0000"/>
              </a:solidFill>
            </a:endParaRPr>
          </a:p>
        </p:txBody>
      </p:sp>
      <p:sp>
        <p:nvSpPr>
          <p:cNvPr id="16" name="PoljeZBesedilom 15"/>
          <p:cNvSpPr txBox="1"/>
          <p:nvPr/>
        </p:nvSpPr>
        <p:spPr>
          <a:xfrm>
            <a:off x="9347640" y="2800275"/>
            <a:ext cx="9963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l-SI" dirty="0" smtClean="0">
                <a:solidFill>
                  <a:srgbClr val="FF0000"/>
                </a:solidFill>
              </a:rPr>
              <a:t>diskretni</a:t>
            </a:r>
            <a:endParaRPr lang="sl-SI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2594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/>
              <a:t>Metoda: T-</a:t>
            </a:r>
            <a:r>
              <a:rPr lang="sl-SI" dirty="0" err="1" smtClean="0"/>
              <a:t>chart</a:t>
            </a:r>
            <a:r>
              <a:rPr lang="sl-SI" dirty="0" smtClean="0"/>
              <a:t/>
            </a:r>
            <a:br>
              <a:rPr lang="sl-SI" dirty="0" smtClean="0"/>
            </a:br>
            <a:r>
              <a:rPr lang="sl-SI" dirty="0" smtClean="0"/>
              <a:t>(kriteriji enako pomembni)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838198" y="2083888"/>
          <a:ext cx="10214114" cy="403333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910531">
                  <a:extLst>
                    <a:ext uri="{9D8B030D-6E8A-4147-A177-3AD203B41FA5}">
                      <a16:colId xmlns:a16="http://schemas.microsoft.com/office/drawing/2014/main" val="2505186960"/>
                    </a:ext>
                  </a:extLst>
                </a:gridCol>
                <a:gridCol w="1195553">
                  <a:extLst>
                    <a:ext uri="{9D8B030D-6E8A-4147-A177-3AD203B41FA5}">
                      <a16:colId xmlns:a16="http://schemas.microsoft.com/office/drawing/2014/main" val="1386330669"/>
                    </a:ext>
                  </a:extLst>
                </a:gridCol>
                <a:gridCol w="1197989">
                  <a:extLst>
                    <a:ext uri="{9D8B030D-6E8A-4147-A177-3AD203B41FA5}">
                      <a16:colId xmlns:a16="http://schemas.microsoft.com/office/drawing/2014/main" val="3669397027"/>
                    </a:ext>
                  </a:extLst>
                </a:gridCol>
                <a:gridCol w="543431">
                  <a:extLst>
                    <a:ext uri="{9D8B030D-6E8A-4147-A177-3AD203B41FA5}">
                      <a16:colId xmlns:a16="http://schemas.microsoft.com/office/drawing/2014/main" val="3188469936"/>
                    </a:ext>
                  </a:extLst>
                </a:gridCol>
                <a:gridCol w="2175971">
                  <a:extLst>
                    <a:ext uri="{9D8B030D-6E8A-4147-A177-3AD203B41FA5}">
                      <a16:colId xmlns:a16="http://schemas.microsoft.com/office/drawing/2014/main" val="1069898013"/>
                    </a:ext>
                  </a:extLst>
                </a:gridCol>
                <a:gridCol w="1544479">
                  <a:extLst>
                    <a:ext uri="{9D8B030D-6E8A-4147-A177-3AD203B41FA5}">
                      <a16:colId xmlns:a16="http://schemas.microsoft.com/office/drawing/2014/main" val="471353767"/>
                    </a:ext>
                  </a:extLst>
                </a:gridCol>
                <a:gridCol w="1646160">
                  <a:extLst>
                    <a:ext uri="{9D8B030D-6E8A-4147-A177-3AD203B41FA5}">
                      <a16:colId xmlns:a16="http://schemas.microsoft.com/office/drawing/2014/main" val="281489018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 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Cena (letno)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Velikost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Reklame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Uporabniška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izkušnja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Prepovedano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Logo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extLst>
                  <a:ext uri="{0D108BD9-81ED-4DB2-BD59-A6C34878D82A}">
                    <a16:rowId xmlns:a16="http://schemas.microsoft.com/office/drawing/2014/main" val="35528587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Amazon Prime Music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80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10mio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NE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Dobra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NE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 err="1">
                          <a:effectLst/>
                        </a:rPr>
                        <a:t>črn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extLst>
                  <a:ext uri="{0D108BD9-81ED-4DB2-BD59-A6C34878D82A}">
                    <a16:rowId xmlns:a16="http://schemas.microsoft.com/office/drawing/2014/main" val="212865236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Spotify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120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30mio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NE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Odlična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NE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zelen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extLst>
                  <a:ext uri="{0D108BD9-81ED-4DB2-BD59-A6C34878D82A}">
                    <a16:rowId xmlns:a16="http://schemas.microsoft.com/office/drawing/2014/main" val="27967254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Apple Music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120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40mio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NE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Dobra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NE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bel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extLst>
                  <a:ext uri="{0D108BD9-81ED-4DB2-BD59-A6C34878D82A}">
                    <a16:rowId xmlns:a16="http://schemas.microsoft.com/office/drawing/2014/main" val="105669484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Deezer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120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40mio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NE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Dobra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NE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pisan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extLst>
                  <a:ext uri="{0D108BD9-81ED-4DB2-BD59-A6C34878D82A}">
                    <a16:rowId xmlns:a16="http://schemas.microsoft.com/office/drawing/2014/main" val="238569974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Youtube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0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100mio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DA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 err="1">
                          <a:effectLst/>
                        </a:rPr>
                        <a:t>Slaba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NE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rdeč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extLst>
                  <a:ext uri="{0D108BD9-81ED-4DB2-BD59-A6C34878D82A}">
                    <a16:rowId xmlns:a16="http://schemas.microsoft.com/office/drawing/2014/main" val="117492508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Torrent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0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20mio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NE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Slaba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DA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 err="1">
                          <a:effectLst/>
                        </a:rPr>
                        <a:t>zelen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extLst>
                  <a:ext uri="{0D108BD9-81ED-4DB2-BD59-A6C34878D82A}">
                    <a16:rowId xmlns:a16="http://schemas.microsoft.com/office/drawing/2014/main" val="2501306082"/>
                  </a:ext>
                </a:extLst>
              </a:tr>
            </a:tbl>
          </a:graphicData>
        </a:graphic>
      </p:graphicFrame>
      <p:cxnSp>
        <p:nvCxnSpPr>
          <p:cNvPr id="5" name="Raven povezovalnik 4"/>
          <p:cNvCxnSpPr/>
          <p:nvPr/>
        </p:nvCxnSpPr>
        <p:spPr>
          <a:xfrm>
            <a:off x="2764466" y="3370521"/>
            <a:ext cx="0" cy="1116419"/>
          </a:xfrm>
          <a:prstGeom prst="line">
            <a:avLst/>
          </a:prstGeom>
          <a:ln w="635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Raven povezovalnik 6"/>
          <p:cNvCxnSpPr>
            <a:stCxn id="4" idx="3"/>
          </p:cNvCxnSpPr>
          <p:nvPr/>
        </p:nvCxnSpPr>
        <p:spPr>
          <a:xfrm flipH="1">
            <a:off x="2764466" y="4100554"/>
            <a:ext cx="8287846" cy="3613"/>
          </a:xfrm>
          <a:prstGeom prst="line">
            <a:avLst/>
          </a:prstGeom>
          <a:ln w="635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31341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/>
              <a:t>Metoda: T-</a:t>
            </a:r>
            <a:r>
              <a:rPr lang="sl-SI" dirty="0" err="1" smtClean="0"/>
              <a:t>chart</a:t>
            </a:r>
            <a:r>
              <a:rPr lang="sl-SI" dirty="0" smtClean="0"/>
              <a:t/>
            </a:r>
            <a:br>
              <a:rPr lang="sl-SI" dirty="0" smtClean="0"/>
            </a:br>
            <a:r>
              <a:rPr lang="sl-SI" dirty="0" smtClean="0"/>
              <a:t>(kriteriji enako pomembni)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838198" y="2083888"/>
          <a:ext cx="10214114" cy="42062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910531">
                  <a:extLst>
                    <a:ext uri="{9D8B030D-6E8A-4147-A177-3AD203B41FA5}">
                      <a16:colId xmlns:a16="http://schemas.microsoft.com/office/drawing/2014/main" val="2505186960"/>
                    </a:ext>
                  </a:extLst>
                </a:gridCol>
                <a:gridCol w="1195553">
                  <a:extLst>
                    <a:ext uri="{9D8B030D-6E8A-4147-A177-3AD203B41FA5}">
                      <a16:colId xmlns:a16="http://schemas.microsoft.com/office/drawing/2014/main" val="1386330669"/>
                    </a:ext>
                  </a:extLst>
                </a:gridCol>
                <a:gridCol w="1197989">
                  <a:extLst>
                    <a:ext uri="{9D8B030D-6E8A-4147-A177-3AD203B41FA5}">
                      <a16:colId xmlns:a16="http://schemas.microsoft.com/office/drawing/2014/main" val="3669397027"/>
                    </a:ext>
                  </a:extLst>
                </a:gridCol>
                <a:gridCol w="543431">
                  <a:extLst>
                    <a:ext uri="{9D8B030D-6E8A-4147-A177-3AD203B41FA5}">
                      <a16:colId xmlns:a16="http://schemas.microsoft.com/office/drawing/2014/main" val="3188469936"/>
                    </a:ext>
                  </a:extLst>
                </a:gridCol>
                <a:gridCol w="2175971">
                  <a:extLst>
                    <a:ext uri="{9D8B030D-6E8A-4147-A177-3AD203B41FA5}">
                      <a16:colId xmlns:a16="http://schemas.microsoft.com/office/drawing/2014/main" val="1069898013"/>
                    </a:ext>
                  </a:extLst>
                </a:gridCol>
                <a:gridCol w="1544479">
                  <a:extLst>
                    <a:ext uri="{9D8B030D-6E8A-4147-A177-3AD203B41FA5}">
                      <a16:colId xmlns:a16="http://schemas.microsoft.com/office/drawing/2014/main" val="471353767"/>
                    </a:ext>
                  </a:extLst>
                </a:gridCol>
                <a:gridCol w="1646160">
                  <a:extLst>
                    <a:ext uri="{9D8B030D-6E8A-4147-A177-3AD203B41FA5}">
                      <a16:colId xmlns:a16="http://schemas.microsoft.com/office/drawing/2014/main" val="281489018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 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Cena (letno)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Velikost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Reklame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Uporabniška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izkušnja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Prepovedano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Logo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extLst>
                  <a:ext uri="{0D108BD9-81ED-4DB2-BD59-A6C34878D82A}">
                    <a16:rowId xmlns:a16="http://schemas.microsoft.com/office/drawing/2014/main" val="35528587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Amazon Prime Music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80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10mio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NE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Dobra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NE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 err="1">
                          <a:effectLst/>
                        </a:rPr>
                        <a:t>črn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extLst>
                  <a:ext uri="{0D108BD9-81ED-4DB2-BD59-A6C34878D82A}">
                    <a16:rowId xmlns:a16="http://schemas.microsoft.com/office/drawing/2014/main" val="212865236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Spotify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120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30mio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NE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Odlična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NE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zelen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extLst>
                  <a:ext uri="{0D108BD9-81ED-4DB2-BD59-A6C34878D82A}">
                    <a16:rowId xmlns:a16="http://schemas.microsoft.com/office/drawing/2014/main" val="27967254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Apple Music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120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40mio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NE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Dobra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NE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bel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extLst>
                  <a:ext uri="{0D108BD9-81ED-4DB2-BD59-A6C34878D82A}">
                    <a16:rowId xmlns:a16="http://schemas.microsoft.com/office/drawing/2014/main" val="105669484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Deezer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120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40mio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NE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Dobra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NE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pisan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extLst>
                  <a:ext uri="{0D108BD9-81ED-4DB2-BD59-A6C34878D82A}">
                    <a16:rowId xmlns:a16="http://schemas.microsoft.com/office/drawing/2014/main" val="238569974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Youtube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0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100mio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DA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 err="1">
                          <a:effectLst/>
                        </a:rPr>
                        <a:t>Slaba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NE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rdeč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extLst>
                  <a:ext uri="{0D108BD9-81ED-4DB2-BD59-A6C34878D82A}">
                    <a16:rowId xmlns:a16="http://schemas.microsoft.com/office/drawing/2014/main" val="117492508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Torrent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0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20mio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NE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Slaba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DA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 err="1">
                          <a:effectLst/>
                        </a:rPr>
                        <a:t>zelen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extLst>
                  <a:ext uri="{0D108BD9-81ED-4DB2-BD59-A6C34878D82A}">
                    <a16:rowId xmlns:a16="http://schemas.microsoft.com/office/drawing/2014/main" val="2501306082"/>
                  </a:ext>
                </a:extLst>
              </a:tr>
            </a:tbl>
          </a:graphicData>
        </a:graphic>
      </p:graphicFrame>
      <p:sp>
        <p:nvSpPr>
          <p:cNvPr id="11" name="Smeško 10"/>
          <p:cNvSpPr/>
          <p:nvPr/>
        </p:nvSpPr>
        <p:spPr>
          <a:xfrm>
            <a:off x="3288239" y="5438714"/>
            <a:ext cx="341523" cy="363556"/>
          </a:xfrm>
          <a:prstGeom prst="smileyFac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12" name="Smeško 11"/>
          <p:cNvSpPr/>
          <p:nvPr/>
        </p:nvSpPr>
        <p:spPr>
          <a:xfrm>
            <a:off x="4751022" y="5494847"/>
            <a:ext cx="341523" cy="363556"/>
          </a:xfrm>
          <a:prstGeom prst="smileyFac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13" name="Smeško 12"/>
          <p:cNvSpPr/>
          <p:nvPr/>
        </p:nvSpPr>
        <p:spPr>
          <a:xfrm>
            <a:off x="7302347" y="4216653"/>
            <a:ext cx="341523" cy="363556"/>
          </a:xfrm>
          <a:prstGeom prst="smileyFac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14" name="Smeško 13"/>
          <p:cNvSpPr/>
          <p:nvPr/>
        </p:nvSpPr>
        <p:spPr>
          <a:xfrm>
            <a:off x="10354019" y="4216653"/>
            <a:ext cx="341523" cy="363556"/>
          </a:xfrm>
          <a:prstGeom prst="smileyFac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16" name="Smeško 15"/>
          <p:cNvSpPr/>
          <p:nvPr/>
        </p:nvSpPr>
        <p:spPr>
          <a:xfrm>
            <a:off x="8362988" y="3395008"/>
            <a:ext cx="341523" cy="363556"/>
          </a:xfrm>
          <a:prstGeom prst="smileyFac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17" name="Smeško 16"/>
          <p:cNvSpPr/>
          <p:nvPr/>
        </p:nvSpPr>
        <p:spPr>
          <a:xfrm>
            <a:off x="8443168" y="4216653"/>
            <a:ext cx="341523" cy="363556"/>
          </a:xfrm>
          <a:prstGeom prst="smileyFac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18" name="Smeško 17"/>
          <p:cNvSpPr/>
          <p:nvPr/>
        </p:nvSpPr>
        <p:spPr>
          <a:xfrm>
            <a:off x="8443167" y="4622801"/>
            <a:ext cx="341523" cy="363556"/>
          </a:xfrm>
          <a:prstGeom prst="smileyFac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19" name="Smeško 18"/>
          <p:cNvSpPr/>
          <p:nvPr/>
        </p:nvSpPr>
        <p:spPr>
          <a:xfrm>
            <a:off x="8443166" y="5071612"/>
            <a:ext cx="341523" cy="363556"/>
          </a:xfrm>
          <a:prstGeom prst="smileyFac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20" name="Smeško 19"/>
          <p:cNvSpPr/>
          <p:nvPr/>
        </p:nvSpPr>
        <p:spPr>
          <a:xfrm>
            <a:off x="8443165" y="5477760"/>
            <a:ext cx="341523" cy="363556"/>
          </a:xfrm>
          <a:prstGeom prst="smileyFac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21" name="Smeško 20"/>
          <p:cNvSpPr/>
          <p:nvPr/>
        </p:nvSpPr>
        <p:spPr>
          <a:xfrm>
            <a:off x="10354019" y="3445074"/>
            <a:ext cx="341523" cy="363556"/>
          </a:xfrm>
          <a:prstGeom prst="smileyFac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15" name="Smeško 14"/>
          <p:cNvSpPr/>
          <p:nvPr/>
        </p:nvSpPr>
        <p:spPr>
          <a:xfrm>
            <a:off x="3288238" y="5858403"/>
            <a:ext cx="341523" cy="363556"/>
          </a:xfrm>
          <a:prstGeom prst="smileyFac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051664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/>
              <a:t>Metoda: T-</a:t>
            </a:r>
            <a:r>
              <a:rPr lang="sl-SI" dirty="0" err="1" smtClean="0"/>
              <a:t>chart</a:t>
            </a:r>
            <a:r>
              <a:rPr lang="sl-SI" dirty="0" smtClean="0"/>
              <a:t/>
            </a:r>
            <a:br>
              <a:rPr lang="sl-SI" dirty="0" smtClean="0"/>
            </a:br>
            <a:r>
              <a:rPr lang="sl-SI" dirty="0" smtClean="0"/>
              <a:t>(kriteriji enako pomembni)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20822651"/>
              </p:ext>
            </p:extLst>
          </p:nvPr>
        </p:nvGraphicFramePr>
        <p:xfrm>
          <a:off x="838198" y="2083888"/>
          <a:ext cx="10214114" cy="42062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910531">
                  <a:extLst>
                    <a:ext uri="{9D8B030D-6E8A-4147-A177-3AD203B41FA5}">
                      <a16:colId xmlns:a16="http://schemas.microsoft.com/office/drawing/2014/main" val="2505186960"/>
                    </a:ext>
                  </a:extLst>
                </a:gridCol>
                <a:gridCol w="1195553">
                  <a:extLst>
                    <a:ext uri="{9D8B030D-6E8A-4147-A177-3AD203B41FA5}">
                      <a16:colId xmlns:a16="http://schemas.microsoft.com/office/drawing/2014/main" val="1386330669"/>
                    </a:ext>
                  </a:extLst>
                </a:gridCol>
                <a:gridCol w="1197989">
                  <a:extLst>
                    <a:ext uri="{9D8B030D-6E8A-4147-A177-3AD203B41FA5}">
                      <a16:colId xmlns:a16="http://schemas.microsoft.com/office/drawing/2014/main" val="3669397027"/>
                    </a:ext>
                  </a:extLst>
                </a:gridCol>
                <a:gridCol w="543431">
                  <a:extLst>
                    <a:ext uri="{9D8B030D-6E8A-4147-A177-3AD203B41FA5}">
                      <a16:colId xmlns:a16="http://schemas.microsoft.com/office/drawing/2014/main" val="3188469936"/>
                    </a:ext>
                  </a:extLst>
                </a:gridCol>
                <a:gridCol w="2175971">
                  <a:extLst>
                    <a:ext uri="{9D8B030D-6E8A-4147-A177-3AD203B41FA5}">
                      <a16:colId xmlns:a16="http://schemas.microsoft.com/office/drawing/2014/main" val="1069898013"/>
                    </a:ext>
                  </a:extLst>
                </a:gridCol>
                <a:gridCol w="1544479">
                  <a:extLst>
                    <a:ext uri="{9D8B030D-6E8A-4147-A177-3AD203B41FA5}">
                      <a16:colId xmlns:a16="http://schemas.microsoft.com/office/drawing/2014/main" val="471353767"/>
                    </a:ext>
                  </a:extLst>
                </a:gridCol>
                <a:gridCol w="1646160">
                  <a:extLst>
                    <a:ext uri="{9D8B030D-6E8A-4147-A177-3AD203B41FA5}">
                      <a16:colId xmlns:a16="http://schemas.microsoft.com/office/drawing/2014/main" val="281489018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 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Cena (letno)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Velikost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Reklame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Uporabniška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izkušnja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Prepovedano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Logo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extLst>
                  <a:ext uri="{0D108BD9-81ED-4DB2-BD59-A6C34878D82A}">
                    <a16:rowId xmlns:a16="http://schemas.microsoft.com/office/drawing/2014/main" val="35528587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Amazon Prime Music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80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10mio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NE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Dobra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NE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 err="1">
                          <a:effectLst/>
                        </a:rPr>
                        <a:t>črn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2865236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Spotify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120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30mio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NE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Odlična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NE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 err="1">
                          <a:effectLst/>
                        </a:rPr>
                        <a:t>zelen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>
                    <a:solidFill>
                      <a:schemeClr val="accent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67254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Apple Music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120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40mio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NE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Dobra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NE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bel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5669484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Deezer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120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40mio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NE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Dobra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NE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pisan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>
                    <a:solidFill>
                      <a:schemeClr val="accent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8569974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Youtube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0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100mio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DA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 err="1">
                          <a:effectLst/>
                        </a:rPr>
                        <a:t>Slaba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NE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rdeč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>
                    <a:solidFill>
                      <a:schemeClr val="accent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7492508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Torrent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0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20mio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NE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 err="1">
                          <a:effectLst/>
                        </a:rPr>
                        <a:t>Slaba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DA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 err="1">
                          <a:effectLst/>
                        </a:rPr>
                        <a:t>zelen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>
                    <a:solidFill>
                      <a:schemeClr val="accent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0130608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04419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l-SI" dirty="0"/>
              <a:t>Metoda: T-</a:t>
            </a:r>
            <a:r>
              <a:rPr lang="sl-SI" dirty="0" err="1"/>
              <a:t>chart</a:t>
            </a:r>
            <a:r>
              <a:rPr lang="sl-SI" dirty="0"/>
              <a:t>, </a:t>
            </a:r>
            <a:r>
              <a:rPr lang="sl-SI" b="1" dirty="0"/>
              <a:t>povprečen rang</a:t>
            </a:r>
            <a:r>
              <a:rPr lang="sl-SI" dirty="0"/>
              <a:t/>
            </a:r>
            <a:br>
              <a:rPr lang="sl-SI" dirty="0"/>
            </a:br>
            <a:r>
              <a:rPr lang="sl-SI" dirty="0"/>
              <a:t>(kriteriji enako pomembni, vendar potrebujemo urejenost vrednosti pri vsakem kriteriju)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2121165"/>
              </p:ext>
            </p:extLst>
          </p:nvPr>
        </p:nvGraphicFramePr>
        <p:xfrm>
          <a:off x="838198" y="2083888"/>
          <a:ext cx="10214114" cy="42062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910531">
                  <a:extLst>
                    <a:ext uri="{9D8B030D-6E8A-4147-A177-3AD203B41FA5}">
                      <a16:colId xmlns:a16="http://schemas.microsoft.com/office/drawing/2014/main" val="2505186960"/>
                    </a:ext>
                  </a:extLst>
                </a:gridCol>
                <a:gridCol w="1195553">
                  <a:extLst>
                    <a:ext uri="{9D8B030D-6E8A-4147-A177-3AD203B41FA5}">
                      <a16:colId xmlns:a16="http://schemas.microsoft.com/office/drawing/2014/main" val="1386330669"/>
                    </a:ext>
                  </a:extLst>
                </a:gridCol>
                <a:gridCol w="1197989">
                  <a:extLst>
                    <a:ext uri="{9D8B030D-6E8A-4147-A177-3AD203B41FA5}">
                      <a16:colId xmlns:a16="http://schemas.microsoft.com/office/drawing/2014/main" val="3669397027"/>
                    </a:ext>
                  </a:extLst>
                </a:gridCol>
                <a:gridCol w="543431">
                  <a:extLst>
                    <a:ext uri="{9D8B030D-6E8A-4147-A177-3AD203B41FA5}">
                      <a16:colId xmlns:a16="http://schemas.microsoft.com/office/drawing/2014/main" val="3188469936"/>
                    </a:ext>
                  </a:extLst>
                </a:gridCol>
                <a:gridCol w="2175971">
                  <a:extLst>
                    <a:ext uri="{9D8B030D-6E8A-4147-A177-3AD203B41FA5}">
                      <a16:colId xmlns:a16="http://schemas.microsoft.com/office/drawing/2014/main" val="1069898013"/>
                    </a:ext>
                  </a:extLst>
                </a:gridCol>
                <a:gridCol w="1544479">
                  <a:extLst>
                    <a:ext uri="{9D8B030D-6E8A-4147-A177-3AD203B41FA5}">
                      <a16:colId xmlns:a16="http://schemas.microsoft.com/office/drawing/2014/main" val="471353767"/>
                    </a:ext>
                  </a:extLst>
                </a:gridCol>
                <a:gridCol w="1646160">
                  <a:extLst>
                    <a:ext uri="{9D8B030D-6E8A-4147-A177-3AD203B41FA5}">
                      <a16:colId xmlns:a16="http://schemas.microsoft.com/office/drawing/2014/main" val="281489018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 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 err="1">
                          <a:effectLst/>
                        </a:rPr>
                        <a:t>Cena</a:t>
                      </a:r>
                      <a:r>
                        <a:rPr lang="en-US" sz="2400" b="1" dirty="0">
                          <a:effectLst/>
                        </a:rPr>
                        <a:t> (</a:t>
                      </a:r>
                      <a:r>
                        <a:rPr lang="en-US" sz="2400" b="1" dirty="0" err="1">
                          <a:effectLst/>
                        </a:rPr>
                        <a:t>letno</a:t>
                      </a:r>
                      <a:r>
                        <a:rPr lang="en-US" sz="2400" b="1" dirty="0">
                          <a:effectLst/>
                        </a:rPr>
                        <a:t>)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Velikost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Reklame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Uporabniška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izkušnja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Prepovedano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Logo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extLst>
                  <a:ext uri="{0D108BD9-81ED-4DB2-BD59-A6C34878D82A}">
                    <a16:rowId xmlns:a16="http://schemas.microsoft.com/office/drawing/2014/main" val="35528587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Amazon Prime Music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 smtClean="0">
                          <a:effectLst/>
                        </a:rPr>
                        <a:t>80</a:t>
                      </a:r>
                      <a:r>
                        <a:rPr lang="sl-SI" sz="2400" b="1" dirty="0" smtClean="0">
                          <a:effectLst/>
                        </a:rPr>
                        <a:t> (3)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10mio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NE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Dobra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NE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 err="1">
                          <a:effectLst/>
                        </a:rPr>
                        <a:t>črn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extLst>
                  <a:ext uri="{0D108BD9-81ED-4DB2-BD59-A6C34878D82A}">
                    <a16:rowId xmlns:a16="http://schemas.microsoft.com/office/drawing/2014/main" val="212865236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Spotify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 smtClean="0">
                          <a:effectLst/>
                        </a:rPr>
                        <a:t>120</a:t>
                      </a:r>
                      <a:r>
                        <a:rPr lang="sl-SI" sz="2400" b="1" dirty="0" smtClean="0">
                          <a:effectLst/>
                        </a:rPr>
                        <a:t> (5)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30mio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NE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Odlična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NE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zelen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extLst>
                  <a:ext uri="{0D108BD9-81ED-4DB2-BD59-A6C34878D82A}">
                    <a16:rowId xmlns:a16="http://schemas.microsoft.com/office/drawing/2014/main" val="27967254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Apple Music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 smtClean="0">
                          <a:effectLst/>
                        </a:rPr>
                        <a:t>120</a:t>
                      </a:r>
                      <a:r>
                        <a:rPr lang="sl-SI" sz="2400" b="1" dirty="0" smtClean="0">
                          <a:effectLst/>
                        </a:rPr>
                        <a:t> (5)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40mio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NE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Dobra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NE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bel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extLst>
                  <a:ext uri="{0D108BD9-81ED-4DB2-BD59-A6C34878D82A}">
                    <a16:rowId xmlns:a16="http://schemas.microsoft.com/office/drawing/2014/main" val="105669484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Deezer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 smtClean="0">
                          <a:effectLst/>
                        </a:rPr>
                        <a:t>120</a:t>
                      </a:r>
                      <a:r>
                        <a:rPr lang="sl-SI" sz="2400" b="1" dirty="0" smtClean="0">
                          <a:effectLst/>
                        </a:rPr>
                        <a:t> (5)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40mio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NE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Dobra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NE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pisan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extLst>
                  <a:ext uri="{0D108BD9-81ED-4DB2-BD59-A6C34878D82A}">
                    <a16:rowId xmlns:a16="http://schemas.microsoft.com/office/drawing/2014/main" val="238569974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Youtube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 smtClean="0">
                          <a:effectLst/>
                        </a:rPr>
                        <a:t>0</a:t>
                      </a:r>
                      <a:r>
                        <a:rPr lang="sl-SI" sz="2400" b="1" dirty="0" smtClean="0">
                          <a:effectLst/>
                        </a:rPr>
                        <a:t> (1,5)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100mio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DA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 err="1">
                          <a:effectLst/>
                        </a:rPr>
                        <a:t>Slaba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NE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rdeč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extLst>
                  <a:ext uri="{0D108BD9-81ED-4DB2-BD59-A6C34878D82A}">
                    <a16:rowId xmlns:a16="http://schemas.microsoft.com/office/drawing/2014/main" val="117492508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Torrent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 smtClean="0">
                          <a:effectLst/>
                        </a:rPr>
                        <a:t>0</a:t>
                      </a:r>
                      <a:r>
                        <a:rPr lang="sl-SI" sz="2400" b="1" dirty="0" smtClean="0">
                          <a:effectLst/>
                        </a:rPr>
                        <a:t> (1,5)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20mio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NE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Slaba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DA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 err="1">
                          <a:effectLst/>
                        </a:rPr>
                        <a:t>zelen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extLst>
                  <a:ext uri="{0D108BD9-81ED-4DB2-BD59-A6C34878D82A}">
                    <a16:rowId xmlns:a16="http://schemas.microsoft.com/office/drawing/2014/main" val="250130608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23135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l-SI" dirty="0" smtClean="0"/>
              <a:t>Metoda: T-</a:t>
            </a:r>
            <a:r>
              <a:rPr lang="sl-SI" dirty="0" err="1" smtClean="0"/>
              <a:t>chart</a:t>
            </a:r>
            <a:r>
              <a:rPr lang="sl-SI" dirty="0" smtClean="0"/>
              <a:t>, povprečen rang</a:t>
            </a:r>
            <a:br>
              <a:rPr lang="sl-SI" dirty="0" smtClean="0"/>
            </a:br>
            <a:r>
              <a:rPr lang="sl-SI" dirty="0" smtClean="0"/>
              <a:t>(kriteriji enako pomembni, vendar potrebujemo urejenost vrednosti pri vsakem kriteriju)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5770244"/>
              </p:ext>
            </p:extLst>
          </p:nvPr>
        </p:nvGraphicFramePr>
        <p:xfrm>
          <a:off x="346583" y="2064223"/>
          <a:ext cx="11707764" cy="42062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885964">
                  <a:extLst>
                    <a:ext uri="{9D8B030D-6E8A-4147-A177-3AD203B41FA5}">
                      <a16:colId xmlns:a16="http://schemas.microsoft.com/office/drawing/2014/main" val="2505186960"/>
                    </a:ext>
                  </a:extLst>
                </a:gridCol>
                <a:gridCol w="1180180">
                  <a:extLst>
                    <a:ext uri="{9D8B030D-6E8A-4147-A177-3AD203B41FA5}">
                      <a16:colId xmlns:a16="http://schemas.microsoft.com/office/drawing/2014/main" val="1386330669"/>
                    </a:ext>
                  </a:extLst>
                </a:gridCol>
                <a:gridCol w="1182584">
                  <a:extLst>
                    <a:ext uri="{9D8B030D-6E8A-4147-A177-3AD203B41FA5}">
                      <a16:colId xmlns:a16="http://schemas.microsoft.com/office/drawing/2014/main" val="3669397027"/>
                    </a:ext>
                  </a:extLst>
                </a:gridCol>
                <a:gridCol w="536443">
                  <a:extLst>
                    <a:ext uri="{9D8B030D-6E8A-4147-A177-3AD203B41FA5}">
                      <a16:colId xmlns:a16="http://schemas.microsoft.com/office/drawing/2014/main" val="3188469936"/>
                    </a:ext>
                  </a:extLst>
                </a:gridCol>
                <a:gridCol w="2147991">
                  <a:extLst>
                    <a:ext uri="{9D8B030D-6E8A-4147-A177-3AD203B41FA5}">
                      <a16:colId xmlns:a16="http://schemas.microsoft.com/office/drawing/2014/main" val="1069898013"/>
                    </a:ext>
                  </a:extLst>
                </a:gridCol>
                <a:gridCol w="1524618">
                  <a:extLst>
                    <a:ext uri="{9D8B030D-6E8A-4147-A177-3AD203B41FA5}">
                      <a16:colId xmlns:a16="http://schemas.microsoft.com/office/drawing/2014/main" val="471353767"/>
                    </a:ext>
                  </a:extLst>
                </a:gridCol>
                <a:gridCol w="1624992">
                  <a:extLst>
                    <a:ext uri="{9D8B030D-6E8A-4147-A177-3AD203B41FA5}">
                      <a16:colId xmlns:a16="http://schemas.microsoft.com/office/drawing/2014/main" val="2814890189"/>
                    </a:ext>
                  </a:extLst>
                </a:gridCol>
                <a:gridCol w="1624992">
                  <a:extLst>
                    <a:ext uri="{9D8B030D-6E8A-4147-A177-3AD203B41FA5}">
                      <a16:colId xmlns:a16="http://schemas.microsoft.com/office/drawing/2014/main" val="242180105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 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 err="1">
                          <a:effectLst/>
                        </a:rPr>
                        <a:t>Cena</a:t>
                      </a:r>
                      <a:r>
                        <a:rPr lang="en-US" sz="2400" b="1" dirty="0">
                          <a:effectLst/>
                        </a:rPr>
                        <a:t> (</a:t>
                      </a:r>
                      <a:r>
                        <a:rPr lang="en-US" sz="2400" b="1" dirty="0" err="1">
                          <a:effectLst/>
                        </a:rPr>
                        <a:t>letno</a:t>
                      </a:r>
                      <a:r>
                        <a:rPr lang="en-US" sz="2400" b="1" dirty="0">
                          <a:effectLst/>
                        </a:rPr>
                        <a:t>)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 err="1">
                          <a:effectLst/>
                        </a:rPr>
                        <a:t>Velikost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Reklame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 err="1">
                          <a:effectLst/>
                        </a:rPr>
                        <a:t>Uporabniška</a:t>
                      </a:r>
                      <a:endParaRPr lang="en-US" sz="2400" b="1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 err="1" smtClean="0">
                          <a:effectLst/>
                        </a:rPr>
                        <a:t>Izkušnja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Prepovedano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Logo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l-SI" sz="2400" b="1" dirty="0" err="1" smtClean="0">
                          <a:solidFill>
                            <a:srgbClr val="00000A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Povp</a:t>
                      </a:r>
                      <a:r>
                        <a:rPr lang="sl-SI" sz="2400" b="1" dirty="0" smtClean="0">
                          <a:solidFill>
                            <a:srgbClr val="00000A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.</a:t>
                      </a:r>
                      <a:r>
                        <a:rPr lang="sl-SI" sz="2400" b="1" baseline="0" dirty="0" smtClean="0">
                          <a:solidFill>
                            <a:srgbClr val="00000A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rang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extLst>
                  <a:ext uri="{0D108BD9-81ED-4DB2-BD59-A6C34878D82A}">
                    <a16:rowId xmlns:a16="http://schemas.microsoft.com/office/drawing/2014/main" val="35528587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Amazon Prime Music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l-SI" sz="2400" b="1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l-SI" sz="2400" b="1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l-SI" sz="2400" b="1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2,5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l-SI" sz="2400" b="1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l-SI" sz="2400" b="1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l-SI" sz="2400" b="1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l-SI" sz="2400" b="1" dirty="0" smtClean="0">
                          <a:solidFill>
                            <a:srgbClr val="00000A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3,08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extLst>
                  <a:ext uri="{0D108BD9-81ED-4DB2-BD59-A6C34878D82A}">
                    <a16:rowId xmlns:a16="http://schemas.microsoft.com/office/drawing/2014/main" val="212865236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Spotify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l-SI" sz="2400" b="1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l-SI" sz="2400" b="1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l-SI" sz="2400" b="1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2,5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l-SI" sz="2400" b="1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l-SI" sz="2400" b="1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l-SI" sz="2400" b="1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l-SI" sz="2400" b="1" dirty="0" smtClean="0">
                          <a:solidFill>
                            <a:srgbClr val="00000A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2,91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extLst>
                  <a:ext uri="{0D108BD9-81ED-4DB2-BD59-A6C34878D82A}">
                    <a16:rowId xmlns:a16="http://schemas.microsoft.com/office/drawing/2014/main" val="27967254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Apple Music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l-SI" sz="2400" b="1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l-SI" sz="2400" b="1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2,5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l-SI" sz="2400" b="1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2,5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l-SI" sz="2400" b="1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l-SI" sz="2400" b="1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l-SI" sz="2400" b="1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l-SI" sz="2400" b="1" dirty="0" smtClean="0">
                          <a:solidFill>
                            <a:srgbClr val="00000A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3,16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extLst>
                  <a:ext uri="{0D108BD9-81ED-4DB2-BD59-A6C34878D82A}">
                    <a16:rowId xmlns:a16="http://schemas.microsoft.com/office/drawing/2014/main" val="105669484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 err="1">
                          <a:effectLst/>
                        </a:rPr>
                        <a:t>Deezer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l-SI" sz="2400" b="1" dirty="0" smtClean="0">
                          <a:solidFill>
                            <a:srgbClr val="00000A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5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l-SI" sz="2400" b="1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2,5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l-SI" sz="2400" b="1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2,5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l-SI" sz="2400" b="1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l-SI" sz="2400" b="1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l-SI" sz="2400" b="1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l-SI" sz="2400" b="1" dirty="0" smtClean="0">
                          <a:solidFill>
                            <a:srgbClr val="00000A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3,33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extLst>
                  <a:ext uri="{0D108BD9-81ED-4DB2-BD59-A6C34878D82A}">
                    <a16:rowId xmlns:a16="http://schemas.microsoft.com/office/drawing/2014/main" val="238569974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Youtube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l-SI" sz="2400" b="1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1,5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l-SI" sz="2400" b="1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l-SI" sz="2400" b="1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l-SI" sz="2400" b="1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5,5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l-SI" sz="2400" b="1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l-SI" sz="2400" b="1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l-SI" sz="2400" b="1" dirty="0" smtClean="0">
                          <a:solidFill>
                            <a:srgbClr val="00000A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3,66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extLst>
                  <a:ext uri="{0D108BD9-81ED-4DB2-BD59-A6C34878D82A}">
                    <a16:rowId xmlns:a16="http://schemas.microsoft.com/office/drawing/2014/main" val="117492508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Torrent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l-SI" sz="2400" b="1" dirty="0" smtClean="0">
                          <a:effectLst/>
                        </a:rPr>
                        <a:t>1,5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l-SI" sz="2400" b="1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l-SI" sz="2400" b="1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2,5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l-SI" sz="2400" b="1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5,5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l-SI" sz="2400" b="1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l-SI" sz="2400" b="1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l-SI" sz="2400" b="1" dirty="0" smtClean="0">
                          <a:solidFill>
                            <a:srgbClr val="00000A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4,41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extLst>
                  <a:ext uri="{0D108BD9-81ED-4DB2-BD59-A6C34878D82A}">
                    <a16:rowId xmlns:a16="http://schemas.microsoft.com/office/drawing/2014/main" val="250130608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86995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sl-SI" sz="3600" dirty="0" smtClean="0"/>
              <a:t>Metoda: </a:t>
            </a:r>
            <a:r>
              <a:rPr lang="sl-SI" sz="3600" b="1" dirty="0" smtClean="0"/>
              <a:t>leksikografska metoda</a:t>
            </a:r>
            <a:r>
              <a:rPr lang="sl-SI" sz="3600" dirty="0" smtClean="0"/>
              <a:t/>
            </a:r>
            <a:br>
              <a:rPr lang="sl-SI" sz="3600" dirty="0" smtClean="0"/>
            </a:br>
            <a:r>
              <a:rPr lang="sl-SI" sz="3600" dirty="0" smtClean="0"/>
              <a:t>pomembnost kriterijev (kvalitativno), primer: </a:t>
            </a:r>
            <a:br>
              <a:rPr lang="sl-SI" sz="3600" dirty="0" smtClean="0"/>
            </a:br>
            <a:r>
              <a:rPr lang="sl-SI" sz="3600" dirty="0" smtClean="0"/>
              <a:t>cena&gt;velikost&gt;UI&gt;prepovedano&gt;reklame&gt;</a:t>
            </a:r>
            <a:r>
              <a:rPr lang="sl-SI" sz="3600" dirty="0" err="1" smtClean="0"/>
              <a:t>logo</a:t>
            </a:r>
            <a:endParaRPr lang="en-US" sz="3600" b="1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43919687"/>
              </p:ext>
            </p:extLst>
          </p:nvPr>
        </p:nvGraphicFramePr>
        <p:xfrm>
          <a:off x="760163" y="2083888"/>
          <a:ext cx="10292148" cy="457746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898720">
                  <a:extLst>
                    <a:ext uri="{9D8B030D-6E8A-4147-A177-3AD203B41FA5}">
                      <a16:colId xmlns:a16="http://schemas.microsoft.com/office/drawing/2014/main" val="2505186960"/>
                    </a:ext>
                  </a:extLst>
                </a:gridCol>
                <a:gridCol w="1208488">
                  <a:extLst>
                    <a:ext uri="{9D8B030D-6E8A-4147-A177-3AD203B41FA5}">
                      <a16:colId xmlns:a16="http://schemas.microsoft.com/office/drawing/2014/main" val="1386330669"/>
                    </a:ext>
                  </a:extLst>
                </a:gridCol>
                <a:gridCol w="1210952">
                  <a:extLst>
                    <a:ext uri="{9D8B030D-6E8A-4147-A177-3AD203B41FA5}">
                      <a16:colId xmlns:a16="http://schemas.microsoft.com/office/drawing/2014/main" val="3669397027"/>
                    </a:ext>
                  </a:extLst>
                </a:gridCol>
                <a:gridCol w="549311">
                  <a:extLst>
                    <a:ext uri="{9D8B030D-6E8A-4147-A177-3AD203B41FA5}">
                      <a16:colId xmlns:a16="http://schemas.microsoft.com/office/drawing/2014/main" val="3188469936"/>
                    </a:ext>
                  </a:extLst>
                </a:gridCol>
                <a:gridCol w="2199514">
                  <a:extLst>
                    <a:ext uri="{9D8B030D-6E8A-4147-A177-3AD203B41FA5}">
                      <a16:colId xmlns:a16="http://schemas.microsoft.com/office/drawing/2014/main" val="1069898013"/>
                    </a:ext>
                  </a:extLst>
                </a:gridCol>
                <a:gridCol w="1561191">
                  <a:extLst>
                    <a:ext uri="{9D8B030D-6E8A-4147-A177-3AD203B41FA5}">
                      <a16:colId xmlns:a16="http://schemas.microsoft.com/office/drawing/2014/main" val="471353767"/>
                    </a:ext>
                  </a:extLst>
                </a:gridCol>
                <a:gridCol w="1663972">
                  <a:extLst>
                    <a:ext uri="{9D8B030D-6E8A-4147-A177-3AD203B41FA5}">
                      <a16:colId xmlns:a16="http://schemas.microsoft.com/office/drawing/2014/main" val="281489018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 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Cena (letno)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Velikost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Reklame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Uporabniška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izkušnja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Prepovedano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Logo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extLst>
                  <a:ext uri="{0D108BD9-81ED-4DB2-BD59-A6C34878D82A}">
                    <a16:rowId xmlns:a16="http://schemas.microsoft.com/office/drawing/2014/main" val="35528587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l-SI" sz="2400" b="1" dirty="0" smtClean="0">
                          <a:effectLst/>
                        </a:rPr>
                        <a:t>3.</a:t>
                      </a:r>
                      <a:r>
                        <a:rPr lang="en-US" sz="2400" b="1" dirty="0" smtClean="0">
                          <a:effectLst/>
                        </a:rPr>
                        <a:t>Amazon </a:t>
                      </a:r>
                      <a:r>
                        <a:rPr lang="en-US" sz="2400" b="1" dirty="0">
                          <a:effectLst/>
                        </a:rPr>
                        <a:t>Prime Music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80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10mio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NE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Dobra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NE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 err="1">
                          <a:effectLst/>
                        </a:rPr>
                        <a:t>črn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extLst>
                  <a:ext uri="{0D108BD9-81ED-4DB2-BD59-A6C34878D82A}">
                    <a16:rowId xmlns:a16="http://schemas.microsoft.com/office/drawing/2014/main" val="212865236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l-SI" sz="2400" b="1" dirty="0" smtClean="0">
                          <a:effectLst/>
                        </a:rPr>
                        <a:t>6.</a:t>
                      </a:r>
                      <a:r>
                        <a:rPr lang="en-US" sz="2400" b="1" dirty="0" smtClean="0">
                          <a:effectLst/>
                        </a:rPr>
                        <a:t>Spotify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120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30mio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NE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Odlična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NE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 err="1">
                          <a:effectLst/>
                        </a:rPr>
                        <a:t>zelen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extLst>
                  <a:ext uri="{0D108BD9-81ED-4DB2-BD59-A6C34878D82A}">
                    <a16:rowId xmlns:a16="http://schemas.microsoft.com/office/drawing/2014/main" val="27967254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l-SI" sz="2400" b="1" dirty="0" smtClean="0">
                          <a:effectLst/>
                        </a:rPr>
                        <a:t>4.</a:t>
                      </a:r>
                      <a:r>
                        <a:rPr lang="en-US" sz="2400" b="1" dirty="0" smtClean="0">
                          <a:effectLst/>
                        </a:rPr>
                        <a:t>Apple </a:t>
                      </a:r>
                      <a:r>
                        <a:rPr lang="en-US" sz="2400" b="1" dirty="0">
                          <a:effectLst/>
                        </a:rPr>
                        <a:t>Music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120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40mio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NE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Dobra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NE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bel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extLst>
                  <a:ext uri="{0D108BD9-81ED-4DB2-BD59-A6C34878D82A}">
                    <a16:rowId xmlns:a16="http://schemas.microsoft.com/office/drawing/2014/main" val="105669484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l-SI" sz="2400" b="1" dirty="0" smtClean="0">
                          <a:effectLst/>
                        </a:rPr>
                        <a:t>5.</a:t>
                      </a:r>
                      <a:r>
                        <a:rPr lang="en-US" sz="2400" b="1" dirty="0" err="1" smtClean="0">
                          <a:effectLst/>
                        </a:rPr>
                        <a:t>Deezer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120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40mio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NE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Dobra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NE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 err="1">
                          <a:effectLst/>
                        </a:rPr>
                        <a:t>pisan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extLst>
                  <a:ext uri="{0D108BD9-81ED-4DB2-BD59-A6C34878D82A}">
                    <a16:rowId xmlns:a16="http://schemas.microsoft.com/office/drawing/2014/main" val="238569974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l-SI" sz="2400" b="1" dirty="0" smtClean="0">
                          <a:effectLst/>
                        </a:rPr>
                        <a:t>1.</a:t>
                      </a:r>
                      <a:r>
                        <a:rPr lang="en-US" sz="2400" b="1" dirty="0" err="1" smtClean="0">
                          <a:effectLst/>
                        </a:rPr>
                        <a:t>Youtube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0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100mio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DA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 err="1">
                          <a:effectLst/>
                        </a:rPr>
                        <a:t>Slaba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NE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 err="1">
                          <a:effectLst/>
                        </a:rPr>
                        <a:t>rdeč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extLst>
                  <a:ext uri="{0D108BD9-81ED-4DB2-BD59-A6C34878D82A}">
                    <a16:rowId xmlns:a16="http://schemas.microsoft.com/office/drawing/2014/main" val="117492508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l-SI" sz="2400" b="1" dirty="0" smtClean="0">
                          <a:effectLst/>
                        </a:rPr>
                        <a:t>2.</a:t>
                      </a:r>
                      <a:r>
                        <a:rPr lang="en-US" sz="2400" b="1" dirty="0" smtClean="0">
                          <a:effectLst/>
                        </a:rPr>
                        <a:t>Torrent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0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20mio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NE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 err="1">
                          <a:effectLst/>
                        </a:rPr>
                        <a:t>Slaba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DA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 err="1">
                          <a:effectLst/>
                        </a:rPr>
                        <a:t>zelen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extLst>
                  <a:ext uri="{0D108BD9-81ED-4DB2-BD59-A6C34878D82A}">
                    <a16:rowId xmlns:a16="http://schemas.microsoft.com/office/drawing/2014/main" val="250130608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15707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198" y="407655"/>
            <a:ext cx="10515600" cy="1325563"/>
          </a:xfrm>
        </p:spPr>
        <p:txBody>
          <a:bodyPr>
            <a:noAutofit/>
          </a:bodyPr>
          <a:lstStyle/>
          <a:p>
            <a:r>
              <a:rPr lang="sl-SI" sz="3200" dirty="0" smtClean="0"/>
              <a:t>Manjvredna varianta (potrebujemo urejenost vrednosti pri kriteriju):</a:t>
            </a:r>
            <a:br>
              <a:rPr lang="sl-SI" sz="3200" dirty="0" smtClean="0"/>
            </a:br>
            <a:r>
              <a:rPr lang="sl-SI" sz="3200" b="1" dirty="0" smtClean="0"/>
              <a:t>A je manjvredna od B, če bo pri vsakem </a:t>
            </a:r>
            <a:r>
              <a:rPr lang="sl-SI" sz="3200" b="1" dirty="0" err="1" smtClean="0"/>
              <a:t>odl</a:t>
            </a:r>
            <a:r>
              <a:rPr lang="sl-SI" sz="3200" b="1" dirty="0" smtClean="0"/>
              <a:t>. Modelu B boljši od </a:t>
            </a:r>
            <a:br>
              <a:rPr lang="sl-SI" sz="3200" b="1" dirty="0" smtClean="0"/>
            </a:br>
            <a:r>
              <a:rPr lang="sl-SI" sz="3200" b="1" dirty="0" smtClean="0"/>
              <a:t>A &lt; B, ko je slabši (ali enak) po vseh kriterijih</a:t>
            </a:r>
            <a:endParaRPr lang="en-US" sz="3200" b="1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81539479"/>
              </p:ext>
            </p:extLst>
          </p:nvPr>
        </p:nvGraphicFramePr>
        <p:xfrm>
          <a:off x="838198" y="2083888"/>
          <a:ext cx="8567954" cy="42062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910531">
                  <a:extLst>
                    <a:ext uri="{9D8B030D-6E8A-4147-A177-3AD203B41FA5}">
                      <a16:colId xmlns:a16="http://schemas.microsoft.com/office/drawing/2014/main" val="2505186960"/>
                    </a:ext>
                  </a:extLst>
                </a:gridCol>
                <a:gridCol w="1195553">
                  <a:extLst>
                    <a:ext uri="{9D8B030D-6E8A-4147-A177-3AD203B41FA5}">
                      <a16:colId xmlns:a16="http://schemas.microsoft.com/office/drawing/2014/main" val="1386330669"/>
                    </a:ext>
                  </a:extLst>
                </a:gridCol>
                <a:gridCol w="1197989">
                  <a:extLst>
                    <a:ext uri="{9D8B030D-6E8A-4147-A177-3AD203B41FA5}">
                      <a16:colId xmlns:a16="http://schemas.microsoft.com/office/drawing/2014/main" val="3669397027"/>
                    </a:ext>
                  </a:extLst>
                </a:gridCol>
                <a:gridCol w="543431">
                  <a:extLst>
                    <a:ext uri="{9D8B030D-6E8A-4147-A177-3AD203B41FA5}">
                      <a16:colId xmlns:a16="http://schemas.microsoft.com/office/drawing/2014/main" val="3188469936"/>
                    </a:ext>
                  </a:extLst>
                </a:gridCol>
                <a:gridCol w="2175971">
                  <a:extLst>
                    <a:ext uri="{9D8B030D-6E8A-4147-A177-3AD203B41FA5}">
                      <a16:colId xmlns:a16="http://schemas.microsoft.com/office/drawing/2014/main" val="1069898013"/>
                    </a:ext>
                  </a:extLst>
                </a:gridCol>
                <a:gridCol w="1544479">
                  <a:extLst>
                    <a:ext uri="{9D8B030D-6E8A-4147-A177-3AD203B41FA5}">
                      <a16:colId xmlns:a16="http://schemas.microsoft.com/office/drawing/2014/main" val="47135376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 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Cena (letno)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Velikost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Reklame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Uporabniška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izkušnja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Prepovedano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extLst>
                  <a:ext uri="{0D108BD9-81ED-4DB2-BD59-A6C34878D82A}">
                    <a16:rowId xmlns:a16="http://schemas.microsoft.com/office/drawing/2014/main" val="35528587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Amazon Prime Music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80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10mio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NE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Dobra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NE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extLst>
                  <a:ext uri="{0D108BD9-81ED-4DB2-BD59-A6C34878D82A}">
                    <a16:rowId xmlns:a16="http://schemas.microsoft.com/office/drawing/2014/main" val="212865236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Spotify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120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30mio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NE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Odlična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NE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extLst>
                  <a:ext uri="{0D108BD9-81ED-4DB2-BD59-A6C34878D82A}">
                    <a16:rowId xmlns:a16="http://schemas.microsoft.com/office/drawing/2014/main" val="27967254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Apple Music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120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40mio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NE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Dobra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NE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extLst>
                  <a:ext uri="{0D108BD9-81ED-4DB2-BD59-A6C34878D82A}">
                    <a16:rowId xmlns:a16="http://schemas.microsoft.com/office/drawing/2014/main" val="105669484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strike="noStrike" baseline="0" dirty="0" err="1">
                          <a:effectLst/>
                        </a:rPr>
                        <a:t>Deezer</a:t>
                      </a:r>
                      <a:endParaRPr lang="en-US" sz="2400" b="1" strike="noStrike" baseline="0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strike="noStrike" baseline="0" dirty="0">
                          <a:effectLst/>
                        </a:rPr>
                        <a:t>120</a:t>
                      </a:r>
                      <a:endParaRPr lang="en-US" sz="2400" b="1" strike="noStrike" baseline="0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l-SI" sz="2400" b="1" strike="noStrike" baseline="0" dirty="0" smtClean="0">
                          <a:effectLst/>
                        </a:rPr>
                        <a:t>39,9</a:t>
                      </a:r>
                      <a:r>
                        <a:rPr lang="en-US" sz="2400" b="1" strike="noStrike" baseline="0" dirty="0" err="1" smtClean="0">
                          <a:effectLst/>
                        </a:rPr>
                        <a:t>mio</a:t>
                      </a:r>
                      <a:endParaRPr lang="en-US" sz="2400" b="1" strike="noStrike" baseline="0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strike="noStrike" baseline="0" dirty="0">
                          <a:effectLst/>
                        </a:rPr>
                        <a:t>NE</a:t>
                      </a:r>
                      <a:endParaRPr lang="en-US" sz="2400" b="1" strike="noStrike" baseline="0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strike="noStrike" baseline="0" dirty="0">
                          <a:effectLst/>
                        </a:rPr>
                        <a:t>Dobra</a:t>
                      </a:r>
                      <a:endParaRPr lang="en-US" sz="2400" b="1" strike="noStrike" baseline="0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strike="noStrike" baseline="0" dirty="0">
                          <a:effectLst/>
                        </a:rPr>
                        <a:t>NE</a:t>
                      </a:r>
                      <a:endParaRPr lang="en-US" sz="2400" b="1" strike="noStrike" baseline="0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extLst>
                  <a:ext uri="{0D108BD9-81ED-4DB2-BD59-A6C34878D82A}">
                    <a16:rowId xmlns:a16="http://schemas.microsoft.com/office/drawing/2014/main" val="238569974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 err="1">
                          <a:effectLst/>
                        </a:rPr>
                        <a:t>Youtube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0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100mio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DA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 err="1">
                          <a:effectLst/>
                        </a:rPr>
                        <a:t>Slaba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NE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extLst>
                  <a:ext uri="{0D108BD9-81ED-4DB2-BD59-A6C34878D82A}">
                    <a16:rowId xmlns:a16="http://schemas.microsoft.com/office/drawing/2014/main" val="117492508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Torrent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0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20mio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NE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 err="1">
                          <a:effectLst/>
                        </a:rPr>
                        <a:t>Slaba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DA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extLst>
                  <a:ext uri="{0D108BD9-81ED-4DB2-BD59-A6C34878D82A}">
                    <a16:rowId xmlns:a16="http://schemas.microsoft.com/office/drawing/2014/main" val="250130608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78930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sl-SI" sz="3200" dirty="0" smtClean="0"/>
              <a:t>Manjvredna varianta (potrebujemo urejenost vrednosti pri kriteriju):</a:t>
            </a:r>
            <a:br>
              <a:rPr lang="sl-SI" sz="3200" dirty="0" smtClean="0"/>
            </a:br>
            <a:r>
              <a:rPr lang="sl-SI" sz="3200" b="1" dirty="0" smtClean="0"/>
              <a:t>A je manjvredna od B, če bo pri vsakem </a:t>
            </a:r>
            <a:r>
              <a:rPr lang="sl-SI" sz="3200" b="1" dirty="0" err="1" smtClean="0"/>
              <a:t>odl</a:t>
            </a:r>
            <a:r>
              <a:rPr lang="sl-SI" sz="3200" b="1" dirty="0" smtClean="0"/>
              <a:t>. Modelu B boljši od </a:t>
            </a:r>
            <a:br>
              <a:rPr lang="sl-SI" sz="3200" b="1" dirty="0" smtClean="0"/>
            </a:br>
            <a:r>
              <a:rPr lang="sl-SI" sz="3200" b="1" dirty="0" smtClean="0"/>
              <a:t>A &lt; B, ko je slabši (ali enak) po vseh kriterijih</a:t>
            </a:r>
            <a:endParaRPr lang="en-US" sz="3200" b="1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99818921"/>
              </p:ext>
            </p:extLst>
          </p:nvPr>
        </p:nvGraphicFramePr>
        <p:xfrm>
          <a:off x="838198" y="2083888"/>
          <a:ext cx="8567954" cy="42062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910531">
                  <a:extLst>
                    <a:ext uri="{9D8B030D-6E8A-4147-A177-3AD203B41FA5}">
                      <a16:colId xmlns:a16="http://schemas.microsoft.com/office/drawing/2014/main" val="2505186960"/>
                    </a:ext>
                  </a:extLst>
                </a:gridCol>
                <a:gridCol w="1195553">
                  <a:extLst>
                    <a:ext uri="{9D8B030D-6E8A-4147-A177-3AD203B41FA5}">
                      <a16:colId xmlns:a16="http://schemas.microsoft.com/office/drawing/2014/main" val="1386330669"/>
                    </a:ext>
                  </a:extLst>
                </a:gridCol>
                <a:gridCol w="1197989">
                  <a:extLst>
                    <a:ext uri="{9D8B030D-6E8A-4147-A177-3AD203B41FA5}">
                      <a16:colId xmlns:a16="http://schemas.microsoft.com/office/drawing/2014/main" val="3669397027"/>
                    </a:ext>
                  </a:extLst>
                </a:gridCol>
                <a:gridCol w="543431">
                  <a:extLst>
                    <a:ext uri="{9D8B030D-6E8A-4147-A177-3AD203B41FA5}">
                      <a16:colId xmlns:a16="http://schemas.microsoft.com/office/drawing/2014/main" val="3188469936"/>
                    </a:ext>
                  </a:extLst>
                </a:gridCol>
                <a:gridCol w="2175971">
                  <a:extLst>
                    <a:ext uri="{9D8B030D-6E8A-4147-A177-3AD203B41FA5}">
                      <a16:colId xmlns:a16="http://schemas.microsoft.com/office/drawing/2014/main" val="1069898013"/>
                    </a:ext>
                  </a:extLst>
                </a:gridCol>
                <a:gridCol w="1544479">
                  <a:extLst>
                    <a:ext uri="{9D8B030D-6E8A-4147-A177-3AD203B41FA5}">
                      <a16:colId xmlns:a16="http://schemas.microsoft.com/office/drawing/2014/main" val="47135376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 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Cena (letno)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Velikost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Reklame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Uporabniška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izkušnja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Prepovedano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extLst>
                  <a:ext uri="{0D108BD9-81ED-4DB2-BD59-A6C34878D82A}">
                    <a16:rowId xmlns:a16="http://schemas.microsoft.com/office/drawing/2014/main" val="35528587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Amazon Prime Music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80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10mio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NE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Dobra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NE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extLst>
                  <a:ext uri="{0D108BD9-81ED-4DB2-BD59-A6C34878D82A}">
                    <a16:rowId xmlns:a16="http://schemas.microsoft.com/office/drawing/2014/main" val="212865236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Spotify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120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30mio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NE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Odlična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NE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extLst>
                  <a:ext uri="{0D108BD9-81ED-4DB2-BD59-A6C34878D82A}">
                    <a16:rowId xmlns:a16="http://schemas.microsoft.com/office/drawing/2014/main" val="27967254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Apple Music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120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40mio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NE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Dobra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NE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extLst>
                  <a:ext uri="{0D108BD9-81ED-4DB2-BD59-A6C34878D82A}">
                    <a16:rowId xmlns:a16="http://schemas.microsoft.com/office/drawing/2014/main" val="105669484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strike="sngStrike" baseline="0" dirty="0" err="1">
                          <a:effectLst/>
                        </a:rPr>
                        <a:t>Deezer</a:t>
                      </a:r>
                      <a:endParaRPr lang="en-US" sz="2400" b="1" strike="sngStrike" baseline="0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strike="sngStrike" baseline="0" dirty="0">
                          <a:effectLst/>
                        </a:rPr>
                        <a:t>120</a:t>
                      </a:r>
                      <a:endParaRPr lang="en-US" sz="2400" b="1" strike="sngStrike" baseline="0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l-SI" sz="2400" b="1" strike="sngStrike" baseline="0" dirty="0" smtClean="0">
                          <a:effectLst/>
                        </a:rPr>
                        <a:t>39.9</a:t>
                      </a:r>
                      <a:r>
                        <a:rPr lang="en-US" sz="2400" b="1" strike="sngStrike" baseline="0" dirty="0" err="1" smtClean="0">
                          <a:effectLst/>
                        </a:rPr>
                        <a:t>mio</a:t>
                      </a:r>
                      <a:endParaRPr lang="en-US" sz="2400" b="1" strike="sngStrike" baseline="0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strike="sngStrike" baseline="0" dirty="0">
                          <a:effectLst/>
                        </a:rPr>
                        <a:t>NE</a:t>
                      </a:r>
                      <a:endParaRPr lang="en-US" sz="2400" b="1" strike="sngStrike" baseline="0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strike="sngStrike" baseline="0" dirty="0">
                          <a:effectLst/>
                        </a:rPr>
                        <a:t>Dobra</a:t>
                      </a:r>
                      <a:endParaRPr lang="en-US" sz="2400" b="1" strike="sngStrike" baseline="0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strike="sngStrike" baseline="0" dirty="0">
                          <a:effectLst/>
                        </a:rPr>
                        <a:t>NE</a:t>
                      </a:r>
                      <a:endParaRPr lang="en-US" sz="2400" b="1" strike="sngStrike" baseline="0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extLst>
                  <a:ext uri="{0D108BD9-81ED-4DB2-BD59-A6C34878D82A}">
                    <a16:rowId xmlns:a16="http://schemas.microsoft.com/office/drawing/2014/main" val="238569974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 err="1">
                          <a:effectLst/>
                        </a:rPr>
                        <a:t>Youtube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0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100mio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DA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 err="1">
                          <a:effectLst/>
                        </a:rPr>
                        <a:t>Slaba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NE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extLst>
                  <a:ext uri="{0D108BD9-81ED-4DB2-BD59-A6C34878D82A}">
                    <a16:rowId xmlns:a16="http://schemas.microsoft.com/office/drawing/2014/main" val="117492508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Torrent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0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20mio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NE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 err="1">
                          <a:effectLst/>
                        </a:rPr>
                        <a:t>Slaba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DA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extLst>
                  <a:ext uri="{0D108BD9-81ED-4DB2-BD59-A6C34878D82A}">
                    <a16:rowId xmlns:a16="http://schemas.microsoft.com/office/drawing/2014/main" val="2501306082"/>
                  </a:ext>
                </a:extLst>
              </a:tr>
            </a:tbl>
          </a:graphicData>
        </a:graphic>
      </p:graphicFrame>
      <p:sp>
        <p:nvSpPr>
          <p:cNvPr id="5" name="PoljeZBesedilom 4"/>
          <p:cNvSpPr txBox="1"/>
          <p:nvPr/>
        </p:nvSpPr>
        <p:spPr>
          <a:xfrm>
            <a:off x="9517935" y="5040556"/>
            <a:ext cx="21845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l-SI" b="1" dirty="0" smtClean="0">
                <a:solidFill>
                  <a:srgbClr val="FF0000"/>
                </a:solidFill>
              </a:rPr>
              <a:t>Manjvredna varianta</a:t>
            </a:r>
          </a:p>
        </p:txBody>
      </p:sp>
    </p:spTree>
    <p:extLst>
      <p:ext uri="{BB962C8B-B14F-4D97-AF65-F5344CB8AC3E}">
        <p14:creationId xmlns:p14="http://schemas.microsoft.com/office/powerpoint/2010/main" val="4251318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/>
              <a:t>Grafične metode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838198" y="2083888"/>
          <a:ext cx="10214114" cy="42062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910531">
                  <a:extLst>
                    <a:ext uri="{9D8B030D-6E8A-4147-A177-3AD203B41FA5}">
                      <a16:colId xmlns:a16="http://schemas.microsoft.com/office/drawing/2014/main" val="2505186960"/>
                    </a:ext>
                  </a:extLst>
                </a:gridCol>
                <a:gridCol w="1195553">
                  <a:extLst>
                    <a:ext uri="{9D8B030D-6E8A-4147-A177-3AD203B41FA5}">
                      <a16:colId xmlns:a16="http://schemas.microsoft.com/office/drawing/2014/main" val="1386330669"/>
                    </a:ext>
                  </a:extLst>
                </a:gridCol>
                <a:gridCol w="1197989">
                  <a:extLst>
                    <a:ext uri="{9D8B030D-6E8A-4147-A177-3AD203B41FA5}">
                      <a16:colId xmlns:a16="http://schemas.microsoft.com/office/drawing/2014/main" val="3669397027"/>
                    </a:ext>
                  </a:extLst>
                </a:gridCol>
                <a:gridCol w="543431">
                  <a:extLst>
                    <a:ext uri="{9D8B030D-6E8A-4147-A177-3AD203B41FA5}">
                      <a16:colId xmlns:a16="http://schemas.microsoft.com/office/drawing/2014/main" val="3188469936"/>
                    </a:ext>
                  </a:extLst>
                </a:gridCol>
                <a:gridCol w="2175971">
                  <a:extLst>
                    <a:ext uri="{9D8B030D-6E8A-4147-A177-3AD203B41FA5}">
                      <a16:colId xmlns:a16="http://schemas.microsoft.com/office/drawing/2014/main" val="1069898013"/>
                    </a:ext>
                  </a:extLst>
                </a:gridCol>
                <a:gridCol w="1544479">
                  <a:extLst>
                    <a:ext uri="{9D8B030D-6E8A-4147-A177-3AD203B41FA5}">
                      <a16:colId xmlns:a16="http://schemas.microsoft.com/office/drawing/2014/main" val="471353767"/>
                    </a:ext>
                  </a:extLst>
                </a:gridCol>
                <a:gridCol w="1646160">
                  <a:extLst>
                    <a:ext uri="{9D8B030D-6E8A-4147-A177-3AD203B41FA5}">
                      <a16:colId xmlns:a16="http://schemas.microsoft.com/office/drawing/2014/main" val="281489018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 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Cena (letno)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Velikost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Reklame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Uporabniška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izkušnja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Prepovedano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Logo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extLst>
                  <a:ext uri="{0D108BD9-81ED-4DB2-BD59-A6C34878D82A}">
                    <a16:rowId xmlns:a16="http://schemas.microsoft.com/office/drawing/2014/main" val="35528587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Amazon Prime Music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80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10mio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NE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Dobra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NE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črn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extLst>
                  <a:ext uri="{0D108BD9-81ED-4DB2-BD59-A6C34878D82A}">
                    <a16:rowId xmlns:a16="http://schemas.microsoft.com/office/drawing/2014/main" val="212865236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Spotify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120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30mio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NE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Odlična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NE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zelen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extLst>
                  <a:ext uri="{0D108BD9-81ED-4DB2-BD59-A6C34878D82A}">
                    <a16:rowId xmlns:a16="http://schemas.microsoft.com/office/drawing/2014/main" val="27967254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Apple Music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120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40mio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NE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Dobra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NE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bel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extLst>
                  <a:ext uri="{0D108BD9-81ED-4DB2-BD59-A6C34878D82A}">
                    <a16:rowId xmlns:a16="http://schemas.microsoft.com/office/drawing/2014/main" val="105669484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Deezer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120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40mio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NE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Dobra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NE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pisan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extLst>
                  <a:ext uri="{0D108BD9-81ED-4DB2-BD59-A6C34878D82A}">
                    <a16:rowId xmlns:a16="http://schemas.microsoft.com/office/drawing/2014/main" val="238569974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Youtube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0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100mio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DA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 err="1">
                          <a:effectLst/>
                        </a:rPr>
                        <a:t>Slaba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NE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rdeč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extLst>
                  <a:ext uri="{0D108BD9-81ED-4DB2-BD59-A6C34878D82A}">
                    <a16:rowId xmlns:a16="http://schemas.microsoft.com/office/drawing/2014/main" val="117492508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Torrent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0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20mio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NE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</a:rPr>
                        <a:t>Slaba</a:t>
                      </a:r>
                      <a:endParaRPr lang="en-US" sz="2400" b="1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DA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 err="1">
                          <a:effectLst/>
                        </a:rPr>
                        <a:t>zelen</a:t>
                      </a:r>
                      <a:endParaRPr lang="en-US" sz="2400" b="1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9055" marR="68580" marT="0" marB="0"/>
                </a:tc>
                <a:extLst>
                  <a:ext uri="{0D108BD9-81ED-4DB2-BD59-A6C34878D82A}">
                    <a16:rowId xmlns:a16="http://schemas.microsoft.com/office/drawing/2014/main" val="250130608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45726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/>
              <a:t>Zvezda, radar, </a:t>
            </a:r>
            <a:r>
              <a:rPr lang="sl-SI" dirty="0" err="1" smtClean="0"/>
              <a:t>spider</a:t>
            </a:r>
            <a:r>
              <a:rPr lang="sl-SI" dirty="0" smtClean="0"/>
              <a:t>, …</a:t>
            </a:r>
            <a:endParaRPr lang="sl-SI" dirty="0"/>
          </a:p>
        </p:txBody>
      </p:sp>
      <p:cxnSp>
        <p:nvCxnSpPr>
          <p:cNvPr id="5" name="Raven povezovalnik 4"/>
          <p:cNvCxnSpPr/>
          <p:nvPr/>
        </p:nvCxnSpPr>
        <p:spPr>
          <a:xfrm>
            <a:off x="4217625" y="2126255"/>
            <a:ext cx="703244" cy="1322025"/>
          </a:xfrm>
          <a:prstGeom prst="line">
            <a:avLst/>
          </a:prstGeom>
          <a:ln w="635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Raven povezovalnik 6"/>
          <p:cNvCxnSpPr/>
          <p:nvPr/>
        </p:nvCxnSpPr>
        <p:spPr>
          <a:xfrm flipH="1">
            <a:off x="4968608" y="2390660"/>
            <a:ext cx="1244905" cy="1057620"/>
          </a:xfrm>
          <a:prstGeom prst="line">
            <a:avLst/>
          </a:prstGeom>
          <a:ln w="635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Raven povezovalnik 8"/>
          <p:cNvCxnSpPr/>
          <p:nvPr/>
        </p:nvCxnSpPr>
        <p:spPr>
          <a:xfrm>
            <a:off x="4928212" y="3433992"/>
            <a:ext cx="1417504" cy="1237160"/>
          </a:xfrm>
          <a:prstGeom prst="line">
            <a:avLst/>
          </a:prstGeom>
          <a:ln w="635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Raven povezovalnik 12"/>
          <p:cNvCxnSpPr/>
          <p:nvPr/>
        </p:nvCxnSpPr>
        <p:spPr>
          <a:xfrm flipH="1">
            <a:off x="4217625" y="3448280"/>
            <a:ext cx="694980" cy="1674563"/>
          </a:xfrm>
          <a:prstGeom prst="line">
            <a:avLst/>
          </a:prstGeom>
          <a:ln w="635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Raven povezovalnik 14"/>
          <p:cNvCxnSpPr/>
          <p:nvPr/>
        </p:nvCxnSpPr>
        <p:spPr>
          <a:xfrm flipV="1">
            <a:off x="3084722" y="3448281"/>
            <a:ext cx="1795751" cy="248416"/>
          </a:xfrm>
          <a:prstGeom prst="line">
            <a:avLst/>
          </a:prstGeom>
          <a:ln w="635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PoljeZBesedilom 24"/>
          <p:cNvSpPr txBox="1"/>
          <p:nvPr/>
        </p:nvSpPr>
        <p:spPr>
          <a:xfrm flipH="1">
            <a:off x="6345716" y="1941589"/>
            <a:ext cx="17169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dirty="0" smtClean="0"/>
              <a:t>Cena</a:t>
            </a:r>
            <a:endParaRPr lang="sl-SI" dirty="0"/>
          </a:p>
        </p:txBody>
      </p:sp>
      <p:sp>
        <p:nvSpPr>
          <p:cNvPr id="27" name="PoljeZBesedilom 26"/>
          <p:cNvSpPr txBox="1"/>
          <p:nvPr/>
        </p:nvSpPr>
        <p:spPr>
          <a:xfrm flipH="1">
            <a:off x="6345716" y="4486486"/>
            <a:ext cx="17169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dirty="0" smtClean="0"/>
              <a:t>Velikost</a:t>
            </a:r>
            <a:endParaRPr lang="sl-SI" dirty="0"/>
          </a:p>
        </p:txBody>
      </p:sp>
      <p:sp>
        <p:nvSpPr>
          <p:cNvPr id="28" name="PoljeZBesedilom 27"/>
          <p:cNvSpPr txBox="1"/>
          <p:nvPr/>
        </p:nvSpPr>
        <p:spPr>
          <a:xfrm flipH="1">
            <a:off x="3706625" y="5281918"/>
            <a:ext cx="17169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dirty="0" smtClean="0"/>
              <a:t>Prepovedano</a:t>
            </a:r>
            <a:endParaRPr lang="sl-SI" dirty="0"/>
          </a:p>
        </p:txBody>
      </p:sp>
      <p:sp>
        <p:nvSpPr>
          <p:cNvPr id="29" name="PoljeZBesedilom 28"/>
          <p:cNvSpPr txBox="1"/>
          <p:nvPr/>
        </p:nvSpPr>
        <p:spPr>
          <a:xfrm flipH="1">
            <a:off x="1494252" y="3449221"/>
            <a:ext cx="17169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dirty="0" smtClean="0"/>
              <a:t>Reklame</a:t>
            </a:r>
            <a:endParaRPr lang="sl-SI" dirty="0"/>
          </a:p>
        </p:txBody>
      </p:sp>
      <p:sp>
        <p:nvSpPr>
          <p:cNvPr id="30" name="PoljeZBesedilom 29"/>
          <p:cNvSpPr txBox="1"/>
          <p:nvPr/>
        </p:nvSpPr>
        <p:spPr>
          <a:xfrm flipH="1">
            <a:off x="3203889" y="1784936"/>
            <a:ext cx="17169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dirty="0" err="1" smtClean="0"/>
              <a:t>Upo</a:t>
            </a:r>
            <a:r>
              <a:rPr lang="sl-SI" dirty="0" smtClean="0"/>
              <a:t>. izkušnja</a:t>
            </a:r>
            <a:endParaRPr lang="sl-SI" dirty="0"/>
          </a:p>
        </p:txBody>
      </p:sp>
      <p:cxnSp>
        <p:nvCxnSpPr>
          <p:cNvPr id="31" name="Raven povezovalnik 30"/>
          <p:cNvCxnSpPr/>
          <p:nvPr/>
        </p:nvCxnSpPr>
        <p:spPr>
          <a:xfrm flipV="1">
            <a:off x="5326629" y="3094536"/>
            <a:ext cx="96976" cy="693202"/>
          </a:xfrm>
          <a:prstGeom prst="line">
            <a:avLst/>
          </a:prstGeom>
          <a:ln w="635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Raven povezovalnik 35"/>
          <p:cNvCxnSpPr/>
          <p:nvPr/>
        </p:nvCxnSpPr>
        <p:spPr>
          <a:xfrm flipV="1">
            <a:off x="4217625" y="3739489"/>
            <a:ext cx="1125556" cy="1417411"/>
          </a:xfrm>
          <a:prstGeom prst="line">
            <a:avLst/>
          </a:prstGeom>
          <a:ln w="635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Raven povezovalnik 37"/>
          <p:cNvCxnSpPr/>
          <p:nvPr/>
        </p:nvCxnSpPr>
        <p:spPr>
          <a:xfrm flipH="1" flipV="1">
            <a:off x="3203889" y="3695423"/>
            <a:ext cx="998129" cy="1427420"/>
          </a:xfrm>
          <a:prstGeom prst="line">
            <a:avLst/>
          </a:prstGeom>
          <a:ln w="635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Raven povezovalnik 39"/>
          <p:cNvCxnSpPr/>
          <p:nvPr/>
        </p:nvCxnSpPr>
        <p:spPr>
          <a:xfrm flipV="1">
            <a:off x="3235102" y="2734101"/>
            <a:ext cx="1252804" cy="961322"/>
          </a:xfrm>
          <a:prstGeom prst="line">
            <a:avLst/>
          </a:prstGeom>
          <a:ln w="635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Raven povezovalnik 41"/>
          <p:cNvCxnSpPr/>
          <p:nvPr/>
        </p:nvCxnSpPr>
        <p:spPr>
          <a:xfrm>
            <a:off x="4553273" y="2732827"/>
            <a:ext cx="870057" cy="364897"/>
          </a:xfrm>
          <a:prstGeom prst="line">
            <a:avLst/>
          </a:prstGeom>
          <a:ln w="635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Raven povezovalnik 43"/>
          <p:cNvCxnSpPr/>
          <p:nvPr/>
        </p:nvCxnSpPr>
        <p:spPr>
          <a:xfrm flipH="1" flipV="1">
            <a:off x="5175909" y="3292804"/>
            <a:ext cx="442693" cy="695302"/>
          </a:xfrm>
          <a:prstGeom prst="line">
            <a:avLst/>
          </a:prstGeom>
          <a:ln w="635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Raven povezovalnik 45"/>
          <p:cNvCxnSpPr/>
          <p:nvPr/>
        </p:nvCxnSpPr>
        <p:spPr>
          <a:xfrm flipV="1">
            <a:off x="4217625" y="4004205"/>
            <a:ext cx="1400978" cy="1187379"/>
          </a:xfrm>
          <a:prstGeom prst="line">
            <a:avLst/>
          </a:prstGeom>
          <a:ln w="635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Raven povezovalnik 47"/>
          <p:cNvCxnSpPr/>
          <p:nvPr/>
        </p:nvCxnSpPr>
        <p:spPr>
          <a:xfrm flipH="1" flipV="1">
            <a:off x="3169736" y="3685151"/>
            <a:ext cx="1039625" cy="1506433"/>
          </a:xfrm>
          <a:prstGeom prst="line">
            <a:avLst/>
          </a:prstGeom>
          <a:ln w="635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Raven povezovalnik 49"/>
          <p:cNvCxnSpPr>
            <a:stCxn id="29" idx="1"/>
          </p:cNvCxnSpPr>
          <p:nvPr/>
        </p:nvCxnSpPr>
        <p:spPr>
          <a:xfrm flipV="1">
            <a:off x="3211232" y="2157173"/>
            <a:ext cx="984362" cy="1476714"/>
          </a:xfrm>
          <a:prstGeom prst="line">
            <a:avLst/>
          </a:prstGeom>
          <a:ln w="635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Raven povezovalnik 51"/>
          <p:cNvCxnSpPr/>
          <p:nvPr/>
        </p:nvCxnSpPr>
        <p:spPr>
          <a:xfrm flipH="1" flipV="1">
            <a:off x="4223965" y="2172039"/>
            <a:ext cx="951944" cy="1096724"/>
          </a:xfrm>
          <a:prstGeom prst="line">
            <a:avLst/>
          </a:prstGeom>
          <a:ln w="635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PoljeZBesedilom 2"/>
          <p:cNvSpPr txBox="1"/>
          <p:nvPr/>
        </p:nvSpPr>
        <p:spPr>
          <a:xfrm>
            <a:off x="7934632" y="1690688"/>
            <a:ext cx="95930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l-SI" dirty="0" err="1" smtClean="0">
                <a:solidFill>
                  <a:srgbClr val="FF0000"/>
                </a:solidFill>
              </a:rPr>
              <a:t>Spotify</a:t>
            </a:r>
            <a:endParaRPr lang="sl-SI" dirty="0" smtClean="0">
              <a:solidFill>
                <a:srgbClr val="FF0000"/>
              </a:solidFill>
            </a:endParaRPr>
          </a:p>
          <a:p>
            <a:r>
              <a:rPr lang="sl-SI" dirty="0" err="1" smtClean="0">
                <a:solidFill>
                  <a:srgbClr val="FFC000"/>
                </a:solidFill>
              </a:rPr>
              <a:t>Amazon</a:t>
            </a:r>
            <a:endParaRPr lang="sl-SI" dirty="0" smtClean="0">
              <a:solidFill>
                <a:srgbClr val="FFC000"/>
              </a:solidFill>
            </a:endParaRPr>
          </a:p>
          <a:p>
            <a:r>
              <a:rPr lang="sl-SI" dirty="0" err="1" smtClean="0">
                <a:solidFill>
                  <a:schemeClr val="accent6"/>
                </a:solidFill>
              </a:rPr>
              <a:t>Youtube</a:t>
            </a:r>
            <a:endParaRPr lang="sl-SI" dirty="0" smtClean="0">
              <a:solidFill>
                <a:schemeClr val="accent6"/>
              </a:solidFill>
            </a:endParaRPr>
          </a:p>
          <a:p>
            <a:endParaRPr lang="sl-SI" dirty="0">
              <a:solidFill>
                <a:srgbClr val="FF0000"/>
              </a:solidFill>
            </a:endParaRPr>
          </a:p>
        </p:txBody>
      </p:sp>
      <p:cxnSp>
        <p:nvCxnSpPr>
          <p:cNvPr id="24" name="Raven povezovalnik 23"/>
          <p:cNvCxnSpPr>
            <a:stCxn id="27" idx="3"/>
          </p:cNvCxnSpPr>
          <p:nvPr/>
        </p:nvCxnSpPr>
        <p:spPr>
          <a:xfrm flipH="1" flipV="1">
            <a:off x="6217092" y="2420317"/>
            <a:ext cx="128624" cy="2250835"/>
          </a:xfrm>
          <a:prstGeom prst="line">
            <a:avLst/>
          </a:prstGeom>
          <a:ln w="635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Raven povezovalnik 25"/>
          <p:cNvCxnSpPr/>
          <p:nvPr/>
        </p:nvCxnSpPr>
        <p:spPr>
          <a:xfrm flipV="1">
            <a:off x="4275416" y="4662587"/>
            <a:ext cx="2088474" cy="460256"/>
          </a:xfrm>
          <a:prstGeom prst="line">
            <a:avLst/>
          </a:prstGeom>
          <a:ln w="635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Raven povezovalnik 31"/>
          <p:cNvCxnSpPr/>
          <p:nvPr/>
        </p:nvCxnSpPr>
        <p:spPr>
          <a:xfrm flipV="1">
            <a:off x="4231392" y="3439891"/>
            <a:ext cx="413320" cy="1751694"/>
          </a:xfrm>
          <a:prstGeom prst="line">
            <a:avLst/>
          </a:prstGeom>
          <a:ln w="635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Raven povezovalnik 32"/>
          <p:cNvCxnSpPr/>
          <p:nvPr/>
        </p:nvCxnSpPr>
        <p:spPr>
          <a:xfrm flipV="1">
            <a:off x="4644712" y="3160144"/>
            <a:ext cx="98826" cy="279747"/>
          </a:xfrm>
          <a:prstGeom prst="line">
            <a:avLst/>
          </a:prstGeom>
          <a:ln w="635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Raven povezovalnik 33"/>
          <p:cNvCxnSpPr/>
          <p:nvPr/>
        </p:nvCxnSpPr>
        <p:spPr>
          <a:xfrm flipV="1">
            <a:off x="4799225" y="2487023"/>
            <a:ext cx="1359063" cy="607511"/>
          </a:xfrm>
          <a:prstGeom prst="line">
            <a:avLst/>
          </a:prstGeom>
          <a:ln w="635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6687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/>
              <a:t>Linijski diagram</a:t>
            </a:r>
            <a:br>
              <a:rPr lang="sl-SI" dirty="0" smtClean="0"/>
            </a:br>
            <a:r>
              <a:rPr lang="sl-SI" dirty="0"/>
              <a:t>(</a:t>
            </a:r>
            <a:r>
              <a:rPr lang="sl-SI" dirty="0" err="1" smtClean="0"/>
              <a:t>pd.plotting.parallel_coordinates</a:t>
            </a:r>
            <a:r>
              <a:rPr lang="sl-SI" dirty="0" smtClean="0"/>
              <a:t>)</a:t>
            </a:r>
            <a:endParaRPr lang="sl-SI" dirty="0"/>
          </a:p>
        </p:txBody>
      </p:sp>
      <p:sp>
        <p:nvSpPr>
          <p:cNvPr id="4" name="Pravokotnik 3"/>
          <p:cNvSpPr/>
          <p:nvPr/>
        </p:nvSpPr>
        <p:spPr>
          <a:xfrm>
            <a:off x="838200" y="2310269"/>
            <a:ext cx="1435265" cy="369331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sl-SI" dirty="0" smtClean="0"/>
              <a:t>Cena</a:t>
            </a:r>
          </a:p>
          <a:p>
            <a:endParaRPr lang="sl-SI" dirty="0"/>
          </a:p>
          <a:p>
            <a:r>
              <a:rPr lang="sl-SI" dirty="0" smtClean="0"/>
              <a:t>Velikost</a:t>
            </a:r>
          </a:p>
          <a:p>
            <a:endParaRPr lang="sl-SI" dirty="0"/>
          </a:p>
          <a:p>
            <a:r>
              <a:rPr lang="sl-SI" dirty="0" smtClean="0"/>
              <a:t>Reklame</a:t>
            </a:r>
          </a:p>
          <a:p>
            <a:endParaRPr lang="sl-SI" dirty="0"/>
          </a:p>
          <a:p>
            <a:r>
              <a:rPr lang="sl-SI" dirty="0" err="1" smtClean="0"/>
              <a:t>Upo</a:t>
            </a:r>
            <a:r>
              <a:rPr lang="sl-SI" dirty="0"/>
              <a:t>. </a:t>
            </a:r>
            <a:r>
              <a:rPr lang="sl-SI" dirty="0" smtClean="0"/>
              <a:t>Izkušnja</a:t>
            </a:r>
          </a:p>
          <a:p>
            <a:endParaRPr lang="sl-SI" dirty="0"/>
          </a:p>
          <a:p>
            <a:r>
              <a:rPr lang="sl-SI" dirty="0" smtClean="0"/>
              <a:t>Prepovedano</a:t>
            </a:r>
          </a:p>
          <a:p>
            <a:endParaRPr lang="sl-SI" dirty="0"/>
          </a:p>
          <a:p>
            <a:r>
              <a:rPr lang="sl-SI" dirty="0" err="1" smtClean="0"/>
              <a:t>Logo</a:t>
            </a:r>
            <a:endParaRPr lang="sl-SI" dirty="0" smtClean="0"/>
          </a:p>
          <a:p>
            <a:endParaRPr lang="sl-SI" dirty="0"/>
          </a:p>
          <a:p>
            <a:endParaRPr lang="sl-SI" dirty="0"/>
          </a:p>
        </p:txBody>
      </p:sp>
      <p:cxnSp>
        <p:nvCxnSpPr>
          <p:cNvPr id="5" name="Raven povezovalnik 4"/>
          <p:cNvCxnSpPr/>
          <p:nvPr/>
        </p:nvCxnSpPr>
        <p:spPr>
          <a:xfrm flipH="1">
            <a:off x="3244646" y="2497394"/>
            <a:ext cx="5515896" cy="19664"/>
          </a:xfrm>
          <a:prstGeom prst="line">
            <a:avLst/>
          </a:prstGeom>
          <a:ln w="635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Raven povezovalnik 7"/>
          <p:cNvCxnSpPr/>
          <p:nvPr/>
        </p:nvCxnSpPr>
        <p:spPr>
          <a:xfrm flipH="1">
            <a:off x="3244646" y="3033253"/>
            <a:ext cx="5515896" cy="19664"/>
          </a:xfrm>
          <a:prstGeom prst="line">
            <a:avLst/>
          </a:prstGeom>
          <a:ln w="635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Raven povezovalnik 8"/>
          <p:cNvCxnSpPr/>
          <p:nvPr/>
        </p:nvCxnSpPr>
        <p:spPr>
          <a:xfrm flipH="1">
            <a:off x="3244646" y="3549448"/>
            <a:ext cx="5515896" cy="19664"/>
          </a:xfrm>
          <a:prstGeom prst="line">
            <a:avLst/>
          </a:prstGeom>
          <a:ln w="635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Raven povezovalnik 9"/>
          <p:cNvCxnSpPr/>
          <p:nvPr/>
        </p:nvCxnSpPr>
        <p:spPr>
          <a:xfrm flipH="1">
            <a:off x="3244646" y="4092790"/>
            <a:ext cx="5515896" cy="19664"/>
          </a:xfrm>
          <a:prstGeom prst="line">
            <a:avLst/>
          </a:prstGeom>
          <a:ln w="635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Raven povezovalnik 10"/>
          <p:cNvCxnSpPr/>
          <p:nvPr/>
        </p:nvCxnSpPr>
        <p:spPr>
          <a:xfrm flipH="1">
            <a:off x="3244646" y="4636132"/>
            <a:ext cx="5515896" cy="19664"/>
          </a:xfrm>
          <a:prstGeom prst="line">
            <a:avLst/>
          </a:prstGeom>
          <a:ln w="635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Raven povezovalnik 11"/>
          <p:cNvCxnSpPr/>
          <p:nvPr/>
        </p:nvCxnSpPr>
        <p:spPr>
          <a:xfrm flipH="1">
            <a:off x="3244646" y="5258132"/>
            <a:ext cx="5515896" cy="19664"/>
          </a:xfrm>
          <a:prstGeom prst="line">
            <a:avLst/>
          </a:prstGeom>
          <a:ln w="635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Raven povezovalnik 12"/>
          <p:cNvCxnSpPr/>
          <p:nvPr/>
        </p:nvCxnSpPr>
        <p:spPr>
          <a:xfrm flipH="1" flipV="1">
            <a:off x="4306531" y="2506055"/>
            <a:ext cx="1696063" cy="534681"/>
          </a:xfrm>
          <a:prstGeom prst="line">
            <a:avLst/>
          </a:prstGeom>
          <a:ln w="635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Raven povezovalnik 15"/>
          <p:cNvCxnSpPr/>
          <p:nvPr/>
        </p:nvCxnSpPr>
        <p:spPr>
          <a:xfrm flipH="1" flipV="1">
            <a:off x="6002595" y="3056424"/>
            <a:ext cx="2757947" cy="493024"/>
          </a:xfrm>
          <a:prstGeom prst="line">
            <a:avLst/>
          </a:prstGeom>
          <a:ln w="635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Raven povezovalnik 17"/>
          <p:cNvCxnSpPr/>
          <p:nvPr/>
        </p:nvCxnSpPr>
        <p:spPr>
          <a:xfrm flipV="1">
            <a:off x="8760542" y="3577774"/>
            <a:ext cx="1" cy="1058358"/>
          </a:xfrm>
          <a:prstGeom prst="line">
            <a:avLst/>
          </a:prstGeom>
          <a:ln w="635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Raven povezovalnik 19"/>
          <p:cNvCxnSpPr/>
          <p:nvPr/>
        </p:nvCxnSpPr>
        <p:spPr>
          <a:xfrm flipH="1">
            <a:off x="7381568" y="4637900"/>
            <a:ext cx="1378976" cy="630064"/>
          </a:xfrm>
          <a:prstGeom prst="line">
            <a:avLst/>
          </a:prstGeom>
          <a:ln w="635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Raven povezovalnik 22"/>
          <p:cNvCxnSpPr/>
          <p:nvPr/>
        </p:nvCxnSpPr>
        <p:spPr>
          <a:xfrm flipH="1">
            <a:off x="4837471" y="2506055"/>
            <a:ext cx="462116" cy="527198"/>
          </a:xfrm>
          <a:prstGeom prst="line">
            <a:avLst/>
          </a:prstGeom>
          <a:ln w="635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Raven povezovalnik 25"/>
          <p:cNvCxnSpPr/>
          <p:nvPr/>
        </p:nvCxnSpPr>
        <p:spPr>
          <a:xfrm>
            <a:off x="4854679" y="3022468"/>
            <a:ext cx="3905863" cy="584213"/>
          </a:xfrm>
          <a:prstGeom prst="line">
            <a:avLst/>
          </a:prstGeom>
          <a:ln w="635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Raven povezovalnik 27"/>
          <p:cNvCxnSpPr/>
          <p:nvPr/>
        </p:nvCxnSpPr>
        <p:spPr>
          <a:xfrm flipH="1">
            <a:off x="5928852" y="3569112"/>
            <a:ext cx="2831691" cy="523678"/>
          </a:xfrm>
          <a:prstGeom prst="line">
            <a:avLst/>
          </a:prstGeom>
          <a:ln w="635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Raven povezovalnik 31"/>
          <p:cNvCxnSpPr/>
          <p:nvPr/>
        </p:nvCxnSpPr>
        <p:spPr>
          <a:xfrm flipH="1" flipV="1">
            <a:off x="5928852" y="4092790"/>
            <a:ext cx="2831690" cy="543342"/>
          </a:xfrm>
          <a:prstGeom prst="line">
            <a:avLst/>
          </a:prstGeom>
          <a:ln w="635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Raven povezovalnik 34"/>
          <p:cNvCxnSpPr/>
          <p:nvPr/>
        </p:nvCxnSpPr>
        <p:spPr>
          <a:xfrm>
            <a:off x="8760542" y="4636132"/>
            <a:ext cx="0" cy="622000"/>
          </a:xfrm>
          <a:prstGeom prst="line">
            <a:avLst/>
          </a:prstGeom>
          <a:ln w="635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06417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/>
              <a:t>Naloga (glej učilnica)</a:t>
            </a:r>
            <a:endParaRPr lang="sl-SI" dirty="0"/>
          </a:p>
        </p:txBody>
      </p:sp>
      <p:pic>
        <p:nvPicPr>
          <p:cNvPr id="4" name="Označba mesta vsebine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53718" y="1991175"/>
            <a:ext cx="2857500" cy="1905000"/>
          </a:xfrm>
          <a:prstGeom prst="rect">
            <a:avLst/>
          </a:prstGeom>
        </p:spPr>
      </p:pic>
      <p:sp>
        <p:nvSpPr>
          <p:cNvPr id="5" name="PoljeZBesedilom 4"/>
          <p:cNvSpPr txBox="1"/>
          <p:nvPr/>
        </p:nvSpPr>
        <p:spPr>
          <a:xfrm>
            <a:off x="4748269" y="2159306"/>
            <a:ext cx="5812553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eriod"/>
            </a:pPr>
            <a:r>
              <a:rPr lang="sl-SI" dirty="0" smtClean="0"/>
              <a:t>Leksikografsko urejanje, pomembnost: </a:t>
            </a:r>
            <a:r>
              <a:rPr lang="nn-NO" dirty="0" smtClean="0"/>
              <a:t>K3</a:t>
            </a:r>
            <a:r>
              <a:rPr lang="nn-NO" dirty="0"/>
              <a:t>, K4, K1, K2, </a:t>
            </a:r>
            <a:r>
              <a:rPr lang="nn-NO" dirty="0" smtClean="0"/>
              <a:t>K5</a:t>
            </a:r>
            <a:endParaRPr lang="sl-SI" dirty="0" smtClean="0"/>
          </a:p>
          <a:p>
            <a:r>
              <a:rPr lang="sl-SI" dirty="0" smtClean="0"/>
              <a:t>Pri vseh kriterijih večje je boljše. </a:t>
            </a:r>
            <a:endParaRPr lang="sl-SI" dirty="0" smtClean="0"/>
          </a:p>
          <a:p>
            <a:r>
              <a:rPr lang="sl-SI" dirty="0" smtClean="0"/>
              <a:t>D, E, C, A, B</a:t>
            </a:r>
            <a:endParaRPr lang="sl-SI" dirty="0" smtClean="0"/>
          </a:p>
          <a:p>
            <a:endParaRPr lang="sl-SI" dirty="0"/>
          </a:p>
          <a:p>
            <a:r>
              <a:rPr lang="sl-SI" dirty="0" smtClean="0"/>
              <a:t>2. Kaj nam lahko poveste o kriterijih</a:t>
            </a:r>
            <a:r>
              <a:rPr lang="sl-SI" dirty="0" smtClean="0"/>
              <a:t>?</a:t>
            </a:r>
          </a:p>
          <a:p>
            <a:endParaRPr lang="sl-SI" dirty="0"/>
          </a:p>
          <a:p>
            <a:r>
              <a:rPr lang="sl-SI" dirty="0" smtClean="0"/>
              <a:t>K4, K5 sta </a:t>
            </a:r>
            <a:r>
              <a:rPr lang="sl-SI" dirty="0" err="1" smtClean="0"/>
              <a:t>irrelevantna</a:t>
            </a:r>
            <a:r>
              <a:rPr lang="sl-SI" dirty="0" smtClean="0"/>
              <a:t> (K5, ker je enak K1)</a:t>
            </a:r>
            <a:endParaRPr lang="sl-SI" dirty="0" smtClean="0"/>
          </a:p>
          <a:p>
            <a:endParaRPr lang="sl-SI" dirty="0"/>
          </a:p>
          <a:p>
            <a:r>
              <a:rPr lang="sl-SI" dirty="0" smtClean="0"/>
              <a:t>3. Izločite manjvredne </a:t>
            </a:r>
            <a:r>
              <a:rPr lang="sl-SI" dirty="0" smtClean="0"/>
              <a:t>variante</a:t>
            </a:r>
          </a:p>
          <a:p>
            <a:endParaRPr lang="sl-SI" dirty="0"/>
          </a:p>
          <a:p>
            <a:r>
              <a:rPr lang="sl-SI" dirty="0" smtClean="0"/>
              <a:t>B &lt; A</a:t>
            </a:r>
          </a:p>
          <a:p>
            <a:r>
              <a:rPr lang="sl-SI" dirty="0" smtClean="0"/>
              <a:t>C &lt; D</a:t>
            </a:r>
            <a:endParaRPr lang="sl-SI" dirty="0" smtClean="0"/>
          </a:p>
          <a:p>
            <a:endParaRPr lang="sl-SI" dirty="0"/>
          </a:p>
          <a:p>
            <a:r>
              <a:rPr lang="sl-SI" dirty="0" smtClean="0"/>
              <a:t>4. Grafično predstavite variante</a:t>
            </a:r>
            <a:endParaRPr lang="sl-SI" dirty="0" smtClean="0"/>
          </a:p>
        </p:txBody>
      </p:sp>
    </p:spTree>
    <p:extLst>
      <p:ext uri="{BB962C8B-B14F-4D97-AF65-F5344CB8AC3E}">
        <p14:creationId xmlns:p14="http://schemas.microsoft.com/office/powerpoint/2010/main" val="2279008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značba mesta vsebine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20072" y="523882"/>
            <a:ext cx="2857500" cy="1905000"/>
          </a:xfrm>
          <a:prstGeom prst="rect">
            <a:avLst/>
          </a:prstGeom>
        </p:spPr>
      </p:pic>
      <p:cxnSp>
        <p:nvCxnSpPr>
          <p:cNvPr id="5" name="Raven povezovalnik 4"/>
          <p:cNvCxnSpPr/>
          <p:nvPr/>
        </p:nvCxnSpPr>
        <p:spPr>
          <a:xfrm>
            <a:off x="7586352" y="3561582"/>
            <a:ext cx="1417504" cy="1237160"/>
          </a:xfrm>
          <a:prstGeom prst="line">
            <a:avLst/>
          </a:prstGeom>
          <a:ln w="635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Raven povezovalnik 5"/>
          <p:cNvCxnSpPr/>
          <p:nvPr/>
        </p:nvCxnSpPr>
        <p:spPr>
          <a:xfrm>
            <a:off x="7586352" y="1998921"/>
            <a:ext cx="0" cy="1562661"/>
          </a:xfrm>
          <a:prstGeom prst="line">
            <a:avLst/>
          </a:prstGeom>
          <a:ln w="635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Raven povezovalnik 7"/>
          <p:cNvCxnSpPr/>
          <p:nvPr/>
        </p:nvCxnSpPr>
        <p:spPr>
          <a:xfrm flipH="1">
            <a:off x="6168849" y="3561582"/>
            <a:ext cx="1417503" cy="1237160"/>
          </a:xfrm>
          <a:prstGeom prst="line">
            <a:avLst/>
          </a:prstGeom>
          <a:ln w="635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PoljeZBesedilom 10"/>
          <p:cNvSpPr txBox="1"/>
          <p:nvPr/>
        </p:nvSpPr>
        <p:spPr>
          <a:xfrm flipH="1">
            <a:off x="7286876" y="1476382"/>
            <a:ext cx="17169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dirty="0" smtClean="0"/>
              <a:t>K1</a:t>
            </a:r>
            <a:endParaRPr lang="sl-SI" dirty="0"/>
          </a:p>
        </p:txBody>
      </p:sp>
      <p:sp>
        <p:nvSpPr>
          <p:cNvPr id="12" name="PoljeZBesedilom 11"/>
          <p:cNvSpPr txBox="1"/>
          <p:nvPr/>
        </p:nvSpPr>
        <p:spPr>
          <a:xfrm flipH="1">
            <a:off x="9068477" y="4801111"/>
            <a:ext cx="17169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dirty="0" smtClean="0"/>
              <a:t>K2</a:t>
            </a:r>
            <a:endParaRPr lang="sl-SI" dirty="0"/>
          </a:p>
        </p:txBody>
      </p:sp>
      <p:sp>
        <p:nvSpPr>
          <p:cNvPr id="13" name="PoljeZBesedilom 12"/>
          <p:cNvSpPr txBox="1"/>
          <p:nvPr/>
        </p:nvSpPr>
        <p:spPr>
          <a:xfrm flipH="1">
            <a:off x="5869372" y="4939577"/>
            <a:ext cx="17169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dirty="0" smtClean="0"/>
              <a:t>K3</a:t>
            </a:r>
            <a:endParaRPr lang="sl-SI" dirty="0"/>
          </a:p>
        </p:txBody>
      </p:sp>
      <p:cxnSp>
        <p:nvCxnSpPr>
          <p:cNvPr id="14" name="Raven povezovalnik 13"/>
          <p:cNvCxnSpPr/>
          <p:nvPr/>
        </p:nvCxnSpPr>
        <p:spPr>
          <a:xfrm flipV="1">
            <a:off x="6783572" y="1998921"/>
            <a:ext cx="802780" cy="2254102"/>
          </a:xfrm>
          <a:prstGeom prst="line">
            <a:avLst/>
          </a:prstGeom>
          <a:ln w="635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Raven povezovalnik 16"/>
          <p:cNvCxnSpPr/>
          <p:nvPr/>
        </p:nvCxnSpPr>
        <p:spPr>
          <a:xfrm flipV="1">
            <a:off x="6783572" y="3912781"/>
            <a:ext cx="1233377" cy="340242"/>
          </a:xfrm>
          <a:prstGeom prst="line">
            <a:avLst/>
          </a:prstGeom>
          <a:ln w="635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Raven povezovalnik 19"/>
          <p:cNvCxnSpPr/>
          <p:nvPr/>
        </p:nvCxnSpPr>
        <p:spPr>
          <a:xfrm flipH="1" flipV="1">
            <a:off x="7586352" y="1998921"/>
            <a:ext cx="430597" cy="1913860"/>
          </a:xfrm>
          <a:prstGeom prst="line">
            <a:avLst/>
          </a:prstGeom>
          <a:ln w="635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PoljeZBesedilom 22"/>
          <p:cNvSpPr txBox="1"/>
          <p:nvPr/>
        </p:nvSpPr>
        <p:spPr>
          <a:xfrm>
            <a:off x="9326985" y="1060883"/>
            <a:ext cx="32733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l-SI" dirty="0" smtClean="0">
                <a:solidFill>
                  <a:srgbClr val="FF0000"/>
                </a:solidFill>
              </a:rPr>
              <a:t>A</a:t>
            </a:r>
            <a:endParaRPr lang="sl-SI" dirty="0" smtClean="0">
              <a:solidFill>
                <a:srgbClr val="FF0000"/>
              </a:solidFill>
            </a:endParaRPr>
          </a:p>
          <a:p>
            <a:r>
              <a:rPr lang="sl-SI" dirty="0" smtClean="0">
                <a:solidFill>
                  <a:srgbClr val="FFC000"/>
                </a:solidFill>
              </a:rPr>
              <a:t>D</a:t>
            </a:r>
          </a:p>
          <a:p>
            <a:r>
              <a:rPr lang="sl-SI" dirty="0" smtClean="0">
                <a:solidFill>
                  <a:schemeClr val="accent6"/>
                </a:solidFill>
              </a:rPr>
              <a:t>E</a:t>
            </a:r>
            <a:endParaRPr lang="sl-SI" dirty="0" smtClean="0">
              <a:solidFill>
                <a:schemeClr val="accent6"/>
              </a:solidFill>
            </a:endParaRPr>
          </a:p>
          <a:p>
            <a:endParaRPr lang="sl-SI" dirty="0">
              <a:solidFill>
                <a:srgbClr val="FF0000"/>
              </a:solidFill>
            </a:endParaRPr>
          </a:p>
        </p:txBody>
      </p:sp>
      <p:cxnSp>
        <p:nvCxnSpPr>
          <p:cNvPr id="24" name="Raven povezovalnik 23"/>
          <p:cNvCxnSpPr/>
          <p:nvPr/>
        </p:nvCxnSpPr>
        <p:spPr>
          <a:xfrm flipH="1" flipV="1">
            <a:off x="7586352" y="2428883"/>
            <a:ext cx="834634" cy="1824140"/>
          </a:xfrm>
          <a:prstGeom prst="line">
            <a:avLst/>
          </a:prstGeom>
          <a:ln w="635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Raven povezovalnik 26"/>
          <p:cNvCxnSpPr/>
          <p:nvPr/>
        </p:nvCxnSpPr>
        <p:spPr>
          <a:xfrm flipV="1">
            <a:off x="6634716" y="4253023"/>
            <a:ext cx="1786270" cy="191386"/>
          </a:xfrm>
          <a:prstGeom prst="line">
            <a:avLst/>
          </a:prstGeom>
          <a:ln w="635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Raven povezovalnik 29"/>
          <p:cNvCxnSpPr/>
          <p:nvPr/>
        </p:nvCxnSpPr>
        <p:spPr>
          <a:xfrm flipV="1">
            <a:off x="6634716" y="2428883"/>
            <a:ext cx="951636" cy="2015526"/>
          </a:xfrm>
          <a:prstGeom prst="line">
            <a:avLst/>
          </a:prstGeom>
          <a:ln w="635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Raven povezovalnik 32"/>
          <p:cNvCxnSpPr/>
          <p:nvPr/>
        </p:nvCxnSpPr>
        <p:spPr>
          <a:xfrm flipH="1" flipV="1">
            <a:off x="7586352" y="2923953"/>
            <a:ext cx="1417504" cy="1874789"/>
          </a:xfrm>
          <a:prstGeom prst="line">
            <a:avLst/>
          </a:prstGeom>
          <a:ln w="635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Raven povezovalnik 35"/>
          <p:cNvCxnSpPr/>
          <p:nvPr/>
        </p:nvCxnSpPr>
        <p:spPr>
          <a:xfrm>
            <a:off x="6709144" y="4444409"/>
            <a:ext cx="2294712" cy="354333"/>
          </a:xfrm>
          <a:prstGeom prst="line">
            <a:avLst/>
          </a:prstGeom>
          <a:ln w="635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Raven povezovalnik 38"/>
          <p:cNvCxnSpPr/>
          <p:nvPr/>
        </p:nvCxnSpPr>
        <p:spPr>
          <a:xfrm flipV="1">
            <a:off x="6634716" y="2923953"/>
            <a:ext cx="951636" cy="1446028"/>
          </a:xfrm>
          <a:prstGeom prst="line">
            <a:avLst/>
          </a:prstGeom>
          <a:ln w="635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567072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680</TotalTime>
  <Words>1246</Words>
  <Application>Microsoft Office PowerPoint</Application>
  <PresentationFormat>Širokozaslonsko</PresentationFormat>
  <Paragraphs>724</Paragraphs>
  <Slides>25</Slides>
  <Notes>0</Notes>
  <HiddenSlides>0</HiddenSlides>
  <MMClips>0</MMClips>
  <ScaleCrop>false</ScaleCrop>
  <HeadingPairs>
    <vt:vector size="6" baseType="variant">
      <vt:variant>
        <vt:lpstr>Uporabljene pisave</vt:lpstr>
      </vt:variant>
      <vt:variant>
        <vt:i4>3</vt:i4>
      </vt:variant>
      <vt:variant>
        <vt:lpstr>Tema</vt:lpstr>
      </vt:variant>
      <vt:variant>
        <vt:i4>1</vt:i4>
      </vt:variant>
      <vt:variant>
        <vt:lpstr>Naslovi diapozitivov</vt:lpstr>
      </vt:variant>
      <vt:variant>
        <vt:i4>25</vt:i4>
      </vt:variant>
    </vt:vector>
  </HeadingPairs>
  <TitlesOfParts>
    <vt:vector size="29" baseType="lpstr">
      <vt:lpstr>Arial</vt:lpstr>
      <vt:lpstr>Calibri</vt:lpstr>
      <vt:lpstr>Calibri Light</vt:lpstr>
      <vt:lpstr>Office Theme</vt:lpstr>
      <vt:lpstr>OS (1. vaje)</vt:lpstr>
      <vt:lpstr>Organizacija (vaj)</vt:lpstr>
      <vt:lpstr>Zakaj potrebujemo odločitvene sisteme?</vt:lpstr>
      <vt:lpstr>Kaj so odločitveni sistemi?</vt:lpstr>
      <vt:lpstr>Koraki pri definiranju odločitvenega problema</vt:lpstr>
      <vt:lpstr>Odločitveni problem: definicija  </vt:lpstr>
      <vt:lpstr>Odločitveni problema: izbira ponudnika glasbe Variante</vt:lpstr>
      <vt:lpstr>Odločitveni problema: izbira ponudnika glasbe Variante</vt:lpstr>
      <vt:lpstr>Odločitveni problema: izbira ponudnika glasbe kriteriji  (želimo: popolno množico kriterijev, brez nerelevantnih kriterijev)</vt:lpstr>
      <vt:lpstr>Odločitveni problema: izbira ponudnika glasbe vrednosti kriterijev</vt:lpstr>
      <vt:lpstr>Definicija odločitvenega problema:  izbira ponudnika glasbe</vt:lpstr>
      <vt:lpstr>Lastnosti kriterijev</vt:lpstr>
      <vt:lpstr>Metoda: T-chart (kriteriji enako pomembni)</vt:lpstr>
      <vt:lpstr>Metoda: T-chart (kriteriji enako pomembni)</vt:lpstr>
      <vt:lpstr>Metoda: T-chart (kriteriji enako pomembni)</vt:lpstr>
      <vt:lpstr>Metoda: T-chart, povprečen rang (kriteriji enako pomembni, vendar potrebujemo urejenost vrednosti pri vsakem kriteriju)</vt:lpstr>
      <vt:lpstr>Metoda: T-chart, povprečen rang (kriteriji enako pomembni, vendar potrebujemo urejenost vrednosti pri vsakem kriteriju)</vt:lpstr>
      <vt:lpstr>Metoda: leksikografska metoda pomembnost kriterijev (kvalitativno), primer:  cena&gt;velikost&gt;UI&gt;prepovedano&gt;reklame&gt;logo</vt:lpstr>
      <vt:lpstr>Manjvredna varianta (potrebujemo urejenost vrednosti pri kriteriju): A je manjvredna od B, če bo pri vsakem odl. Modelu B boljši od  A &lt; B, ko je slabši (ali enak) po vseh kriterijih</vt:lpstr>
      <vt:lpstr>Manjvredna varianta (potrebujemo urejenost vrednosti pri kriteriju): A je manjvredna od B, če bo pri vsakem odl. Modelu B boljši od  A &lt; B, ko je slabši (ali enak) po vseh kriterijih</vt:lpstr>
      <vt:lpstr>Grafične metode</vt:lpstr>
      <vt:lpstr>Zvezda, radar, spider, …</vt:lpstr>
      <vt:lpstr>Linijski diagram (pd.plotting.parallel_coordinates)</vt:lpstr>
      <vt:lpstr>Naloga (glej učilnica)</vt:lpstr>
      <vt:lpstr>PowerPointova predstavitev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OS (1. vaje)</dc:title>
  <dc:creator>martin.mozina1@siol.net</dc:creator>
  <cp:lastModifiedBy>Martin Možina</cp:lastModifiedBy>
  <cp:revision>47</cp:revision>
  <dcterms:created xsi:type="dcterms:W3CDTF">2020-10-19T17:06:09Z</dcterms:created>
  <dcterms:modified xsi:type="dcterms:W3CDTF">2021-10-26T16:38:21Z</dcterms:modified>
</cp:coreProperties>
</file>