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6"/>
  </p:notesMasterIdLst>
  <p:sldIdLst>
    <p:sldId id="261" r:id="rId2"/>
    <p:sldId id="259" r:id="rId3"/>
    <p:sldId id="260" r:id="rId4"/>
    <p:sldId id="262" r:id="rId5"/>
    <p:sldId id="269" r:id="rId6"/>
    <p:sldId id="270" r:id="rId7"/>
    <p:sldId id="265" r:id="rId8"/>
    <p:sldId id="266" r:id="rId9"/>
    <p:sldId id="263" r:id="rId10"/>
    <p:sldId id="267" r:id="rId11"/>
    <p:sldId id="268" r:id="rId12"/>
    <p:sldId id="274" r:id="rId13"/>
    <p:sldId id="271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208"/>
  </p:normalViewPr>
  <p:slideViewPr>
    <p:cSldViewPr snapToGrid="0" snapToObjects="1">
      <p:cViewPr varScale="1">
        <p:scale>
          <a:sx n="120" d="100"/>
          <a:sy n="120" d="100"/>
        </p:scale>
        <p:origin x="20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09ADB-D29C-AD49-9FDB-7F4606574646}" type="datetimeFigureOut">
              <a:rPr lang="en-SI" smtClean="0"/>
              <a:t>11/01/2021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41B2B-7918-3842-8A89-42E77A87F6D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592575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7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1636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" y="708024"/>
            <a:ext cx="4514850" cy="60858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708024"/>
            <a:ext cx="4514850" cy="61023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34753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249226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881867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120"/>
            <a:ext cx="6045200" cy="609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5184044" cy="54578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772160"/>
            <a:ext cx="3810000" cy="60147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1542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D6174F6-4EFE-3449-AAE5-681C61081C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614920" y="0"/>
            <a:ext cx="1473200" cy="889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452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Kalam" panose="02000000000000000000" pitchFamily="2" charset="77"/>
                <a:cs typeface="Kalam" panose="02000000000000000000" pitchFamily="2" charset="77"/>
              </a:defRPr>
            </a:lvl1pPr>
          </a:lstStyle>
          <a:p>
            <a:fld id="{78D368B2-E331-D047-8049-C73F0E6AF150}" type="slidenum">
              <a:rPr lang="en-SI" smtClean="0"/>
              <a:pPr/>
              <a:t>‹#›</a:t>
            </a:fld>
            <a:endParaRPr lang="en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" y="657225"/>
            <a:ext cx="9032240" cy="6153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64136"/>
            <a:ext cx="7886700" cy="5289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6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  <p:sldLayoutId id="214748366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C00000"/>
          </a:solidFill>
          <a:latin typeface="Kalam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Lucida Grande" panose="020B0600040502020204" pitchFamily="34" charset="0"/>
        <a:buChar char="↳"/>
        <a:defRPr sz="2400" kern="1200">
          <a:solidFill>
            <a:schemeClr val="tx1"/>
          </a:solidFill>
          <a:latin typeface="Kalam" panose="02000000000000000000" pitchFamily="2" charset="77"/>
          <a:ea typeface="+mn-ea"/>
          <a:cs typeface="Kalam" panose="02000000000000000000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Lucida Grande" panose="020B0600040502020204" pitchFamily="34" charset="0"/>
        <a:buChar char="↳"/>
        <a:defRPr sz="2000" kern="1200">
          <a:solidFill>
            <a:schemeClr val="tx1"/>
          </a:solidFill>
          <a:latin typeface="Kalam" panose="02000000000000000000" pitchFamily="2" charset="77"/>
          <a:ea typeface="+mn-ea"/>
          <a:cs typeface="Kalam" panose="02000000000000000000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Lucida Grande" panose="020B0600040502020204" pitchFamily="34" charset="0"/>
        <a:buChar char="↳"/>
        <a:defRPr sz="2000" kern="1200">
          <a:solidFill>
            <a:schemeClr val="tx1"/>
          </a:solidFill>
          <a:latin typeface="Kalam" panose="02000000000000000000" pitchFamily="2" charset="77"/>
          <a:ea typeface="+mn-ea"/>
          <a:cs typeface="Kalam" panose="02000000000000000000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Lucida Grande" panose="020B0600040502020204" pitchFamily="34" charset="0"/>
        <a:buChar char="↳"/>
        <a:defRPr sz="1800" kern="1200">
          <a:solidFill>
            <a:schemeClr val="tx1"/>
          </a:solidFill>
          <a:latin typeface="Kalam" panose="02000000000000000000" pitchFamily="2" charset="77"/>
          <a:ea typeface="+mn-ea"/>
          <a:cs typeface="Kalam" panose="02000000000000000000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Lucida Grande" panose="020B0600040502020204" pitchFamily="34" charset="0"/>
        <a:buChar char="↳"/>
        <a:defRPr sz="1800" kern="1200">
          <a:solidFill>
            <a:schemeClr val="tx1"/>
          </a:solidFill>
          <a:latin typeface="Kalam" panose="02000000000000000000" pitchFamily="2" charset="77"/>
          <a:ea typeface="+mn-ea"/>
          <a:cs typeface="Kalam" panose="02000000000000000000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emf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10" Type="http://schemas.openxmlformats.org/officeDocument/2006/relationships/image" Target="../media/image65.png"/><Relationship Id="rId4" Type="http://schemas.openxmlformats.org/officeDocument/2006/relationships/image" Target="../media/image64.emf"/><Relationship Id="rId9" Type="http://schemas.openxmlformats.org/officeDocument/2006/relationships/image" Target="../media/image6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emf"/><Relationship Id="rId5" Type="http://schemas.openxmlformats.org/officeDocument/2006/relationships/image" Target="../media/image23.jpeg"/><Relationship Id="rId10" Type="http://schemas.openxmlformats.org/officeDocument/2006/relationships/image" Target="../media/image28.emf"/><Relationship Id="rId4" Type="http://schemas.openxmlformats.org/officeDocument/2006/relationships/image" Target="../media/image22.jpeg"/><Relationship Id="rId9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8487D-C4AF-334E-BBB9-651D360F1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Interferenca valovanj (tudi EM)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800085-0B89-074A-9EC1-9CAF363BD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Delna valovanja se med seboj seštevajo....</a:t>
            </a:r>
          </a:p>
          <a:p>
            <a:pPr lvl="1"/>
            <a:r>
              <a:rPr lang="en-US"/>
              <a:t>Konstruktivna in destruktivna interferenca: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303C09-B592-9643-AADB-FEF3502E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1</a:t>
            </a:fld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ED97C7-F23E-4646-80F5-3EEE3DE16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45" y="1549543"/>
            <a:ext cx="4281327" cy="2355707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FB9AC21-457A-114D-940E-68AF5AEEF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939290"/>
            <a:ext cx="2794000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4B85CD7-12C6-7944-A20E-25BE23763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32" y="390525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he Coherence of Interference - Sound Possibilities Forum">
            <a:extLst>
              <a:ext uri="{FF2B5EF4-FFF2-40B4-BE49-F238E27FC236}">
                <a16:creationId xmlns:a16="http://schemas.microsoft.com/office/drawing/2014/main" id="{73F7E670-45CB-B947-AB07-C52D96C57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4" y="4089543"/>
            <a:ext cx="4261852" cy="235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237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72860-16E2-344F-94E2-BD11E2FA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Optična vlakna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5A5A9-B3C3-634E-B4B0-E5DD83C1B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" y="657225"/>
            <a:ext cx="6956598" cy="4837540"/>
          </a:xfrm>
        </p:spPr>
        <p:txBody>
          <a:bodyPr/>
          <a:lstStyle/>
          <a:p>
            <a:r>
              <a:rPr lang="en-US"/>
              <a:t>Izkoriščajo kromatsko disperzijo in totalni odboj...</a:t>
            </a:r>
          </a:p>
          <a:p>
            <a:pPr lvl="1"/>
            <a:r>
              <a:rPr lang="en-US"/>
              <a:t>... tako kot pri mavrici ...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45F823-3838-0843-A18B-BF9DD5B65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10</a:t>
            </a:fld>
            <a:endParaRPr lang="en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F769C7-4BC7-7A4E-A571-17B1B9222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08" y="5665582"/>
            <a:ext cx="4397892" cy="10703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BD3C2AF-05D5-4249-AD9E-F905A4889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90" y="4673613"/>
            <a:ext cx="6280315" cy="97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8C20C9-4D66-364A-AEA9-96267335F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474" y="1197498"/>
            <a:ext cx="3145662" cy="28561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BDA92B-5A85-B347-A62E-9A5F8FC798A9}"/>
              </a:ext>
            </a:extLst>
          </p:cNvPr>
          <p:cNvSpPr/>
          <p:nvPr/>
        </p:nvSpPr>
        <p:spPr>
          <a:xfrm>
            <a:off x="5252484" y="3678865"/>
            <a:ext cx="659218" cy="489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48CFA2-CB90-944D-B464-56D8CF9D2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" y="1665523"/>
            <a:ext cx="5029200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059B16-5A3A-7641-8669-3EAB0FC42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2297" y="3147819"/>
            <a:ext cx="1061703" cy="163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97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0D4E5-2331-F044-B31E-626D73081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Optična vlakna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5F3A61-4FFC-564D-B574-A7560DCB9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Pot svetlobe lahko ukrivimo s pomočjo</a:t>
            </a:r>
            <a:br>
              <a:rPr lang="en-US"/>
            </a:br>
            <a:r>
              <a:rPr lang="en-US"/>
              <a:t>totalnega odboja!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31B1C-27D6-F241-BCE3-42C56B85C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11</a:t>
            </a:fld>
            <a:endParaRPr lang="en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DE60C7-D9A1-7642-8A66-CE196513B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51" y="1426978"/>
            <a:ext cx="5637122" cy="3347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769272-0AEE-424E-93DA-CCEE77BAF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389" y="696432"/>
            <a:ext cx="2772314" cy="546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58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C856A-4704-A644-885E-D6BA6B421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Fotoefekt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2D85C-B6F3-DC48-9DD1-135B4F737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Eksperiment s fotocelico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DD866-A793-E24A-A953-B1BED9328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12</a:t>
            </a:fld>
            <a:endParaRPr lang="en-SI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37C731A-86F8-7446-9B9F-00BA91578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" y="1319212"/>
            <a:ext cx="3302000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A1E6C1-D059-554F-97C4-A6E6DA6D9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802" y="1319212"/>
            <a:ext cx="4571999" cy="243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86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210C9-7BCB-2F44-9AF8-8BEF60AA7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Fotoefekt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DA453-4C75-884A-BDC9-48E266CE3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Photoelectric effect (Einstein 1905 – 1921 Nobelova nagrada)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CE100-5A36-3441-B14C-40AF5163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13</a:t>
            </a:fld>
            <a:endParaRPr lang="en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5DD43-5B43-DC44-9C29-9585CA29E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" y="1026820"/>
            <a:ext cx="2131165" cy="2116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1AF50D-C445-C340-8229-0C8CD34E3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298" y="1123918"/>
            <a:ext cx="2968256" cy="1998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257259-6DB4-8F43-9CE0-6EA68C4F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263" y="3907129"/>
            <a:ext cx="2806700" cy="3937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87D20BE-4FAE-0348-96C5-7CF8A046D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" y="4349397"/>
            <a:ext cx="3736088" cy="230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C8EAAEA-F368-C042-B6CF-D59FA2303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47" y="3636911"/>
            <a:ext cx="2898868" cy="14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EDE160-33E9-C04E-9E60-D8DE1AB45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3426" y="5497287"/>
            <a:ext cx="5433237" cy="1313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EB7150-6950-3E4B-A715-BD1E08E621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662" y="3851021"/>
            <a:ext cx="16764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DA544C-FDC7-BF40-B20F-3E4AC84F4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3963" y="1142091"/>
            <a:ext cx="3564157" cy="1998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45FEBD-31EA-8E45-A460-884B310C01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835" y="3223940"/>
            <a:ext cx="5220586" cy="5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43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210C9-7BCB-2F44-9AF8-8BEF60AA7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Fotoefekt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DA453-4C75-884A-BDC9-48E266CE3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Photoelectric effect (Einstein 1905 – 1921 Nobelova nagrada)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CE100-5A36-3441-B14C-40AF5163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14</a:t>
            </a:fld>
            <a:endParaRPr lang="en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5DD43-5B43-DC44-9C29-9585CA29E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" y="1026820"/>
            <a:ext cx="2131165" cy="2116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1AF50D-C445-C340-8229-0C8CD34E3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298" y="1123918"/>
            <a:ext cx="2968256" cy="1998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3D6CFA-88C8-D74C-83ED-6381775ED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35" y="3223940"/>
            <a:ext cx="5220586" cy="525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257259-6DB4-8F43-9CE0-6EA68C4F9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263" y="3907129"/>
            <a:ext cx="2806700" cy="3937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87D20BE-4FAE-0348-96C5-7CF8A046D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" y="4349397"/>
            <a:ext cx="3736088" cy="230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C8EAAEA-F368-C042-B6CF-D59FA2303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47" y="3636911"/>
            <a:ext cx="2898868" cy="142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EDE160-33E9-C04E-9E60-D8DE1AB45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3426" y="5497287"/>
            <a:ext cx="5433237" cy="1313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EB7150-6950-3E4B-A715-BD1E08E621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662" y="3851021"/>
            <a:ext cx="16764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EE2D0C-DCDA-7046-853B-E1B2397BF6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7963" y="960916"/>
            <a:ext cx="3196156" cy="27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50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BF5E8-B9E5-0542-9AA6-DDD56CED6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Huygens–Fresnel principle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38CFFF-6687-D047-ABCF-6AC4496CF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Vse točke na valovni fronti so izvor novih (fazno usklajenih) </a:t>
            </a:r>
            <a:br>
              <a:rPr lang="en-US"/>
            </a:br>
            <a:r>
              <a:rPr lang="en-US"/>
              <a:t>krogelnih valov in le te med seboj interferirajo ter tvorijo nove valovne fronte.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080276-6225-0045-8038-2D1CF5360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2</a:t>
            </a:fld>
            <a:endParaRPr lang="en-SI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844E54E-CFB4-0547-B3FC-8E60F4851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" y="1475324"/>
            <a:ext cx="3810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094A9F7-0416-2245-A2E1-78C0A169F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4485" y="3913724"/>
            <a:ext cx="2794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3977AB-B945-B14B-BD1B-B9F70C32E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451" y="2572568"/>
            <a:ext cx="5321010" cy="268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69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EB005-FD5D-1541-B81B-D06EDFFAA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Youngov poskus z dvema režama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EAFB3B-0A94-C541-A71B-8CCD21558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3</a:t>
            </a:fld>
            <a:endParaRPr lang="en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9EBEB-2E48-E94E-9B34-C78ED692E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62" y="593090"/>
            <a:ext cx="2633187" cy="29070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02D7E5-0FF2-E44D-960D-C3870FEA1B64}"/>
              </a:ext>
            </a:extLst>
          </p:cNvPr>
          <p:cNvSpPr txBox="1"/>
          <p:nvPr/>
        </p:nvSpPr>
        <p:spPr>
          <a:xfrm>
            <a:off x="5316594" y="490253"/>
            <a:ext cx="292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Kalam" panose="02000000000000000000" pitchFamily="2" charset="77"/>
                <a:cs typeface="Kalam" panose="02000000000000000000" pitchFamily="2" charset="77"/>
              </a:rPr>
              <a:t>Pogoj za konstruktivno/destruktivno</a:t>
            </a:r>
          </a:p>
          <a:p>
            <a:r>
              <a:rPr lang="en-US" b="1">
                <a:solidFill>
                  <a:srgbClr val="C00000"/>
                </a:solidFill>
                <a:latin typeface="Kalam" panose="02000000000000000000" pitchFamily="2" charset="77"/>
                <a:cs typeface="Kalam" panose="02000000000000000000" pitchFamily="2" charset="77"/>
              </a:rPr>
              <a:t>interferenco: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7FFA0B-F9FD-6E49-AC14-D6F464E92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548" y="808879"/>
            <a:ext cx="2616855" cy="2419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0CB9C7-D0AF-B242-812F-78F7E2845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403" y="1353544"/>
            <a:ext cx="1895319" cy="22181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56EF6D-D4B0-8347-9094-906FB50A5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2075463"/>
            <a:ext cx="2057400" cy="3851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1BE972-F47A-1B4C-BCBF-7767B8AB2C32}"/>
              </a:ext>
            </a:extLst>
          </p:cNvPr>
          <p:cNvSpPr txBox="1"/>
          <p:nvPr/>
        </p:nvSpPr>
        <p:spPr>
          <a:xfrm>
            <a:off x="380783" y="3628972"/>
            <a:ext cx="2372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Kalam" panose="02000000000000000000" pitchFamily="2" charset="77"/>
                <a:cs typeface="Kalam" panose="02000000000000000000" pitchFamily="2" charset="77"/>
              </a:rPr>
              <a:t>Z nekaj geometrije: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53BC80-3F73-3045-ABA2-8C97DA089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98490"/>
            <a:ext cx="5088644" cy="27383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D149CD-517B-D441-AA69-93FD58A85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9427" y="3705232"/>
            <a:ext cx="1778000" cy="647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E4BF30-0477-0345-983E-B9787D17F9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8644" y="4505515"/>
            <a:ext cx="2636086" cy="21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37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B84E-B627-3147-A853-DC46D44F4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Uklonska mrežica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82013A-0467-8047-93C6-C0C17461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4</a:t>
            </a:fld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70847-7284-914F-B5F9-FEB317D7E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93" y="875984"/>
            <a:ext cx="3010670" cy="2508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4EFA78-C46E-E64D-B085-2F965D85D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998" y="1008952"/>
            <a:ext cx="1943100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5C66FD-3731-9342-A6DF-9A3ECD870500}"/>
              </a:ext>
            </a:extLst>
          </p:cNvPr>
          <p:cNvSpPr txBox="1"/>
          <p:nvPr/>
        </p:nvSpPr>
        <p:spPr>
          <a:xfrm>
            <a:off x="3935193" y="605134"/>
            <a:ext cx="3879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Kalam" panose="02000000000000000000" pitchFamily="2" charset="77"/>
                <a:cs typeface="Kalam" panose="02000000000000000000" pitchFamily="2" charset="77"/>
              </a:rPr>
              <a:t>Pogoj za ojačanje (visoki vrhovi):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6F531-E4F3-484A-9324-0039303B5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127" y="2856493"/>
            <a:ext cx="6657654" cy="2596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CF73A-78C2-BB40-810A-7BAFAF9C1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360" y="5586900"/>
            <a:ext cx="1815188" cy="1271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61E38C-9867-8F43-90A5-BCA3AD746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883" y="976045"/>
            <a:ext cx="1574907" cy="145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3AC4-7615-C340-B65A-396E266F3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Lom svetlobe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C182D-614C-D643-BD56-C60285757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Snell’s law of Refraction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(nizozemski astronom)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E0FFF-7D32-B24D-B9D5-A7123DF7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5</a:t>
            </a:fld>
            <a:endParaRPr lang="en-SI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0B2F7BB-C789-D645-8356-B86659856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060" y="1016032"/>
            <a:ext cx="279400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A34E3D5-B1BA-D44B-87B6-2C214D90B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612" y="2421143"/>
            <a:ext cx="3941296" cy="289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9A605CC-8610-D64A-AB7F-01E66B7BD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483" y="5269864"/>
            <a:ext cx="1016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FB0589B-106A-BE43-BDB1-C47C2C89F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180" y="1287320"/>
            <a:ext cx="2794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FB0668-4E51-5443-9DF9-B548B7844F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475"/>
          <a:stretch/>
        </p:blipFill>
        <p:spPr>
          <a:xfrm>
            <a:off x="0" y="1180930"/>
            <a:ext cx="3136900" cy="364289"/>
          </a:xfrm>
          <a:prstGeom prst="rect">
            <a:avLst/>
          </a:prstGeom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9D71F76A-E4EB-2042-A9AB-52C761D37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3" y="5045262"/>
            <a:ext cx="5626691" cy="174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flection, Refraction, and Diffraction">
            <a:extLst>
              <a:ext uri="{FF2B5EF4-FFF2-40B4-BE49-F238E27FC236}">
                <a16:creationId xmlns:a16="http://schemas.microsoft.com/office/drawing/2014/main" id="{AE3D48EF-703A-0F4A-AE42-5D992E804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3" y="3198238"/>
            <a:ext cx="3835636" cy="150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FB5A8D-3120-FB41-A426-44DCBADB91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970" y="2733298"/>
            <a:ext cx="2627419" cy="272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94CC2-64ED-AB44-B887-26963B4507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7817" y="4152238"/>
            <a:ext cx="1513958" cy="5505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025248-7518-3145-94BF-CB3718A197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7167" y="3542797"/>
            <a:ext cx="864026" cy="5505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614181-784C-0B49-9210-E152B96AFD16}"/>
              </a:ext>
            </a:extLst>
          </p:cNvPr>
          <p:cNvSpPr txBox="1"/>
          <p:nvPr/>
        </p:nvSpPr>
        <p:spPr>
          <a:xfrm>
            <a:off x="349593" y="4853739"/>
            <a:ext cx="1713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Kalam" panose="02000000000000000000" pitchFamily="2" charset="77"/>
                <a:cs typeface="Kalam" panose="02000000000000000000" pitchFamily="2" charset="77"/>
              </a:rPr>
              <a:t>Totalni odboj:</a:t>
            </a:r>
          </a:p>
        </p:txBody>
      </p:sp>
    </p:spTree>
    <p:extLst>
      <p:ext uri="{BB962C8B-B14F-4D97-AF65-F5344CB8AC3E}">
        <p14:creationId xmlns:p14="http://schemas.microsoft.com/office/powerpoint/2010/main" val="3251693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6549D-C0BB-2E4D-B462-76F434A9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Lom svetlobe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33514-D90B-5745-B726-A57778ADE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6</a:t>
            </a:fld>
            <a:endParaRPr lang="en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D01B6-F819-D74D-830E-918B9595F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60" y="612046"/>
            <a:ext cx="8059479" cy="60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92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02BF-5603-0946-9D06-2B0989C37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Mavrica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E2FF16-0C55-6A4B-9A35-B4932FFD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Mavrica je posledica:</a:t>
            </a:r>
          </a:p>
          <a:p>
            <a:pPr lvl="1"/>
            <a:r>
              <a:rPr lang="en-US"/>
              <a:t>(kromatske) disperzije in</a:t>
            </a:r>
          </a:p>
          <a:p>
            <a:pPr lvl="1"/>
            <a:r>
              <a:rPr lang="en-US"/>
              <a:t>totalnega odboja v kapljicah.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1CEE9C-8F1A-184D-AA50-CCD3DC409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7</a:t>
            </a:fld>
            <a:endParaRPr lang="en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BF63A-49F0-0B4A-BE67-88AC6566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268" y="4327451"/>
            <a:ext cx="4748222" cy="2482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A336A5-0700-3147-9914-3C9E604FA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0" y="4241505"/>
            <a:ext cx="4213484" cy="2616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0CF3D-69B2-774E-81D4-5492FE090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713" y="47624"/>
            <a:ext cx="2430309" cy="1796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32A5E2-72D9-C546-AF61-0D76B3566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392" y="47625"/>
            <a:ext cx="2586098" cy="17967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EFDACB-A3C3-D44B-BA8C-73BAC9DB3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215" y="2264436"/>
            <a:ext cx="2869861" cy="17582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70A59D-C528-714A-BAFB-B07E902085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4695" y="2182051"/>
            <a:ext cx="3142005" cy="208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12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02BF-5603-0946-9D06-2B0989C37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Mavrica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E2FF16-0C55-6A4B-9A35-B4932FFD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Mavrica je posledica:</a:t>
            </a:r>
          </a:p>
          <a:p>
            <a:pPr lvl="1"/>
            <a:r>
              <a:rPr lang="en-US"/>
              <a:t>(kromatske) disperzije in</a:t>
            </a:r>
          </a:p>
          <a:p>
            <a:pPr lvl="1"/>
            <a:r>
              <a:rPr lang="en-US"/>
              <a:t>totalnega odboja v kapljicah.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1CEE9C-8F1A-184D-AA50-CCD3DC409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8</a:t>
            </a:fld>
            <a:endParaRPr lang="en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BF63A-49F0-0B4A-BE67-88AC6566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268" y="4327451"/>
            <a:ext cx="4748222" cy="2482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0CF3D-69B2-774E-81D4-5492FE090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713" y="47624"/>
            <a:ext cx="2430309" cy="1796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32A5E2-72D9-C546-AF61-0D76B3566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392" y="47625"/>
            <a:ext cx="2586098" cy="17967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EFDACB-A3C3-D44B-BA8C-73BAC9DB3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215" y="2264436"/>
            <a:ext cx="2869861" cy="17582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70A59D-C528-714A-BAFB-B07E90208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695" y="2182051"/>
            <a:ext cx="3142005" cy="2082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409329-1B53-A249-9CB4-0C5A980EE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10" y="4365774"/>
            <a:ext cx="4218707" cy="244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23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78C46-C243-CA40-BDDD-7A1D2EA33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Interferenca na tanki plasti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2A5CB1-79F3-7446-B35D-E7F468AF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9</a:t>
            </a:fld>
            <a:endParaRPr lang="en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27D75A-E9FF-FF42-BC23-442900849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343" y="603530"/>
            <a:ext cx="2194062" cy="2871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E87225-AED2-8446-A8B6-8F89B336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365" y="4651034"/>
            <a:ext cx="3024145" cy="2078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8E026C-77E9-AC41-9264-F5BE5C5F5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90" t="30378"/>
          <a:stretch/>
        </p:blipFill>
        <p:spPr>
          <a:xfrm>
            <a:off x="3772207" y="4368090"/>
            <a:ext cx="712677" cy="282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1AB8D9-3BD6-E844-84E2-A1A46FBA8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2" y="680751"/>
            <a:ext cx="3175000" cy="280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E220E-30EE-6748-837C-5264CAF6E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204" y="680751"/>
            <a:ext cx="3684139" cy="27482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5D7C4D-9E9B-8C4F-9132-96E7436D2F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22" y="4389679"/>
            <a:ext cx="2629946" cy="2339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55DBF0-5112-5344-85A0-70A2F17494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5607" y="4820284"/>
            <a:ext cx="2057400" cy="1973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03568C-2710-F048-A2F8-9C11C00A33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0129" y="3632679"/>
            <a:ext cx="4138428" cy="6674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D5ACD-F38D-0941-9E94-06B56A5EA6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8836" y="4458230"/>
            <a:ext cx="1130941" cy="3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65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67A95CD-4F41-F047-93A5-D7C1DB3E98CC}" vid="{108747B2-1F33-F642-BFAD-836C09B616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</TotalTime>
  <Words>193</Words>
  <Application>Microsoft Macintosh PowerPoint</Application>
  <PresentationFormat>On-screen Show (4:3)</PresentationFormat>
  <Paragraphs>49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Kalam</vt:lpstr>
      <vt:lpstr>Lucida Grande</vt:lpstr>
      <vt:lpstr>Trebuchet MS</vt:lpstr>
      <vt:lpstr>Office Theme</vt:lpstr>
      <vt:lpstr>Interferenca valovanj (tudi EM)</vt:lpstr>
      <vt:lpstr>Huygens–Fresnel principle</vt:lpstr>
      <vt:lpstr>Youngov poskus z dvema režama</vt:lpstr>
      <vt:lpstr>Uklonska mrežica</vt:lpstr>
      <vt:lpstr>Lom svetlobe</vt:lpstr>
      <vt:lpstr>Lom svetlobe</vt:lpstr>
      <vt:lpstr>Mavrica</vt:lpstr>
      <vt:lpstr>Mavrica</vt:lpstr>
      <vt:lpstr>Interferenca na tanki plasti</vt:lpstr>
      <vt:lpstr>Optična vlakna</vt:lpstr>
      <vt:lpstr>Optična vlakna</vt:lpstr>
      <vt:lpstr>Fotoefekt</vt:lpstr>
      <vt:lpstr>Fotoefekt</vt:lpstr>
      <vt:lpstr>Fotoefekt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Kerševan, Borut Paul</dc:creator>
  <cp:lastModifiedBy>Kerševan, Borut Paul</cp:lastModifiedBy>
  <cp:revision>29</cp:revision>
  <dcterms:created xsi:type="dcterms:W3CDTF">2021-01-04T12:42:42Z</dcterms:created>
  <dcterms:modified xsi:type="dcterms:W3CDTF">2021-01-11T12:38:30Z</dcterms:modified>
</cp:coreProperties>
</file>