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1" r:id="rId5"/>
    <p:sldId id="264" r:id="rId6"/>
    <p:sldId id="260" r:id="rId7"/>
    <p:sldId id="263" r:id="rId8"/>
    <p:sldId id="265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1110" y="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93D77-D910-47D8-9454-E55805806153}" type="datetimeFigureOut">
              <a:rPr lang="en-US" smtClean="0"/>
              <a:pPr/>
              <a:t>12/16/2016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0DE4C-C193-4374-A8B6-6F05AEA5A08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93D77-D910-47D8-9454-E55805806153}" type="datetimeFigureOut">
              <a:rPr lang="en-US" smtClean="0"/>
              <a:pPr/>
              <a:t>12/16/2016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0DE4C-C193-4374-A8B6-6F05AEA5A08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93D77-D910-47D8-9454-E55805806153}" type="datetimeFigureOut">
              <a:rPr lang="en-US" smtClean="0"/>
              <a:pPr/>
              <a:t>12/16/2016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0DE4C-C193-4374-A8B6-6F05AEA5A08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93D77-D910-47D8-9454-E55805806153}" type="datetimeFigureOut">
              <a:rPr lang="en-US" smtClean="0"/>
              <a:pPr/>
              <a:t>12/16/2016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0DE4C-C193-4374-A8B6-6F05AEA5A08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93D77-D910-47D8-9454-E55805806153}" type="datetimeFigureOut">
              <a:rPr lang="en-US" smtClean="0"/>
              <a:pPr/>
              <a:t>12/16/2016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0DE4C-C193-4374-A8B6-6F05AEA5A08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93D77-D910-47D8-9454-E55805806153}" type="datetimeFigureOut">
              <a:rPr lang="en-US" smtClean="0"/>
              <a:pPr/>
              <a:t>12/16/2016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0DE4C-C193-4374-A8B6-6F05AEA5A08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93D77-D910-47D8-9454-E55805806153}" type="datetimeFigureOut">
              <a:rPr lang="en-US" smtClean="0"/>
              <a:pPr/>
              <a:t>12/16/2016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0DE4C-C193-4374-A8B6-6F05AEA5A08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93D77-D910-47D8-9454-E55805806153}" type="datetimeFigureOut">
              <a:rPr lang="en-US" smtClean="0"/>
              <a:pPr/>
              <a:t>12/16/2016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0DE4C-C193-4374-A8B6-6F05AEA5A08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93D77-D910-47D8-9454-E55805806153}" type="datetimeFigureOut">
              <a:rPr lang="en-US" smtClean="0"/>
              <a:pPr/>
              <a:t>12/16/2016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0DE4C-C193-4374-A8B6-6F05AEA5A08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93D77-D910-47D8-9454-E55805806153}" type="datetimeFigureOut">
              <a:rPr lang="en-US" smtClean="0"/>
              <a:pPr/>
              <a:t>12/16/2016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0DE4C-C193-4374-A8B6-6F05AEA5A08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93D77-D910-47D8-9454-E55805806153}" type="datetimeFigureOut">
              <a:rPr lang="en-US" smtClean="0"/>
              <a:pPr/>
              <a:t>12/16/2016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0DE4C-C193-4374-A8B6-6F05AEA5A08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393D77-D910-47D8-9454-E55805806153}" type="datetimeFigureOut">
              <a:rPr lang="en-US" smtClean="0"/>
              <a:pPr/>
              <a:t>12/16/2016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90DE4C-C193-4374-A8B6-6F05AEA5A08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sl-SI" smtClean="0"/>
              <a:t>Povezovalna pravila</a:t>
            </a:r>
            <a:br>
              <a:rPr lang="sl-SI" smtClean="0"/>
            </a:br>
            <a:r>
              <a:rPr lang="sl-SI" sz="2800" smtClean="0"/>
              <a:t>(in uporaba v priporočilnih sistemih)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l-SI" smtClean="0"/>
              <a:t>VAJA</a:t>
            </a:r>
          </a:p>
          <a:p>
            <a:r>
              <a:rPr lang="sl-SI" smtClean="0"/>
              <a:t>Aleksander Sadikov</a:t>
            </a:r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Podatki</a:t>
            </a:r>
            <a:endParaRPr lang="en-US"/>
          </a:p>
        </p:txBody>
      </p:sp>
      <p:graphicFrame>
        <p:nvGraphicFramePr>
          <p:cNvPr id="5" name="Content Placeholder 3"/>
          <p:cNvGraphicFramePr>
            <a:graphicFrameLocks/>
          </p:cNvGraphicFramePr>
          <p:nvPr/>
        </p:nvGraphicFramePr>
        <p:xfrm>
          <a:off x="457200" y="1600200"/>
          <a:ext cx="8229600" cy="2748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411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411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411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4112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4112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mtClean="0"/>
                        <a:t>izdelek</a:t>
                      </a:r>
                      <a:r>
                        <a:rPr lang="sl-SI" baseline="0" smtClean="0"/>
                        <a:t> 1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mtClean="0"/>
                        <a:t>izdelek 2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mtClean="0"/>
                        <a:t>izdelek 3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mtClean="0"/>
                        <a:t>izdelek 4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mtClean="0"/>
                        <a:t>izdelek 5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l-SI" b="1" smtClean="0"/>
                        <a:t>uporabnik U1</a:t>
                      </a:r>
                      <a:endParaRPr 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2000" b="1" smtClean="0">
                          <a:latin typeface="Wingdings" pitchFamily="2" charset="2"/>
                          <a:sym typeface="Wingdings"/>
                        </a:rPr>
                        <a:t></a:t>
                      </a:r>
                      <a:endParaRPr lang="en-US" sz="2000" b="1">
                        <a:latin typeface="Wingdings" pitchFamily="2" charset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2000" b="1" smtClean="0">
                          <a:latin typeface="Wingdings" pitchFamily="2" charset="2"/>
                          <a:sym typeface="Wingdings"/>
                        </a:rPr>
                        <a:t></a:t>
                      </a:r>
                      <a:endParaRPr lang="en-US" sz="2000" b="1">
                        <a:latin typeface="Wingdings" pitchFamily="2" charset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2000" b="1" smtClean="0">
                          <a:latin typeface="Wingdings" pitchFamily="2" charset="2"/>
                          <a:sym typeface="Wingdings"/>
                        </a:rPr>
                        <a:t></a:t>
                      </a:r>
                      <a:endParaRPr lang="en-US" sz="2000" b="1">
                        <a:latin typeface="Wingdings" pitchFamily="2" charset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2000" b="1" smtClean="0">
                          <a:latin typeface="+mj-lt"/>
                        </a:rPr>
                        <a:t>?</a:t>
                      </a:r>
                      <a:endParaRPr lang="en-US" sz="2000" b="1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2000" b="1" smtClean="0">
                          <a:latin typeface="Wingdings" pitchFamily="2" charset="2"/>
                        </a:rPr>
                        <a:t></a:t>
                      </a:r>
                      <a:endParaRPr lang="en-US" sz="2000" b="1">
                        <a:latin typeface="Wingdings" pitchFamily="2" charset="2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l-SI" b="1" smtClean="0"/>
                        <a:t>uporabnik</a:t>
                      </a:r>
                      <a:r>
                        <a:rPr lang="sl-SI" b="1" baseline="0" smtClean="0"/>
                        <a:t> U2</a:t>
                      </a:r>
                      <a:endParaRPr 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2000" b="1" smtClean="0">
                          <a:latin typeface="+mj-lt"/>
                        </a:rPr>
                        <a:t>?</a:t>
                      </a:r>
                      <a:endParaRPr lang="en-US" sz="2000" b="1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2000" b="1" smtClean="0">
                          <a:latin typeface="Wingdings" pitchFamily="2" charset="2"/>
                        </a:rPr>
                        <a:t></a:t>
                      </a:r>
                      <a:endParaRPr lang="en-US" sz="2000" b="1">
                        <a:latin typeface="Wingdings" pitchFamily="2" charset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2000" b="1" smtClean="0">
                          <a:latin typeface="Wingdings" pitchFamily="2" charset="2"/>
                          <a:sym typeface="Wingdings"/>
                        </a:rPr>
                        <a:t></a:t>
                      </a:r>
                      <a:endParaRPr lang="en-US" sz="2000" b="1">
                        <a:latin typeface="Wingdings" pitchFamily="2" charset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2000" b="1" smtClean="0">
                          <a:latin typeface="Wingdings" pitchFamily="2" charset="2"/>
                        </a:rPr>
                        <a:t></a:t>
                      </a:r>
                      <a:endParaRPr lang="en-US" sz="2000" b="1">
                        <a:latin typeface="Wingdings" pitchFamily="2" charset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2000" b="1" smtClean="0">
                          <a:latin typeface="Wingdings" pitchFamily="2" charset="2"/>
                          <a:sym typeface="Wingdings"/>
                        </a:rPr>
                        <a:t></a:t>
                      </a:r>
                      <a:endParaRPr lang="en-US" sz="2000" b="1">
                        <a:latin typeface="Wingdings" pitchFamily="2" charset="2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l-SI" b="1" smtClean="0"/>
                        <a:t>uporabnik U3</a:t>
                      </a:r>
                      <a:endParaRPr 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2000" b="1" smtClean="0">
                          <a:latin typeface="+mj-lt"/>
                        </a:rPr>
                        <a:t>?</a:t>
                      </a:r>
                      <a:endParaRPr lang="en-US" sz="2000" b="1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2000" b="1" smtClean="0">
                          <a:latin typeface="Wingdings" pitchFamily="2" charset="2"/>
                        </a:rPr>
                        <a:t></a:t>
                      </a:r>
                      <a:endParaRPr lang="en-US" sz="2000" b="1">
                        <a:latin typeface="Wingdings" pitchFamily="2" charset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2000" b="1" smtClean="0">
                          <a:latin typeface="Wingdings" pitchFamily="2" charset="2"/>
                          <a:sym typeface="Wingdings"/>
                        </a:rPr>
                        <a:t></a:t>
                      </a:r>
                      <a:endParaRPr lang="en-US" sz="2000" b="1">
                        <a:latin typeface="Wingdings" pitchFamily="2" charset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2000" b="1" smtClean="0">
                          <a:latin typeface="Wingdings" pitchFamily="2" charset="2"/>
                        </a:rPr>
                        <a:t></a:t>
                      </a:r>
                      <a:endParaRPr lang="en-US" sz="2000" b="1">
                        <a:latin typeface="Wingdings" pitchFamily="2" charset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2000" b="1" smtClean="0">
                          <a:latin typeface="Wingdings" pitchFamily="2" charset="2"/>
                        </a:rPr>
                        <a:t></a:t>
                      </a:r>
                      <a:endParaRPr lang="en-US" sz="2000" b="1">
                        <a:latin typeface="Wingdings" pitchFamily="2" charset="2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l-SI" b="1" smtClean="0"/>
                        <a:t>uporabnik U4</a:t>
                      </a:r>
                      <a:endParaRPr 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2000" b="1" smtClean="0">
                          <a:latin typeface="Wingdings" pitchFamily="2" charset="2"/>
                        </a:rPr>
                        <a:t></a:t>
                      </a:r>
                      <a:endParaRPr lang="en-US" sz="2000" b="1">
                        <a:latin typeface="Wingdings" pitchFamily="2" charset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2000" b="1" smtClean="0">
                          <a:latin typeface="Wingdings" pitchFamily="2" charset="2"/>
                        </a:rPr>
                        <a:t></a:t>
                      </a:r>
                      <a:endParaRPr lang="en-US" sz="2000" b="1">
                        <a:latin typeface="Wingdings" pitchFamily="2" charset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2000" b="1" smtClean="0">
                          <a:latin typeface="Wingdings" pitchFamily="2" charset="2"/>
                          <a:sym typeface="Wingdings"/>
                        </a:rPr>
                        <a:t></a:t>
                      </a:r>
                      <a:endParaRPr lang="en-US" sz="2000" b="1">
                        <a:latin typeface="Wingdings" pitchFamily="2" charset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2000" b="1" smtClean="0">
                          <a:latin typeface="+mj-lt"/>
                        </a:rPr>
                        <a:t>?</a:t>
                      </a:r>
                      <a:endParaRPr lang="en-US" sz="2000" b="1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2000" b="1" smtClean="0">
                          <a:latin typeface="Wingdings" pitchFamily="2" charset="2"/>
                        </a:rPr>
                        <a:t></a:t>
                      </a:r>
                      <a:endParaRPr lang="en-US" sz="2000" b="1">
                        <a:latin typeface="Wingdings" pitchFamily="2" charset="2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l-SI" b="1" smtClean="0"/>
                        <a:t>uporabnik</a:t>
                      </a:r>
                      <a:r>
                        <a:rPr lang="sl-SI" b="1" baseline="0" smtClean="0"/>
                        <a:t> U5</a:t>
                      </a:r>
                      <a:endParaRPr 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2000" b="1" smtClean="0">
                          <a:latin typeface="Wingdings" pitchFamily="2" charset="2"/>
                        </a:rPr>
                        <a:t></a:t>
                      </a:r>
                      <a:endParaRPr lang="en-US" sz="2000" b="1">
                        <a:latin typeface="Wingdings" pitchFamily="2" charset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2000" b="1" smtClean="0">
                          <a:latin typeface="Wingdings" pitchFamily="2" charset="2"/>
                          <a:sym typeface="Wingdings"/>
                        </a:rPr>
                        <a:t></a:t>
                      </a:r>
                      <a:endParaRPr lang="en-US" sz="2000" b="1">
                        <a:latin typeface="Wingdings" pitchFamily="2" charset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2000" b="1" smtClean="0">
                          <a:latin typeface="Wingdings" pitchFamily="2" charset="2"/>
                        </a:rPr>
                        <a:t></a:t>
                      </a:r>
                      <a:endParaRPr lang="en-US" sz="2000" b="1">
                        <a:latin typeface="Wingdings" pitchFamily="2" charset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2000" b="1" smtClean="0">
                          <a:latin typeface="+mj-lt"/>
                        </a:rPr>
                        <a:t>?</a:t>
                      </a:r>
                      <a:endParaRPr lang="en-US" sz="2000" b="1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2000" b="1" smtClean="0">
                          <a:latin typeface="Wingdings" pitchFamily="2" charset="2"/>
                          <a:sym typeface="Wingdings"/>
                        </a:rPr>
                        <a:t></a:t>
                      </a:r>
                      <a:endParaRPr lang="en-US" sz="2000" b="1">
                        <a:latin typeface="Wingdings" pitchFamily="2" charset="2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l-SI" b="1" smtClean="0"/>
                        <a:t>uporabnik U6</a:t>
                      </a:r>
                      <a:endParaRPr 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2000" b="1" smtClean="0">
                          <a:latin typeface="Wingdings" pitchFamily="2" charset="2"/>
                        </a:rPr>
                        <a:t></a:t>
                      </a:r>
                      <a:endParaRPr lang="en-US" sz="2000" b="1">
                        <a:latin typeface="Wingdings" pitchFamily="2" charset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2000" b="1" smtClean="0">
                          <a:latin typeface="Wingdings" pitchFamily="2" charset="2"/>
                        </a:rPr>
                        <a:t></a:t>
                      </a:r>
                      <a:endParaRPr lang="en-US" sz="2000" b="1">
                        <a:latin typeface="Wingdings" pitchFamily="2" charset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2000" b="1" smtClean="0">
                          <a:latin typeface="Wingdings" pitchFamily="2" charset="2"/>
                          <a:sym typeface="Wingdings"/>
                        </a:rPr>
                        <a:t></a:t>
                      </a:r>
                      <a:endParaRPr lang="en-US" sz="2000" b="1">
                        <a:latin typeface="Wingdings" pitchFamily="2" charset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2000" b="1" smtClean="0">
                          <a:latin typeface="Wingdings" pitchFamily="2" charset="2"/>
                          <a:sym typeface="Wingdings"/>
                        </a:rPr>
                        <a:t></a:t>
                      </a:r>
                      <a:endParaRPr lang="en-US" sz="2000" b="1">
                        <a:latin typeface="Wingdings" pitchFamily="2" charset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2000" b="1" smtClean="0">
                          <a:latin typeface="Wingdings" pitchFamily="2" charset="2"/>
                        </a:rPr>
                        <a:t></a:t>
                      </a:r>
                      <a:endParaRPr lang="en-US" sz="2000" b="1">
                        <a:latin typeface="Wingdings" pitchFamily="2" charset="2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457200" y="4648200"/>
            <a:ext cx="8229600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smtClean="0"/>
              <a:t>V tabeli so podane ocene, ki so jih uporabniki dali posameznim izdelkom. Ocena </a:t>
            </a:r>
            <a:r>
              <a:rPr lang="sl-SI" sz="2400" b="1" smtClean="0">
                <a:sym typeface="Wingdings"/>
              </a:rPr>
              <a:t></a:t>
            </a:r>
            <a:r>
              <a:rPr lang="sl-SI" sz="2400">
                <a:sym typeface="Wingdings"/>
              </a:rPr>
              <a:t> </a:t>
            </a:r>
            <a:r>
              <a:rPr lang="sl-SI" sz="2400" smtClean="0">
                <a:sym typeface="Wingdings"/>
              </a:rPr>
              <a:t>pomeni, da je uporabniku izdelek bil všeč (like), ocena </a:t>
            </a:r>
            <a:r>
              <a:rPr lang="sl-SI" sz="2400" b="1" smtClean="0">
                <a:latin typeface="Wingdings" pitchFamily="2" charset="2"/>
                <a:sym typeface="Wingdings"/>
              </a:rPr>
              <a:t></a:t>
            </a:r>
            <a:r>
              <a:rPr lang="sl-SI" sz="2400" smtClean="0">
                <a:sym typeface="Wingdings"/>
              </a:rPr>
              <a:t> pa, da mu izdelek ni bil všeč (dislike)</a:t>
            </a:r>
            <a:r>
              <a:rPr lang="sl-SI" sz="2400" smtClean="0"/>
              <a:t>. Ocena “?” pomeni, da uporabnik tega izdelka ni ocenil.</a:t>
            </a:r>
          </a:p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Naloga (1. del)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spcBef>
                <a:spcPts val="1800"/>
              </a:spcBef>
              <a:buNone/>
            </a:pPr>
            <a:r>
              <a:rPr lang="sl-SI" sz="2800" smtClean="0"/>
              <a:t>Na podlagi danih podatkov sestavite povezovalna pravila katerih podpora je </a:t>
            </a:r>
            <a:r>
              <a:rPr lang="sl-SI" sz="2800" smtClean="0">
                <a:solidFill>
                  <a:srgbClr val="0070C0"/>
                </a:solidFill>
              </a:rPr>
              <a:t>vsaj</a:t>
            </a:r>
            <a:r>
              <a:rPr lang="sl-SI" sz="2800" smtClean="0"/>
              <a:t> 50% in katerih zaupanje je </a:t>
            </a:r>
            <a:r>
              <a:rPr lang="sl-SI" sz="2800" smtClean="0">
                <a:solidFill>
                  <a:srgbClr val="0070C0"/>
                </a:solidFill>
              </a:rPr>
              <a:t>večje od </a:t>
            </a:r>
            <a:r>
              <a:rPr lang="sl-SI" sz="2800" smtClean="0"/>
              <a:t>50%. Dodatna pogoja:</a:t>
            </a:r>
          </a:p>
          <a:p>
            <a:pPr marL="514350" indent="-514350">
              <a:spcBef>
                <a:spcPts val="1800"/>
              </a:spcBef>
              <a:buFont typeface="+mj-lt"/>
              <a:buAutoNum type="arabicPeriod"/>
            </a:pPr>
            <a:r>
              <a:rPr lang="sl-SI" sz="2800" smtClean="0"/>
              <a:t>pravila morajo biti naslednje oblike:</a:t>
            </a:r>
            <a:br>
              <a:rPr lang="sl-SI" sz="2800" smtClean="0"/>
            </a:br>
            <a:r>
              <a:rPr lang="sl-SI" sz="2400" b="1" smtClean="0">
                <a:latin typeface="Courier New" pitchFamily="49" charset="0"/>
                <a:cs typeface="Courier New" pitchFamily="49" charset="0"/>
              </a:rPr>
              <a:t>if</a:t>
            </a:r>
            <a:r>
              <a:rPr lang="sl-SI" sz="2400" smtClean="0">
                <a:latin typeface="Courier New" pitchFamily="49" charset="0"/>
                <a:cs typeface="Courier New" pitchFamily="49" charset="0"/>
              </a:rPr>
              <a:t> pogoj </a:t>
            </a:r>
            <a:r>
              <a:rPr lang="sl-SI" sz="2400" b="1" smtClean="0">
                <a:latin typeface="Courier New" pitchFamily="49" charset="0"/>
                <a:cs typeface="Courier New" pitchFamily="49" charset="0"/>
              </a:rPr>
              <a:t>then</a:t>
            </a:r>
            <a:r>
              <a:rPr lang="sl-SI" sz="2400" smtClean="0">
                <a:latin typeface="Courier New" pitchFamily="49" charset="0"/>
                <a:cs typeface="Courier New" pitchFamily="49" charset="0"/>
              </a:rPr>
              <a:t> like(izdelek5)</a:t>
            </a:r>
            <a:endParaRPr lang="sl-SI" sz="2800" smtClean="0">
              <a:latin typeface="Courier New" pitchFamily="49" charset="0"/>
              <a:cs typeface="Courier New" pitchFamily="49" charset="0"/>
            </a:endParaRPr>
          </a:p>
          <a:p>
            <a:pPr marL="514350" indent="-514350">
              <a:spcBef>
                <a:spcPts val="600"/>
              </a:spcBef>
              <a:buFont typeface="+mj-lt"/>
              <a:buAutoNum type="arabicPeriod"/>
            </a:pPr>
            <a:r>
              <a:rPr lang="sl-SI" sz="2800" smtClean="0"/>
              <a:t>pogoj mora biti sestavljen iz vsaj dveh konjunktov, npr. </a:t>
            </a:r>
            <a:r>
              <a:rPr lang="sl-SI" sz="2400" smtClean="0">
                <a:latin typeface="Courier New" pitchFamily="49" charset="0"/>
                <a:cs typeface="Courier New" pitchFamily="49" charset="0"/>
              </a:rPr>
              <a:t>like(izdelek2) </a:t>
            </a:r>
            <a:r>
              <a:rPr lang="sl-SI" sz="2400" b="1" smtClean="0">
                <a:latin typeface="Courier New" pitchFamily="49" charset="0"/>
                <a:cs typeface="Courier New" pitchFamily="49" charset="0"/>
              </a:rPr>
              <a:t>and</a:t>
            </a:r>
            <a:r>
              <a:rPr lang="sl-SI" sz="2400" smtClean="0">
                <a:latin typeface="Courier New" pitchFamily="49" charset="0"/>
                <a:cs typeface="Courier New" pitchFamily="49" charset="0"/>
              </a:rPr>
              <a:t> dislike(izdelek4)</a:t>
            </a:r>
            <a:endParaRPr lang="sl-SI" sz="2800" smtClean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Naloga (2. del)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spcBef>
                <a:spcPts val="1800"/>
              </a:spcBef>
              <a:buNone/>
            </a:pPr>
            <a:r>
              <a:rPr lang="sl-SI" sz="2800" smtClean="0"/>
              <a:t>Dobljena povezovalna pravila uporabite za svetovanje trem uporabnikom katerih navade so zapisane v spodnji tabeli. Zanima jih, če bi jim priporočili izdelek5.</a:t>
            </a:r>
          </a:p>
          <a:p>
            <a:pPr marL="0" indent="0">
              <a:spcBef>
                <a:spcPts val="1800"/>
              </a:spcBef>
              <a:buNone/>
            </a:pPr>
            <a:endParaRPr lang="sl-SI" sz="2800" smtClean="0"/>
          </a:p>
        </p:txBody>
      </p:sp>
      <p:graphicFrame>
        <p:nvGraphicFramePr>
          <p:cNvPr id="6" name="Content Placeholder 3"/>
          <p:cNvGraphicFramePr>
            <a:graphicFrameLocks/>
          </p:cNvGraphicFramePr>
          <p:nvPr/>
        </p:nvGraphicFramePr>
        <p:xfrm>
          <a:off x="457201" y="3276600"/>
          <a:ext cx="8229600" cy="1752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7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303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303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303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303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303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303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640080"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mtClean="0"/>
                        <a:t>izdelek</a:t>
                      </a:r>
                      <a:r>
                        <a:rPr lang="sl-SI" baseline="0" smtClean="0"/>
                        <a:t> 1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mtClean="0"/>
                        <a:t>izdelek 2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mtClean="0"/>
                        <a:t>izdelek 3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mtClean="0"/>
                        <a:t>izdelek 4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mtClean="0"/>
                        <a:t>izdelek 5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mtClean="0"/>
                        <a:t>izdelek</a:t>
                      </a:r>
                      <a:r>
                        <a:rPr lang="sl-SI" baseline="0" smtClean="0"/>
                        <a:t> 6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l-SI" b="1" smtClean="0"/>
                        <a:t>uporabnik A</a:t>
                      </a:r>
                      <a:endParaRPr 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smtClean="0">
                          <a:latin typeface="Wingdings" pitchFamily="2" charset="2"/>
                        </a:rPr>
                        <a:t></a:t>
                      </a:r>
                      <a:endParaRPr lang="en-US" b="1">
                        <a:latin typeface="Wingdings" pitchFamily="2" charset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smtClean="0">
                          <a:latin typeface="Wingdings" pitchFamily="2" charset="2"/>
                        </a:rPr>
                        <a:t></a:t>
                      </a:r>
                      <a:endParaRPr lang="en-US" b="1">
                        <a:latin typeface="Wingdings" pitchFamily="2" charset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smtClean="0">
                          <a:latin typeface="Wingdings" pitchFamily="2" charset="2"/>
                        </a:rPr>
                        <a:t></a:t>
                      </a:r>
                      <a:endParaRPr lang="en-US" b="1">
                        <a:latin typeface="Wingdings" pitchFamily="2" charset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smtClean="0">
                          <a:latin typeface="Wingdings" pitchFamily="2" charset="2"/>
                        </a:rPr>
                        <a:t></a:t>
                      </a:r>
                      <a:endParaRPr lang="en-US" b="1">
                        <a:latin typeface="Wingdings" pitchFamily="2" charset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smtClean="0">
                          <a:solidFill>
                            <a:srgbClr val="FF0000"/>
                          </a:solidFill>
                        </a:rPr>
                        <a:t>?</a:t>
                      </a:r>
                      <a:endParaRPr lang="en-US" b="1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smtClean="0"/>
                        <a:t>?</a:t>
                      </a:r>
                      <a:endParaRPr lang="en-US" b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l-SI" b="1" smtClean="0"/>
                        <a:t>uporabnik B</a:t>
                      </a:r>
                      <a:endParaRPr 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smtClean="0">
                          <a:latin typeface="Wingdings" pitchFamily="2" charset="2"/>
                        </a:rPr>
                        <a:t></a:t>
                      </a:r>
                      <a:endParaRPr lang="en-US" b="1">
                        <a:latin typeface="Wingdings" pitchFamily="2" charset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smtClean="0">
                          <a:latin typeface="+mj-lt"/>
                        </a:rPr>
                        <a:t>?</a:t>
                      </a:r>
                      <a:endParaRPr lang="en-US" b="1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smtClean="0">
                          <a:latin typeface="Wingdings" pitchFamily="2" charset="2"/>
                        </a:rPr>
                        <a:t></a:t>
                      </a:r>
                      <a:endParaRPr lang="en-US" b="1">
                        <a:latin typeface="Wingdings" pitchFamily="2" charset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smtClean="0">
                          <a:latin typeface="+mj-lt"/>
                        </a:rPr>
                        <a:t>?</a:t>
                      </a:r>
                      <a:endParaRPr lang="en-US" b="1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smtClean="0">
                          <a:solidFill>
                            <a:srgbClr val="FF0000"/>
                          </a:solidFill>
                        </a:rPr>
                        <a:t>?</a:t>
                      </a:r>
                      <a:endParaRPr lang="en-US" b="1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smtClean="0">
                          <a:latin typeface="Wingdings" pitchFamily="2" charset="2"/>
                        </a:rPr>
                        <a:t></a:t>
                      </a:r>
                      <a:endParaRPr lang="en-US" b="1">
                        <a:latin typeface="Wingdings" pitchFamily="2" charset="2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l-SI" b="1" smtClean="0"/>
                        <a:t>uporabnik</a:t>
                      </a:r>
                      <a:r>
                        <a:rPr lang="sl-SI" b="1" baseline="0" smtClean="0"/>
                        <a:t> C</a:t>
                      </a:r>
                      <a:endParaRPr 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smtClean="0">
                          <a:latin typeface="Wingdings" pitchFamily="2" charset="2"/>
                        </a:rPr>
                        <a:t></a:t>
                      </a:r>
                      <a:endParaRPr lang="en-US" b="1">
                        <a:latin typeface="Wingdings" pitchFamily="2" charset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smtClean="0">
                          <a:latin typeface="Wingdings" pitchFamily="2" charset="2"/>
                        </a:rPr>
                        <a:t></a:t>
                      </a:r>
                      <a:endParaRPr lang="en-US" b="1">
                        <a:latin typeface="Wingdings" pitchFamily="2" charset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smtClean="0">
                          <a:latin typeface="+mj-lt"/>
                        </a:rPr>
                        <a:t>?</a:t>
                      </a:r>
                      <a:endParaRPr lang="en-US" b="1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smtClean="0">
                          <a:latin typeface="Wingdings" pitchFamily="2" charset="2"/>
                        </a:rPr>
                        <a:t></a:t>
                      </a:r>
                      <a:endParaRPr lang="en-US" b="1">
                        <a:latin typeface="Wingdings" pitchFamily="2" charset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smtClean="0">
                          <a:solidFill>
                            <a:srgbClr val="FF0000"/>
                          </a:solidFill>
                        </a:rPr>
                        <a:t>?</a:t>
                      </a:r>
                      <a:endParaRPr lang="en-US" b="1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smtClean="0">
                          <a:latin typeface="Wingdings" pitchFamily="2" charset="2"/>
                        </a:rPr>
                        <a:t></a:t>
                      </a:r>
                      <a:endParaRPr lang="en-US" b="1">
                        <a:latin typeface="Wingdings" pitchFamily="2" charset="2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Iskanje ustreznih pravil (komentar)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spcBef>
                <a:spcPts val="1800"/>
              </a:spcBef>
              <a:buNone/>
            </a:pPr>
            <a:r>
              <a:rPr lang="sl-SI" sz="2000" smtClean="0">
                <a:cs typeface="Courier New" pitchFamily="49" charset="0"/>
              </a:rPr>
              <a:t>Iskanje pravil, ki ustrezajo pogojem naloge, ne bi smelo biti pretiran problem – le nekoliko zamudno. Pomaga nam, da je desna stran pravil povsem določena. Nadalje upoštevamo pomen podpore in zaupanja (glej prosojnice). Ker mora biti podpora vsaj 50%, to pomeni, da se mora neka zakonitost pojaviti v vsaj polovici primerov, torej pri vsaj treh uporabnikih. Iz tega vidimo, da pravil za dislike(izdelek5) sploh ne moremo sestaviti. Vendar pazite: to ne pomeni, da lahko uporabnika U2 in U5 zanemarimo; če jih upoštevamo, pomeni le, da bosta zniževala zaupanje pravil za like(izdelek5). Vidimo pa, da izdelek4 gotovo ne bo del pogoja, ker ima 3 neznane vrednosti, ostale 3 vrednosti pa tudi niso enake (ne moremo doseči 50% pokritosti).</a:t>
            </a:r>
          </a:p>
          <a:p>
            <a:pPr marL="0" indent="0">
              <a:spcBef>
                <a:spcPts val="1800"/>
              </a:spcBef>
              <a:buNone/>
            </a:pPr>
            <a:r>
              <a:rPr lang="sl-SI" sz="2000" smtClean="0">
                <a:cs typeface="Courier New" pitchFamily="49" charset="0"/>
              </a:rPr>
              <a:t>Neznane vrednosti ignoriramo, pravil, ki bi vsebovala unknown(i2) nočemo. </a:t>
            </a:r>
          </a:p>
          <a:p>
            <a:pPr marL="0" indent="0">
              <a:spcBef>
                <a:spcPts val="1800"/>
              </a:spcBef>
              <a:buNone/>
            </a:pPr>
            <a:r>
              <a:rPr lang="sl-SI" sz="2000" smtClean="0">
                <a:cs typeface="Courier New" pitchFamily="49" charset="0"/>
              </a:rPr>
              <a:t>Za preverjanje rešitev lahko uporabimo Orange, podatki so priloženi na spletni učilnici (poglejte, da je izdelek5 označen kot razred!).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Preverjanje rešitve</a:t>
            </a:r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43600" y="2209800"/>
            <a:ext cx="2733675" cy="3876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5800" y="2819400"/>
            <a:ext cx="4886325" cy="2524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Dobljena pravila</a:t>
            </a:r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43000" y="1524000"/>
            <a:ext cx="6752662" cy="3581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tangle 3"/>
          <p:cNvSpPr/>
          <p:nvPr/>
        </p:nvSpPr>
        <p:spPr>
          <a:xfrm>
            <a:off x="685800" y="5334000"/>
            <a:ext cx="7696200" cy="9079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1800"/>
              </a:spcBef>
            </a:pPr>
            <a:r>
              <a:rPr lang="sl-SI" sz="2400" b="1" smtClean="0">
                <a:latin typeface="Courier New" pitchFamily="49" charset="0"/>
                <a:cs typeface="Courier New" pitchFamily="49" charset="0"/>
              </a:rPr>
              <a:t>if</a:t>
            </a:r>
            <a:r>
              <a:rPr lang="sl-SI" sz="2400" smtClean="0">
                <a:latin typeface="Courier New" pitchFamily="49" charset="0"/>
                <a:cs typeface="Courier New" pitchFamily="49" charset="0"/>
              </a:rPr>
              <a:t> like(i1) </a:t>
            </a:r>
            <a:r>
              <a:rPr lang="sl-SI" sz="2400" b="1" smtClean="0">
                <a:latin typeface="Courier New" pitchFamily="49" charset="0"/>
                <a:cs typeface="Courier New" pitchFamily="49" charset="0"/>
              </a:rPr>
              <a:t>and</a:t>
            </a:r>
            <a:r>
              <a:rPr lang="sl-SI" sz="2400" smtClean="0">
                <a:latin typeface="Courier New" pitchFamily="49" charset="0"/>
                <a:cs typeface="Courier New" pitchFamily="49" charset="0"/>
              </a:rPr>
              <a:t> dislike(i3) </a:t>
            </a:r>
            <a:r>
              <a:rPr lang="sl-SI" sz="2400" b="1" smtClean="0">
                <a:latin typeface="Courier New" pitchFamily="49" charset="0"/>
                <a:cs typeface="Courier New" pitchFamily="49" charset="0"/>
              </a:rPr>
              <a:t>then</a:t>
            </a:r>
            <a:r>
              <a:rPr lang="sl-SI" sz="2400" smtClean="0">
                <a:latin typeface="Courier New" pitchFamily="49" charset="0"/>
                <a:cs typeface="Courier New" pitchFamily="49" charset="0"/>
              </a:rPr>
              <a:t> like(i5)</a:t>
            </a:r>
          </a:p>
          <a:p>
            <a:pPr>
              <a:spcBef>
                <a:spcPts val="600"/>
              </a:spcBef>
            </a:pPr>
            <a:r>
              <a:rPr lang="sl-SI" sz="2400" b="1" smtClean="0">
                <a:latin typeface="Courier New" pitchFamily="49" charset="0"/>
                <a:cs typeface="Courier New" pitchFamily="49" charset="0"/>
              </a:rPr>
              <a:t>if</a:t>
            </a:r>
            <a:r>
              <a:rPr lang="sl-SI" sz="2400" smtClean="0">
                <a:latin typeface="Courier New" pitchFamily="49" charset="0"/>
                <a:cs typeface="Courier New" pitchFamily="49" charset="0"/>
              </a:rPr>
              <a:t> like(i2) </a:t>
            </a:r>
            <a:r>
              <a:rPr lang="sl-SI" sz="2400" b="1" smtClean="0">
                <a:latin typeface="Courier New" pitchFamily="49" charset="0"/>
                <a:cs typeface="Courier New" pitchFamily="49" charset="0"/>
              </a:rPr>
              <a:t>and</a:t>
            </a:r>
            <a:r>
              <a:rPr lang="sl-SI" sz="2400" smtClean="0">
                <a:latin typeface="Courier New" pitchFamily="49" charset="0"/>
                <a:cs typeface="Courier New" pitchFamily="49" charset="0"/>
              </a:rPr>
              <a:t> dislike(i3) </a:t>
            </a:r>
            <a:r>
              <a:rPr lang="sl-SI" sz="2400" b="1" smtClean="0">
                <a:latin typeface="Courier New" pitchFamily="49" charset="0"/>
                <a:cs typeface="Courier New" pitchFamily="49" charset="0"/>
              </a:rPr>
              <a:t>then</a:t>
            </a:r>
            <a:r>
              <a:rPr lang="sl-SI" sz="2400" smtClean="0">
                <a:latin typeface="Courier New" pitchFamily="49" charset="0"/>
                <a:cs typeface="Courier New" pitchFamily="49" charset="0"/>
              </a:rPr>
              <a:t> like(i5)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Priporočanje na podlagi pravil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spcBef>
                <a:spcPts val="1800"/>
              </a:spcBef>
              <a:buNone/>
            </a:pPr>
            <a:r>
              <a:rPr lang="sl-SI" sz="2400" dirty="0" smtClean="0"/>
              <a:t>Kako lahko pomagamo trem uporabnikom, ki jih zanima, če jim bo izdelek5 všeč? Preprosto, pogledamo, če katero od pravil “proži” za njih – torej, če izpolnjujejo pogojni del pravila. Če mu, potem jim lahko izdelek5 priporočimo, sicer bodimo raje tiho. To, da so ti uporabniki ocenili še izdelek6, ne igra nobene vloge.</a:t>
            </a:r>
          </a:p>
          <a:p>
            <a:pPr marL="0" indent="0">
              <a:spcBef>
                <a:spcPts val="1800"/>
              </a:spcBef>
              <a:buNone/>
            </a:pPr>
            <a:r>
              <a:rPr lang="sl-SI" sz="2400" dirty="0" smtClean="0"/>
              <a:t>Uporabniku A izdelek5 lahko priporočimo.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sl-SI" sz="2400" dirty="0" smtClean="0"/>
              <a:t>Uporabniku B izdelka5 ne bomo priporočili (oz. </a:t>
            </a:r>
            <a:r>
              <a:rPr lang="sl-SI" sz="2400" smtClean="0"/>
              <a:t>bomo tiho), ker mu </a:t>
            </a:r>
            <a:r>
              <a:rPr lang="sl-SI" sz="2400" smtClean="0"/>
              <a:t>je izdelek3 všeč</a:t>
            </a:r>
            <a:r>
              <a:rPr lang="sl-SI" sz="2400" smtClean="0"/>
              <a:t>.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sl-SI" sz="2400" dirty="0" smtClean="0"/>
              <a:t>Uporabniku C izdelka5 raje ne priporočimo, ker ne vemo, če mu je izdelek3 všeč ali ne.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2487</TotalTime>
  <Words>533</Words>
  <Application>Microsoft Office PowerPoint</Application>
  <PresentationFormat>On-screen Show (4:3)</PresentationFormat>
  <Paragraphs>92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Courier New</vt:lpstr>
      <vt:lpstr>Wingdings</vt:lpstr>
      <vt:lpstr>Office Theme</vt:lpstr>
      <vt:lpstr>Povezovalna pravila (in uporaba v priporočilnih sistemih)</vt:lpstr>
      <vt:lpstr>Podatki</vt:lpstr>
      <vt:lpstr>Naloga (1. del)</vt:lpstr>
      <vt:lpstr>Naloga (2. del)</vt:lpstr>
      <vt:lpstr>Iskanje ustreznih pravil (komentar)</vt:lpstr>
      <vt:lpstr>Preverjanje rešitve</vt:lpstr>
      <vt:lpstr>Dobljena pravila</vt:lpstr>
      <vt:lpstr>Priporočanje na podlagi pravil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Povezovalna pravila (in uporaba v priporočilnih sistemih)</dc:title>
  <dc:creator>Aleksander Sadikov</dc:creator>
  <cp:lastModifiedBy>sasha</cp:lastModifiedBy>
  <cp:revision>21</cp:revision>
  <dcterms:created xsi:type="dcterms:W3CDTF">2011-01-31T01:38:12Z</dcterms:created>
  <dcterms:modified xsi:type="dcterms:W3CDTF">2016-12-16T11:13:20Z</dcterms:modified>
</cp:coreProperties>
</file>