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FFA1F3-AD16-D10B-4028-11D3519BFC83}" v="4" dt="2025-10-13T11:37:32.8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Naloge in rešitve: SQL, MongoDB in Neo4j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sl-SI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Neo4j - Naloga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 b="1">
                <a:solidFill>
                  <a:srgbClr val="283250"/>
                </a:solidFill>
              </a:rPr>
              <a:t>Naloga: </a:t>
            </a:r>
            <a:r>
              <a:rPr sz="1600">
                <a:solidFill>
                  <a:srgbClr val="3C3C3C"/>
                </a:solidFill>
              </a:rPr>
              <a:t>Najdi jadralce z ratingom nad povprečjem in jih uredi po ratingu padajoče.</a:t>
            </a:r>
          </a:p>
          <a:p>
            <a:pPr>
              <a:defRPr sz="600"/>
            </a:pPr>
            <a:endParaRPr sz="1600">
              <a:solidFill>
                <a:srgbClr val="3C3C3C"/>
              </a:solidFill>
            </a:endParaRP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MATCH (j:Jadralec)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WITH avg(j.rating) AS avgR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MATCH (j:Jadralec)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WHERE j.rating &gt; avgR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RETURN j.jid AS jid, j.ime AS ime, j.rating AS rating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ORDER BY rating DESC;</a:t>
            </a:r>
          </a:p>
          <a:p>
            <a:pPr>
              <a:defRPr sz="600"/>
            </a:pPr>
            <a:endParaRPr/>
          </a:p>
          <a:p>
            <a:pPr>
              <a:defRPr sz="1400" b="1">
                <a:solidFill>
                  <a:srgbClr val="3C465A"/>
                </a:solidFill>
              </a:defRPr>
            </a:pPr>
            <a:r>
              <a:t>Razlaga: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`WITH avg(j.rating) AS avgR` izračuna povprečje in ga prenese naprej.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`WHERE j.rating &gt; avgR` filtrira nadpovprečne; `ORDER BY` uredi padajoče.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/>
            </a:pPr>
            <a:r>
              <a:t>Relacijski model – SQL (moderni prikaz)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371600"/>
            <a:ext cx="3200400" cy="2011680"/>
          </a:xfrm>
          <a:prstGeom prst="roundRect">
            <a:avLst/>
          </a:prstGeom>
          <a:solidFill>
            <a:srgbClr val="E1EEFF"/>
          </a:solidFill>
          <a:ln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3200400" cy="563270"/>
          </a:xfrm>
          <a:prstGeom prst="rect">
            <a:avLst/>
          </a:prstGeom>
          <a:solidFill>
            <a:srgbClr val="2328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Jadralec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980590"/>
            <a:ext cx="2834640" cy="13569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141414"/>
                </a:solidFill>
              </a:defRPr>
            </a:pPr>
            <a:r>
              <a:t>jid (PK)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ime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rating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starost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0" y="1371600"/>
            <a:ext cx="3200400" cy="2011680"/>
          </a:xfrm>
          <a:prstGeom prst="roundRect">
            <a:avLst/>
          </a:prstGeom>
          <a:solidFill>
            <a:srgbClr val="FFEEE1"/>
          </a:solidFill>
          <a:ln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5486400" y="1371600"/>
            <a:ext cx="3200400" cy="563270"/>
          </a:xfrm>
          <a:prstGeom prst="rect">
            <a:avLst/>
          </a:prstGeom>
          <a:solidFill>
            <a:srgbClr val="2328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Coln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0" y="1980590"/>
            <a:ext cx="2834640" cy="13569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141414"/>
                </a:solidFill>
              </a:defRPr>
            </a:pPr>
            <a:r>
              <a:t>cid (PK)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ime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dolzina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barva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86000" y="3931920"/>
            <a:ext cx="3200400" cy="2011680"/>
          </a:xfrm>
          <a:prstGeom prst="roundRect">
            <a:avLst/>
          </a:prstGeom>
          <a:solidFill>
            <a:srgbClr val="E9FFE9"/>
          </a:solidFill>
          <a:ln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286000" y="3931920"/>
            <a:ext cx="3200400" cy="563270"/>
          </a:xfrm>
          <a:prstGeom prst="rect">
            <a:avLst/>
          </a:prstGeom>
          <a:solidFill>
            <a:srgbClr val="2328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Rezervacija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68880" y="4540910"/>
            <a:ext cx="2834640" cy="13569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141414"/>
                </a:solidFill>
              </a:defRPr>
            </a:pPr>
            <a:r>
              <a:t>jid (FK → Jadralec)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cid (FK → Coln)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dan (DATE)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PK (jid, cid, dan)</a:t>
            </a:r>
          </a:p>
        </p:txBody>
      </p:sp>
      <p:cxnSp>
        <p:nvCxnSpPr>
          <p:cNvPr id="12" name="Connector 11"/>
          <p:cNvCxnSpPr/>
          <p:nvPr/>
        </p:nvCxnSpPr>
        <p:spPr>
          <a:xfrm flipH="1" flipV="1">
            <a:off x="2057400" y="2377440"/>
            <a:ext cx="1828800" cy="2560320"/>
          </a:xfrm>
          <a:prstGeom prst="line">
            <a:avLst/>
          </a:prstGeom>
          <a:ln w="25400">
            <a:solidFill>
              <a:srgbClr val="3C3C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14600" y="3474720"/>
            <a:ext cx="14630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505050"/>
                </a:solidFill>
              </a:defRPr>
            </a:pPr>
            <a:r>
              <a:t>M:1</a:t>
            </a:r>
          </a:p>
        </p:txBody>
      </p:sp>
      <p:cxnSp>
        <p:nvCxnSpPr>
          <p:cNvPr id="14" name="Connector 13"/>
          <p:cNvCxnSpPr/>
          <p:nvPr/>
        </p:nvCxnSpPr>
        <p:spPr>
          <a:xfrm flipV="1">
            <a:off x="3886200" y="2377440"/>
            <a:ext cx="3200400" cy="2560320"/>
          </a:xfrm>
          <a:prstGeom prst="line">
            <a:avLst/>
          </a:prstGeom>
          <a:ln w="25400">
            <a:solidFill>
              <a:srgbClr val="3C3C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29200" y="3474720"/>
            <a:ext cx="14630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505050"/>
                </a:solidFill>
              </a:defRPr>
            </a:pPr>
            <a:r>
              <a:t>M:1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/>
            </a:pPr>
            <a:r>
              <a:t>Grafni model – Neo4j (REZERVIRAL)</a:t>
            </a:r>
          </a:p>
        </p:txBody>
      </p:sp>
      <p:sp>
        <p:nvSpPr>
          <p:cNvPr id="3" name="Oval 2"/>
          <p:cNvSpPr/>
          <p:nvPr/>
        </p:nvSpPr>
        <p:spPr>
          <a:xfrm>
            <a:off x="914400" y="2011680"/>
            <a:ext cx="1097280" cy="1097280"/>
          </a:xfrm>
          <a:prstGeom prst="ellipse">
            <a:avLst/>
          </a:prstGeom>
          <a:solidFill>
            <a:srgbClr val="C8DCFF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t>Jadralec</a:t>
            </a:r>
          </a:p>
          <a:p>
            <a:pPr algn="ctr">
              <a:defRPr sz="1000"/>
            </a:pPr>
            <a:r>
              <a:t>Darko</a:t>
            </a:r>
          </a:p>
        </p:txBody>
      </p:sp>
      <p:sp>
        <p:nvSpPr>
          <p:cNvPr id="4" name="Oval 3"/>
          <p:cNvSpPr/>
          <p:nvPr/>
        </p:nvSpPr>
        <p:spPr>
          <a:xfrm>
            <a:off x="914400" y="3657600"/>
            <a:ext cx="1097280" cy="1097280"/>
          </a:xfrm>
          <a:prstGeom prst="ellipse">
            <a:avLst/>
          </a:prstGeom>
          <a:solidFill>
            <a:srgbClr val="C8DCFF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t>Jadralec</a:t>
            </a:r>
          </a:p>
          <a:p>
            <a:pPr algn="ctr">
              <a:defRPr sz="1000"/>
            </a:pPr>
            <a:r>
              <a:t>Lojze</a:t>
            </a:r>
          </a:p>
        </p:txBody>
      </p:sp>
      <p:sp>
        <p:nvSpPr>
          <p:cNvPr id="5" name="Oval 4"/>
          <p:cNvSpPr/>
          <p:nvPr/>
        </p:nvSpPr>
        <p:spPr>
          <a:xfrm>
            <a:off x="5486400" y="1828800"/>
            <a:ext cx="1097280" cy="1097280"/>
          </a:xfrm>
          <a:prstGeom prst="ellipse">
            <a:avLst/>
          </a:prstGeom>
          <a:solidFill>
            <a:srgbClr val="FFD2A0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t>Coln</a:t>
            </a:r>
          </a:p>
          <a:p>
            <a:pPr algn="ctr">
              <a:defRPr sz="1000"/>
            </a:pPr>
            <a:r>
              <a:t>Elan</a:t>
            </a:r>
          </a:p>
        </p:txBody>
      </p:sp>
      <p:sp>
        <p:nvSpPr>
          <p:cNvPr id="6" name="Oval 5"/>
          <p:cNvSpPr/>
          <p:nvPr/>
        </p:nvSpPr>
        <p:spPr>
          <a:xfrm>
            <a:off x="5760720" y="3474720"/>
            <a:ext cx="1097280" cy="1097280"/>
          </a:xfrm>
          <a:prstGeom prst="ellipse">
            <a:avLst/>
          </a:prstGeom>
          <a:solidFill>
            <a:srgbClr val="FFD2A0"/>
          </a:solidFill>
          <a:ln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t>Coln</a:t>
            </a:r>
          </a:p>
          <a:p>
            <a:pPr algn="ctr">
              <a:defRPr sz="1000"/>
            </a:pPr>
            <a:r>
              <a:t>Bavaria</a:t>
            </a:r>
          </a:p>
        </p:txBody>
      </p:sp>
      <p:cxnSp>
        <p:nvCxnSpPr>
          <p:cNvPr id="7" name="Connector 6"/>
          <p:cNvCxnSpPr/>
          <p:nvPr/>
        </p:nvCxnSpPr>
        <p:spPr>
          <a:xfrm flipV="1">
            <a:off x="1463040" y="2377440"/>
            <a:ext cx="4572000" cy="182880"/>
          </a:xfrm>
          <a:prstGeom prst="line">
            <a:avLst/>
          </a:prstGeom>
          <a:ln w="25400">
            <a:solidFill>
              <a:srgbClr val="3C3C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91840" y="2286000"/>
            <a:ext cx="14630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505050"/>
                </a:solidFill>
              </a:defRPr>
            </a:pPr>
            <a:r>
              <a:t>REZERVIRAL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1463040" y="2560320"/>
            <a:ext cx="4846320" cy="1463040"/>
          </a:xfrm>
          <a:prstGeom prst="line">
            <a:avLst/>
          </a:prstGeom>
          <a:ln w="25400">
            <a:solidFill>
              <a:srgbClr val="3C3C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29000" y="3108960"/>
            <a:ext cx="14630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505050"/>
                </a:solidFill>
              </a:defRPr>
            </a:pPr>
            <a:r>
              <a:t>REZERVIRAL</a:t>
            </a:r>
          </a:p>
        </p:txBody>
      </p:sp>
      <p:cxnSp>
        <p:nvCxnSpPr>
          <p:cNvPr id="11" name="Connector 10"/>
          <p:cNvCxnSpPr/>
          <p:nvPr/>
        </p:nvCxnSpPr>
        <p:spPr>
          <a:xfrm flipV="1">
            <a:off x="1463040" y="2377440"/>
            <a:ext cx="4572000" cy="1828800"/>
          </a:xfrm>
          <a:prstGeom prst="line">
            <a:avLst/>
          </a:prstGeom>
          <a:ln w="25400">
            <a:solidFill>
              <a:srgbClr val="3C3C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91840" y="3108960"/>
            <a:ext cx="14630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505050"/>
                </a:solidFill>
              </a:defRPr>
            </a:pPr>
            <a:r>
              <a:t>REZERVIRAL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SQL - Naloga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 b="1">
                <a:solidFill>
                  <a:srgbClr val="283250"/>
                </a:solidFill>
              </a:rPr>
              <a:t>Naloga: </a:t>
            </a:r>
            <a:r>
              <a:rPr sz="1600">
                <a:solidFill>
                  <a:srgbClr val="3C3C3C"/>
                </a:solidFill>
              </a:rPr>
              <a:t>Izpiši vse jadralce z njihovim ratingom in starostjo, urejeno po jid.</a:t>
            </a:r>
          </a:p>
          <a:p>
            <a:pPr>
              <a:defRPr sz="600"/>
            </a:pPr>
            <a:endParaRPr sz="1600">
              <a:solidFill>
                <a:srgbClr val="3C3C3C"/>
              </a:solidFill>
            </a:endParaRP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SELECT jid, ime, rating, starost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FROM Jadralec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ORDER BY jid;</a:t>
            </a:r>
          </a:p>
          <a:p>
            <a:pPr>
              <a:defRPr sz="600"/>
            </a:pPr>
            <a:endParaRPr/>
          </a:p>
          <a:p>
            <a:pPr>
              <a:defRPr sz="1400" b="1">
                <a:solidFill>
                  <a:srgbClr val="3C465A"/>
                </a:solidFill>
              </a:defRPr>
            </a:pPr>
            <a:r>
              <a:t>Razlaga: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Preprost SELECT brez pogojev.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ORDER BY uredi po naraščajočem jid.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SQL - Naloga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 b="1">
                <a:solidFill>
                  <a:srgbClr val="283250"/>
                </a:solidFill>
              </a:rPr>
              <a:t>Naloga: </a:t>
            </a:r>
            <a:r>
              <a:rPr sz="1600">
                <a:solidFill>
                  <a:srgbClr val="3C3C3C"/>
                </a:solidFill>
              </a:rPr>
              <a:t>Preštej število rezervacij za vsakega jadralca in prikaži ime ter število, urejeno po številu rezervacij.</a:t>
            </a:r>
          </a:p>
          <a:p>
            <a:pPr>
              <a:defRPr sz="600"/>
            </a:pPr>
            <a:endParaRPr sz="1600">
              <a:solidFill>
                <a:srgbClr val="3C3C3C"/>
              </a:solidFill>
            </a:endParaRP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SELECT j.jid, j.ime, COUNT(*) AS st_rezervacij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FROM Jadralec j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JOIN Rezervacija r ON r.jid = j.jid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GROUP BY j.jid, j.ime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ORDER BY st_rezervacij DESC, j.jid;</a:t>
            </a:r>
          </a:p>
          <a:p>
            <a:pPr>
              <a:defRPr sz="600"/>
            </a:pPr>
            <a:endParaRPr/>
          </a:p>
          <a:p>
            <a:pPr>
              <a:defRPr sz="1400" b="1">
                <a:solidFill>
                  <a:srgbClr val="3C465A"/>
                </a:solidFill>
              </a:defRPr>
            </a:pPr>
            <a:r>
              <a:t>Razlaga: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COUNT(*) prešteje vrstice po GROUP BY.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JOIN poveže jadralce z rezervacijami.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SQL - Naloga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 b="1">
                <a:solidFill>
                  <a:srgbClr val="283250"/>
                </a:solidFill>
              </a:rPr>
              <a:t>Naloga: </a:t>
            </a:r>
            <a:r>
              <a:rPr sz="1600">
                <a:solidFill>
                  <a:srgbClr val="3C3C3C"/>
                </a:solidFill>
              </a:rPr>
              <a:t>Najdi jadralce z ratingom nad povprečjem in jih uredi po ratingu padajoče.</a:t>
            </a:r>
          </a:p>
          <a:p>
            <a:pPr>
              <a:defRPr sz="600"/>
            </a:pPr>
            <a:endParaRPr sz="1600">
              <a:solidFill>
                <a:srgbClr val="3C3C3C"/>
              </a:solidFill>
            </a:endParaRP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SELECT j.jid, j.ime, j.rating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FROM Jadralec j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WHERE j.rating &gt; (SELECT AVG(rating) FROM Jadralec)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ORDER BY j.rating DESC;</a:t>
            </a:r>
          </a:p>
          <a:p>
            <a:pPr>
              <a:defRPr sz="600"/>
            </a:pPr>
            <a:endParaRPr/>
          </a:p>
          <a:p>
            <a:pPr>
              <a:defRPr sz="1400" b="1">
                <a:solidFill>
                  <a:srgbClr val="3C465A"/>
                </a:solidFill>
              </a:defRPr>
            </a:pPr>
            <a:r>
              <a:t>Razlaga: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Podpoizvedba izračuna povprečni rating.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WHERE filtrira na rating nad povprečjem.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MongoDB - Naloga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 b="1">
                <a:solidFill>
                  <a:srgbClr val="283250"/>
                </a:solidFill>
              </a:rPr>
              <a:t>Naloga: </a:t>
            </a:r>
            <a:r>
              <a:rPr sz="1600">
                <a:solidFill>
                  <a:srgbClr val="3C3C3C"/>
                </a:solidFill>
              </a:rPr>
              <a:t>Izpiši vse jadralce z njihovim ratingom in starostjo, urejeno po jid.</a:t>
            </a:r>
          </a:p>
          <a:p>
            <a:pPr>
              <a:defRPr sz="600"/>
            </a:pPr>
            <a:endParaRPr sz="1600">
              <a:solidFill>
                <a:srgbClr val="3C3C3C"/>
              </a:solidFill>
            </a:endParaRP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db.Jadralec.find({}, {_id:0}).sort({jid:1});</a:t>
            </a:r>
          </a:p>
          <a:p>
            <a:pPr>
              <a:defRPr sz="600"/>
            </a:pPr>
            <a:endParaRPr/>
          </a:p>
          <a:p>
            <a:pPr>
              <a:defRPr sz="1400" b="1">
                <a:solidFill>
                  <a:srgbClr val="3C465A"/>
                </a:solidFill>
              </a:defRPr>
            </a:pPr>
            <a:r>
              <a:t>Razlaga: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`find({})` vrne vse dokumente; `{_id:0}` skrije polje `_id`.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`sort({jid:1})` uredi naraščajoče (1 = ASC, -1 = DESC).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MongoDB - Naloga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 b="1">
                <a:solidFill>
                  <a:srgbClr val="283250"/>
                </a:solidFill>
              </a:rPr>
              <a:t>Naloga: </a:t>
            </a:r>
            <a:r>
              <a:rPr sz="1600">
                <a:solidFill>
                  <a:srgbClr val="3C3C3C"/>
                </a:solidFill>
              </a:rPr>
              <a:t>Preštej število rezervacij za vsakega jadralca in prikaži ime ter število, urejeno po številu rezervacij.</a:t>
            </a:r>
          </a:p>
          <a:p>
            <a:pPr>
              <a:defRPr sz="600"/>
            </a:pPr>
            <a:endParaRPr sz="1600">
              <a:solidFill>
                <a:srgbClr val="3C3C3C"/>
              </a:solidFill>
            </a:endParaRP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db.Rezervacija.aggregate([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  {$group:{_id:'$jid', st_rezervacij:{$count:{}}}},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  {$lookup:{from:'Jadralec', localField:'_id', foreignField:'jid', as:'j'}},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  {$unwind:'$j'},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  {$project:{_id:0, jid:'$j.jid', ime:'$j.ime', st_rezervacij:1}},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  {$sort:{st_rezervacij:-1, jid:1}}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]);</a:t>
            </a:r>
          </a:p>
          <a:p>
            <a:pPr>
              <a:defRPr sz="600"/>
            </a:pPr>
            <a:endParaRPr/>
          </a:p>
          <a:p>
            <a:pPr>
              <a:defRPr sz="1400" b="1">
                <a:solidFill>
                  <a:srgbClr val="3C465A"/>
                </a:solidFill>
              </a:defRPr>
            </a:pPr>
            <a:r>
              <a:t>Razlaga: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`$group` zbere po `jid` in prešteje vrstice (`$count`).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`$lookup` pridruži podatke iz `Jadralec`, `localField:'_id'` ↔ `foreignField:'jid'`.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`$unwind` razširi array iz `$lookup` v posamezne dokumente.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`$project` izbere izhodna polja; `$sort` uredi rezultate.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MongoDB - Naloga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 b="1">
                <a:solidFill>
                  <a:srgbClr val="283250"/>
                </a:solidFill>
              </a:rPr>
              <a:t>Naloga: </a:t>
            </a:r>
            <a:r>
              <a:rPr sz="1600">
                <a:solidFill>
                  <a:srgbClr val="3C3C3C"/>
                </a:solidFill>
              </a:rPr>
              <a:t>Najdi jadralce s ratingom nad povprečjem in jih uredi po ratingu padajoče.</a:t>
            </a:r>
          </a:p>
          <a:p>
            <a:pPr>
              <a:defRPr sz="600"/>
            </a:pPr>
            <a:endParaRPr sz="1600">
              <a:solidFill>
                <a:srgbClr val="3C3C3C"/>
              </a:solidFill>
            </a:endParaRP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let avg = db.Jadralec.aggregate([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  {$group:{_id:null, avg:{$avg:'$rating'}}}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]).toArray()[0].avg;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endParaRPr/>
          </a:p>
          <a:p>
            <a:pPr>
              <a:defRPr sz="1400">
                <a:solidFill>
                  <a:srgbClr val="141414"/>
                </a:solidFill>
              </a:defRPr>
            </a:pPr>
            <a:r>
              <a:t>db.Jadralec.find(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  {rating: {$gt: avg}},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  {_id:0, jid:1, ime:1, rating:1}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).sort({rating:-1});</a:t>
            </a:r>
          </a:p>
          <a:p>
            <a:pPr>
              <a:defRPr sz="600"/>
            </a:pPr>
            <a:endParaRPr/>
          </a:p>
          <a:p>
            <a:pPr>
              <a:defRPr sz="1400" b="1">
                <a:solidFill>
                  <a:srgbClr val="3C465A"/>
                </a:solidFill>
              </a:defRPr>
            </a:pPr>
            <a:r>
              <a:t>Razlaga: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Prvi pipeline izračuna povprečni `rating` (`$avg`).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Spremenljivka `avg` se uporabi v `find` filtru (`$gt`).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Projekcija omeji polja; `sort({rating:-1})` uredi padajoče.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Neo4j - Naloga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 b="1">
                <a:solidFill>
                  <a:srgbClr val="283250"/>
                </a:solidFill>
              </a:rPr>
              <a:t>Naloga: </a:t>
            </a:r>
            <a:r>
              <a:rPr sz="1600">
                <a:solidFill>
                  <a:srgbClr val="3C3C3C"/>
                </a:solidFill>
              </a:rPr>
              <a:t>Izpiši vse jadralce z njihovim ratingom in starostjo, urejeno po jid.</a:t>
            </a:r>
          </a:p>
          <a:p>
            <a:pPr>
              <a:defRPr sz="600"/>
            </a:pPr>
            <a:endParaRPr sz="1600">
              <a:solidFill>
                <a:srgbClr val="3C3C3C"/>
              </a:solidFill>
            </a:endParaRP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MATCH (j:Jadralec)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RETURN j.jid AS jid, j.ime AS ime, j.rating AS rating, j.starost AS starost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ORDER BY jid;</a:t>
            </a:r>
          </a:p>
          <a:p>
            <a:pPr>
              <a:defRPr sz="600"/>
            </a:pPr>
            <a:endParaRPr/>
          </a:p>
          <a:p>
            <a:pPr>
              <a:defRPr sz="1400" b="1">
                <a:solidFill>
                  <a:srgbClr val="3C465A"/>
                </a:solidFill>
              </a:defRPr>
            </a:pPr>
            <a:r>
              <a:t>Razlaga: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`MATCH (j:Jadralec)` izbere vozlišča z oznako `Jadralec`.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`RETURN` določa izhodna polja; `ORDER BY` uredi po `jid`.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Neo4j - Naloga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 b="1">
                <a:solidFill>
                  <a:srgbClr val="283250"/>
                </a:solidFill>
              </a:rPr>
              <a:t>Naloga: </a:t>
            </a:r>
            <a:r>
              <a:rPr sz="1600">
                <a:solidFill>
                  <a:srgbClr val="3C3C3C"/>
                </a:solidFill>
              </a:rPr>
              <a:t>Preštej število rezervacij za vsakega jadralca in prikaži ime ter število, urejeno po številu.</a:t>
            </a:r>
          </a:p>
          <a:p>
            <a:pPr>
              <a:defRPr sz="600"/>
            </a:pPr>
            <a:endParaRPr sz="1600">
              <a:solidFill>
                <a:srgbClr val="3C3C3C"/>
              </a:solidFill>
            </a:endParaRP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MATCH (j:Jadralec)-[r:REZERVIRAL]-&gt;(:Coln)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RETURN j.jid AS jid, j.ime AS ime, COUNT(r) AS st_rezervacij</a:t>
            </a:r>
          </a:p>
          <a:p>
            <a:pPr>
              <a:defRPr sz="1400">
                <a:solidFill>
                  <a:srgbClr val="141414"/>
                </a:solidFill>
              </a:defRPr>
            </a:pPr>
            <a:r>
              <a:t>ORDER BY st_rezervacij DESC, jid;</a:t>
            </a:r>
          </a:p>
          <a:p>
            <a:pPr>
              <a:defRPr sz="600"/>
            </a:pPr>
            <a:endParaRPr/>
          </a:p>
          <a:p>
            <a:pPr>
              <a:defRPr sz="1400" b="1">
                <a:solidFill>
                  <a:srgbClr val="3C465A"/>
                </a:solidFill>
              </a:defRPr>
            </a:pPr>
            <a:r>
              <a:t>Razlaga: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Relacije `REZERVIRAL` predstavljajo rezervacije.</a:t>
            </a:r>
          </a:p>
          <a:p>
            <a:pPr>
              <a:defRPr sz="1200">
                <a:solidFill>
                  <a:srgbClr val="505050"/>
                </a:solidFill>
              </a:defRPr>
            </a:pPr>
            <a:r>
              <a:t>• `COUNT(r)` prešteje rezervacije na jadralca; `ORDER BY` uredi rezultate.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Diaprojekcija na zaslonu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3" baseType="lpstr">
      <vt:lpstr>Office Theme</vt:lpstr>
      <vt:lpstr>Naloge in rešitve: SQL, MongoDB in Neo4j</vt:lpstr>
      <vt:lpstr>SQL - Naloga 1</vt:lpstr>
      <vt:lpstr>SQL - Naloga 4</vt:lpstr>
      <vt:lpstr>SQL - Naloga 7</vt:lpstr>
      <vt:lpstr>MongoDB - Naloga 1</vt:lpstr>
      <vt:lpstr>MongoDB - Naloga 4</vt:lpstr>
      <vt:lpstr>MongoDB - Naloga 7</vt:lpstr>
      <vt:lpstr>Neo4j - Naloga 1</vt:lpstr>
      <vt:lpstr>Neo4j - Naloga 4</vt:lpstr>
      <vt:lpstr>Neo4j - Naloga 7</vt:lpstr>
      <vt:lpstr>Relacijski model – SQL (moderni prikaz)</vt:lpstr>
      <vt:lpstr>Grafni model – Neo4j (REZERVIRAL)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5</cp:revision>
  <dcterms:created xsi:type="dcterms:W3CDTF">2013-01-27T09:14:16Z</dcterms:created>
  <dcterms:modified xsi:type="dcterms:W3CDTF">2025-10-13T11:39:02Z</dcterms:modified>
  <cp:category/>
</cp:coreProperties>
</file>