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0" r:id="rId17"/>
    <p:sldId id="271" r:id="rId18"/>
    <p:sldId id="272" r:id="rId19"/>
    <p:sldId id="258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68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15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45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87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17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4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481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662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69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1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8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0EB97-19FF-4538-876A-A3F15F53B0E7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C532-4CAD-4D41-93DC-562C9A2F0D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8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Vaje2 (OS)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Določanje koristnosti kriterijev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9977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Zvezni kriteriji: odsekovna linearna preslikava (sobe, nadstropje)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6601565"/>
              </p:ext>
            </p:extLst>
          </p:nvPr>
        </p:nvGraphicFramePr>
        <p:xfrm>
          <a:off x="1080571" y="1992579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Brdo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308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60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Topniška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Koseze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30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87,5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Dravlje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Vič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90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838200" y="5486400"/>
            <a:ext cx="4852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Vrednosti so približno izračunane (za nadstropja).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418457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Sobe (odsekovna linearna preslikava)</a:t>
            </a:r>
            <a:endParaRPr lang="sl-SI" dirty="0"/>
          </a:p>
        </p:txBody>
      </p:sp>
      <p:cxnSp>
        <p:nvCxnSpPr>
          <p:cNvPr id="5" name="Raven puščični povezovalnik 4"/>
          <p:cNvCxnSpPr/>
          <p:nvPr/>
        </p:nvCxnSpPr>
        <p:spPr>
          <a:xfrm flipV="1">
            <a:off x="1573161" y="2054942"/>
            <a:ext cx="1" cy="3598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/>
          <p:cNvCxnSpPr/>
          <p:nvPr/>
        </p:nvCxnSpPr>
        <p:spPr>
          <a:xfrm flipV="1">
            <a:off x="1189703" y="5240595"/>
            <a:ext cx="4916129" cy="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/>
          <p:nvPr/>
        </p:nvSpPr>
        <p:spPr>
          <a:xfrm>
            <a:off x="6105832" y="5692877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sobe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634180" y="187027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942860" y="4890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858901" y="209212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100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1586626" y="54252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</a:t>
            </a:r>
            <a:endParaRPr lang="sl-SI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5000427" y="54444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4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3948279" y="546888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3</a:t>
            </a:r>
            <a:endParaRPr lang="sl-SI" dirty="0"/>
          </a:p>
        </p:txBody>
      </p:sp>
      <p:sp>
        <p:nvSpPr>
          <p:cNvPr id="22" name="PoljeZBesedilom 21"/>
          <p:cNvSpPr txBox="1"/>
          <p:nvPr/>
        </p:nvSpPr>
        <p:spPr>
          <a:xfrm>
            <a:off x="2842874" y="54444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2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958412" y="34816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50</a:t>
            </a:r>
            <a:endParaRPr lang="sl-SI" dirty="0"/>
          </a:p>
        </p:txBody>
      </p:sp>
      <p:cxnSp>
        <p:nvCxnSpPr>
          <p:cNvPr id="21" name="Raven povezovalnik 20"/>
          <p:cNvCxnSpPr/>
          <p:nvPr/>
        </p:nvCxnSpPr>
        <p:spPr>
          <a:xfrm flipH="1">
            <a:off x="1586627" y="3194892"/>
            <a:ext cx="1365893" cy="2045703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ven povezovalnik 22"/>
          <p:cNvCxnSpPr/>
          <p:nvPr/>
        </p:nvCxnSpPr>
        <p:spPr>
          <a:xfrm flipH="1">
            <a:off x="2952520" y="2092124"/>
            <a:ext cx="2047908" cy="110276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oljeZBesedilom 23"/>
          <p:cNvSpPr txBox="1"/>
          <p:nvPr/>
        </p:nvSpPr>
        <p:spPr>
          <a:xfrm>
            <a:off x="958412" y="304907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60</a:t>
            </a:r>
            <a:endParaRPr lang="sl-SI" dirty="0"/>
          </a:p>
        </p:txBody>
      </p:sp>
      <p:cxnSp>
        <p:nvCxnSpPr>
          <p:cNvPr id="26" name="Raven puščični povezovalnik 25"/>
          <p:cNvCxnSpPr/>
          <p:nvPr/>
        </p:nvCxnSpPr>
        <p:spPr>
          <a:xfrm>
            <a:off x="1555652" y="3233740"/>
            <a:ext cx="128722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2779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Nadstropje (odsekovna linearna preslikava)</a:t>
            </a:r>
            <a:endParaRPr lang="sl-SI" dirty="0"/>
          </a:p>
        </p:txBody>
      </p:sp>
      <p:cxnSp>
        <p:nvCxnSpPr>
          <p:cNvPr id="5" name="Raven puščični povezovalnik 4"/>
          <p:cNvCxnSpPr/>
          <p:nvPr/>
        </p:nvCxnSpPr>
        <p:spPr>
          <a:xfrm flipV="1">
            <a:off x="1573161" y="2054942"/>
            <a:ext cx="1" cy="3598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/>
          <p:cNvCxnSpPr/>
          <p:nvPr/>
        </p:nvCxnSpPr>
        <p:spPr>
          <a:xfrm flipV="1">
            <a:off x="1189703" y="5240595"/>
            <a:ext cx="4916129" cy="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/>
          <p:nvPr/>
        </p:nvSpPr>
        <p:spPr>
          <a:xfrm>
            <a:off x="6105832" y="5692877"/>
            <a:ext cx="11930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nadstropje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634180" y="187027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942860" y="4890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858901" y="209212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100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1586626" y="54252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/>
              <a:t>0</a:t>
            </a:r>
          </a:p>
        </p:txBody>
      </p:sp>
      <p:sp>
        <p:nvSpPr>
          <p:cNvPr id="19" name="PoljeZBesedilom 18"/>
          <p:cNvSpPr txBox="1"/>
          <p:nvPr/>
        </p:nvSpPr>
        <p:spPr>
          <a:xfrm>
            <a:off x="5341950" y="542526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14</a:t>
            </a:r>
            <a:endParaRPr lang="sl-SI" dirty="0"/>
          </a:p>
        </p:txBody>
      </p:sp>
      <p:sp>
        <p:nvSpPr>
          <p:cNvPr id="20" name="PoljeZBesedilom 19"/>
          <p:cNvSpPr txBox="1"/>
          <p:nvPr/>
        </p:nvSpPr>
        <p:spPr>
          <a:xfrm>
            <a:off x="3544543" y="54252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7</a:t>
            </a:r>
            <a:endParaRPr lang="sl-SI" dirty="0"/>
          </a:p>
        </p:txBody>
      </p:sp>
      <p:sp>
        <p:nvSpPr>
          <p:cNvPr id="25" name="PoljeZBesedilom 24"/>
          <p:cNvSpPr txBox="1"/>
          <p:nvPr/>
        </p:nvSpPr>
        <p:spPr>
          <a:xfrm>
            <a:off x="958412" y="348169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50</a:t>
            </a:r>
            <a:endParaRPr lang="sl-SI" dirty="0"/>
          </a:p>
        </p:txBody>
      </p:sp>
      <p:cxnSp>
        <p:nvCxnSpPr>
          <p:cNvPr id="13" name="Raven povezovalnik 12"/>
          <p:cNvCxnSpPr/>
          <p:nvPr/>
        </p:nvCxnSpPr>
        <p:spPr>
          <a:xfrm flipH="1">
            <a:off x="1573162" y="2239608"/>
            <a:ext cx="1971381" cy="302065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ven povezovalnik 20"/>
          <p:cNvCxnSpPr/>
          <p:nvPr/>
        </p:nvCxnSpPr>
        <p:spPr>
          <a:xfrm flipH="1" flipV="1">
            <a:off x="3544543" y="2276790"/>
            <a:ext cx="2006760" cy="2983468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4210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Diskretni kriteriji: Macbeth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014880"/>
              </p:ext>
            </p:extLst>
          </p:nvPr>
        </p:nvGraphicFramePr>
        <p:xfrm>
          <a:off x="1080571" y="1992579"/>
          <a:ext cx="8740876" cy="2523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308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60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30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87,5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90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5" name="PoljeZBesedilom 4"/>
          <p:cNvSpPr txBox="1"/>
          <p:nvPr/>
        </p:nvSpPr>
        <p:spPr>
          <a:xfrm>
            <a:off x="1575412" y="5530467"/>
            <a:ext cx="5004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Koseze, Brdo, Vič, Bežigrajski dvor, Dravlje, Topniška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81487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Macbeth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Urediti vrednosti od najslabše do najboljše</a:t>
            </a:r>
          </a:p>
          <a:p>
            <a:r>
              <a:rPr lang="sl-SI" dirty="0" smtClean="0"/>
              <a:t>Za vsak par vrednosti povemo, katera je boljša (+kvalitativno za koliko je boljša):</a:t>
            </a:r>
          </a:p>
          <a:p>
            <a:pPr lvl="1"/>
            <a:r>
              <a:rPr lang="sl-SI" dirty="0" smtClean="0"/>
              <a:t>0 – enaki</a:t>
            </a:r>
          </a:p>
          <a:p>
            <a:pPr lvl="1"/>
            <a:r>
              <a:rPr lang="sl-SI" dirty="0" smtClean="0"/>
              <a:t>1 – malo boljša</a:t>
            </a:r>
          </a:p>
          <a:p>
            <a:pPr lvl="1"/>
            <a:r>
              <a:rPr lang="sl-SI" dirty="0" smtClean="0"/>
              <a:t>2 – boljša</a:t>
            </a:r>
          </a:p>
          <a:p>
            <a:pPr lvl="1"/>
            <a:r>
              <a:rPr lang="sl-SI" dirty="0" smtClean="0"/>
              <a:t>3 – precej boljša 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42430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Macbeth, 2 (Dravlje, Topniška, Koseze)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1212636"/>
              </p:ext>
            </p:extLst>
          </p:nvPr>
        </p:nvGraphicFramePr>
        <p:xfrm>
          <a:off x="1608266" y="1862929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992529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821897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65149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24526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Koseze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Dravlje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Topniška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093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Koseze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sl-SI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875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Dravlje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312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Topniška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440232"/>
                  </a:ext>
                </a:extLst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936523" y="3602387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sl-SI" dirty="0"/>
              <a:t>0 – enaki</a:t>
            </a:r>
          </a:p>
          <a:p>
            <a:pPr lvl="1"/>
            <a:r>
              <a:rPr lang="sl-SI" dirty="0"/>
              <a:t>1 – malo boljša</a:t>
            </a:r>
          </a:p>
          <a:p>
            <a:pPr lvl="1"/>
            <a:r>
              <a:rPr lang="sl-SI" dirty="0"/>
              <a:t>2 – boljša</a:t>
            </a:r>
          </a:p>
          <a:p>
            <a:pPr lvl="1"/>
            <a:r>
              <a:rPr lang="sl-SI" dirty="0"/>
              <a:t>3 – precej </a:t>
            </a:r>
            <a:r>
              <a:rPr lang="sl-SI" dirty="0" smtClean="0"/>
              <a:t>boljša</a:t>
            </a:r>
          </a:p>
          <a:p>
            <a:pPr lvl="1"/>
            <a:endParaRPr lang="sl-SI" dirty="0"/>
          </a:p>
          <a:p>
            <a:pPr lvl="1"/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6312310" y="3711856"/>
            <a:ext cx="46602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Omejitve:</a:t>
            </a:r>
          </a:p>
          <a:p>
            <a:r>
              <a:rPr lang="sl-SI" dirty="0" smtClean="0"/>
              <a:t>1. v(x-) = V(Topniška) = 0</a:t>
            </a:r>
          </a:p>
          <a:p>
            <a:r>
              <a:rPr lang="sl-SI" dirty="0" smtClean="0"/>
              <a:t>2. x-y &gt; 0 </a:t>
            </a:r>
            <a:r>
              <a:rPr lang="sl-SI" dirty="0" smtClean="0">
                <a:sym typeface="Wingdings" panose="05000000000000000000" pitchFamily="2" charset="2"/>
              </a:rPr>
              <a:t> v(x) &gt;= v(y) + 1</a:t>
            </a:r>
          </a:p>
          <a:p>
            <a:r>
              <a:rPr lang="sl-SI" dirty="0" smtClean="0"/>
              <a:t>3. x-y = 0 </a:t>
            </a:r>
            <a:r>
              <a:rPr lang="sl-SI" dirty="0" smtClean="0">
                <a:sym typeface="Wingdings" panose="05000000000000000000" pitchFamily="2" charset="2"/>
              </a:rPr>
              <a:t> v(x) = v(y)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4. x-y &gt; z-w  v(x)-v(y) &gt;= v(z)-v(w) + (x-y)-(z-w)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 smtClean="0"/>
              <a:t>V(x+) = v(Koseze) [minimalno celo število]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158022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Macbeth, 2 (Dravlje, Topniška, Koseze)</a:t>
            </a:r>
            <a:endParaRPr lang="sl-SI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575193"/>
              </p:ext>
            </p:extLst>
          </p:nvPr>
        </p:nvGraphicFramePr>
        <p:xfrm>
          <a:off x="1608266" y="1862929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599252923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6821897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9651490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724526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Koseze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Dravlje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Topniška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2093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Koseze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trike="sngStrike" baseline="0" dirty="0" smtClean="0"/>
                        <a:t>2</a:t>
                      </a:r>
                      <a:r>
                        <a:rPr lang="sl-SI" dirty="0" smtClean="0"/>
                        <a:t> </a:t>
                      </a:r>
                      <a:r>
                        <a:rPr lang="sl-SI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endParaRPr lang="sl-SI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68752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Dravlje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8312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Topniška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X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0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0440232"/>
                  </a:ext>
                </a:extLst>
              </a:tr>
            </a:tbl>
          </a:graphicData>
        </a:graphic>
      </p:graphicFrame>
      <p:sp>
        <p:nvSpPr>
          <p:cNvPr id="5" name="Pravokotnik 4"/>
          <p:cNvSpPr/>
          <p:nvPr/>
        </p:nvSpPr>
        <p:spPr>
          <a:xfrm>
            <a:off x="936523" y="3602387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sl-SI" dirty="0"/>
              <a:t>0 – enaki</a:t>
            </a:r>
          </a:p>
          <a:p>
            <a:pPr lvl="1"/>
            <a:r>
              <a:rPr lang="sl-SI" dirty="0"/>
              <a:t>1 – malo boljša</a:t>
            </a:r>
          </a:p>
          <a:p>
            <a:pPr lvl="1"/>
            <a:r>
              <a:rPr lang="sl-SI" dirty="0"/>
              <a:t>2 – boljša</a:t>
            </a:r>
          </a:p>
          <a:p>
            <a:pPr lvl="1"/>
            <a:r>
              <a:rPr lang="sl-SI" dirty="0"/>
              <a:t>3 – precej </a:t>
            </a:r>
            <a:r>
              <a:rPr lang="sl-SI" dirty="0" smtClean="0"/>
              <a:t>boljša</a:t>
            </a:r>
          </a:p>
          <a:p>
            <a:pPr lvl="1"/>
            <a:endParaRPr lang="sl-SI" dirty="0"/>
          </a:p>
          <a:p>
            <a:pPr lvl="1"/>
            <a:r>
              <a:rPr lang="sl-SI" dirty="0" smtClean="0"/>
              <a:t>Rešitev:</a:t>
            </a:r>
          </a:p>
          <a:p>
            <a:pPr lvl="1"/>
            <a:r>
              <a:rPr lang="sl-SI" dirty="0" smtClean="0"/>
              <a:t>V(topniška) = 0 </a:t>
            </a:r>
            <a:r>
              <a:rPr lang="sl-SI" dirty="0" smtClean="0">
                <a:sym typeface="Wingdings" panose="05000000000000000000" pitchFamily="2" charset="2"/>
              </a:rPr>
              <a:t> 0</a:t>
            </a:r>
            <a:endParaRPr lang="sl-SI" dirty="0" smtClean="0"/>
          </a:p>
          <a:p>
            <a:pPr lvl="1"/>
            <a:r>
              <a:rPr lang="sl-SI" dirty="0" smtClean="0"/>
              <a:t>V(</a:t>
            </a:r>
            <a:r>
              <a:rPr lang="sl-SI" dirty="0" err="1" smtClean="0"/>
              <a:t>dravlje</a:t>
            </a:r>
            <a:r>
              <a:rPr lang="sl-SI" dirty="0" smtClean="0"/>
              <a:t>) = 2 </a:t>
            </a:r>
            <a:r>
              <a:rPr lang="sl-SI" dirty="0" smtClean="0">
                <a:sym typeface="Wingdings" panose="05000000000000000000" pitchFamily="2" charset="2"/>
              </a:rPr>
              <a:t> 66</a:t>
            </a:r>
            <a:endParaRPr lang="sl-SI" dirty="0" smtClean="0"/>
          </a:p>
          <a:p>
            <a:pPr lvl="1"/>
            <a:r>
              <a:rPr lang="sl-SI" dirty="0" smtClean="0"/>
              <a:t>V(koseze) = 3 </a:t>
            </a:r>
            <a:r>
              <a:rPr lang="sl-SI" dirty="0" smtClean="0">
                <a:sym typeface="Wingdings" panose="05000000000000000000" pitchFamily="2" charset="2"/>
              </a:rPr>
              <a:t> 100</a:t>
            </a:r>
            <a:endParaRPr lang="sl-SI" dirty="0" smtClean="0"/>
          </a:p>
          <a:p>
            <a:pPr lvl="1"/>
            <a:endParaRPr lang="sl-SI" dirty="0"/>
          </a:p>
          <a:p>
            <a:pPr lvl="1"/>
            <a:r>
              <a:rPr lang="sl-SI" dirty="0" smtClean="0"/>
              <a:t>Ali je to OK rešitev?</a:t>
            </a:r>
          </a:p>
          <a:p>
            <a:pPr lvl="1"/>
            <a:r>
              <a:rPr lang="sl-SI" dirty="0" smtClean="0"/>
              <a:t> 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6312310" y="3711856"/>
            <a:ext cx="466025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Omejitve:</a:t>
            </a:r>
          </a:p>
          <a:p>
            <a:r>
              <a:rPr lang="sl-SI" dirty="0" smtClean="0"/>
              <a:t>1. v(x-) = V(Topniška) = 0</a:t>
            </a:r>
          </a:p>
          <a:p>
            <a:r>
              <a:rPr lang="sl-SI" dirty="0" smtClean="0"/>
              <a:t>2. x-y &gt; 0 </a:t>
            </a:r>
            <a:r>
              <a:rPr lang="sl-SI" dirty="0" smtClean="0">
                <a:sym typeface="Wingdings" panose="05000000000000000000" pitchFamily="2" charset="2"/>
              </a:rPr>
              <a:t> v(x) &gt;= v(y) + 1</a:t>
            </a:r>
          </a:p>
          <a:p>
            <a:r>
              <a:rPr lang="sl-SI" dirty="0" smtClean="0"/>
              <a:t>3. x-y = 0 </a:t>
            </a:r>
            <a:r>
              <a:rPr lang="sl-SI" dirty="0" smtClean="0">
                <a:sym typeface="Wingdings" panose="05000000000000000000" pitchFamily="2" charset="2"/>
              </a:rPr>
              <a:t> v(x) = v(y)</a:t>
            </a:r>
          </a:p>
          <a:p>
            <a:r>
              <a:rPr lang="sl-SI" dirty="0" smtClean="0">
                <a:sym typeface="Wingdings" panose="05000000000000000000" pitchFamily="2" charset="2"/>
              </a:rPr>
              <a:t>4. x-y &gt; z-w  v(x)-v(y) &gt;= v(z)-v(w) + (x-y)-(z-w)</a:t>
            </a:r>
          </a:p>
          <a:p>
            <a:endParaRPr lang="sl-SI" dirty="0">
              <a:sym typeface="Wingdings" panose="05000000000000000000" pitchFamily="2" charset="2"/>
            </a:endParaRPr>
          </a:p>
          <a:p>
            <a:r>
              <a:rPr lang="sl-SI" dirty="0" smtClean="0"/>
              <a:t>V(x+) = v(Koseze) [minimalno celo število]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565498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Maximax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747252" y="4712065"/>
            <a:ext cx="514551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err="1" smtClean="0"/>
              <a:t>Maximax</a:t>
            </a:r>
            <a:r>
              <a:rPr lang="sl-SI" dirty="0" smtClean="0"/>
              <a:t>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katera varianta ima najboljše vrednosti kriterijev?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Za vsako varianto poglej njene najboljše kriterije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/>
          </a:p>
          <a:p>
            <a:r>
              <a:rPr lang="sl-SI" dirty="0" smtClean="0"/>
              <a:t>Predpostavlja: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Dobra varianta ima izrazito dobre lastnosti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/>
              <a:t>Enako pomembnost vseh kriterijev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7899094" y="5266063"/>
            <a:ext cx="35788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Variante (od najboljše do najslabše</a:t>
            </a:r>
            <a:r>
              <a:rPr lang="sl-SI" dirty="0" smtClean="0"/>
              <a:t>):</a:t>
            </a:r>
          </a:p>
          <a:p>
            <a:endParaRPr lang="sl-SI" dirty="0"/>
          </a:p>
          <a:p>
            <a:r>
              <a:rPr lang="sl-SI" dirty="0" smtClean="0"/>
              <a:t>B, A, D, F, E, C</a:t>
            </a:r>
            <a:endParaRPr lang="sl-SI" dirty="0" smtClean="0"/>
          </a:p>
          <a:p>
            <a:endParaRPr lang="sl-SI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2740963"/>
              </p:ext>
            </p:extLst>
          </p:nvPr>
        </p:nvGraphicFramePr>
        <p:xfrm>
          <a:off x="616945" y="1690688"/>
          <a:ext cx="9071581" cy="2577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56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64093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709562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63586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71871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83300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90039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848775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95791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333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66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308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</a:rPr>
                        <a:t>C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60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60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34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30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320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</a:rPr>
                        <a:t>E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87,5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66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effectLst/>
                        </a:rPr>
                        <a:t>F</a:t>
                      </a:r>
                      <a:endParaRPr lang="en-US" sz="1800" b="1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90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3527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Maximin</a:t>
            </a:r>
            <a:endParaRPr lang="sl-SI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747252" y="5133861"/>
            <a:ext cx="49126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Variante (od najboljše do najslabše</a:t>
            </a:r>
            <a:r>
              <a:rPr lang="sl-SI" dirty="0" smtClean="0"/>
              <a:t>): B,A,E,D, F, C </a:t>
            </a:r>
            <a:endParaRPr lang="sl-SI" dirty="0" smtClean="0"/>
          </a:p>
          <a:p>
            <a:endParaRPr lang="sl-S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318650"/>
              </p:ext>
            </p:extLst>
          </p:nvPr>
        </p:nvGraphicFramePr>
        <p:xfrm>
          <a:off x="838200" y="1690688"/>
          <a:ext cx="9071581" cy="25963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4456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64093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709562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63586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71871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83300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90039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848775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95791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333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A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66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334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</a:rPr>
                        <a:t>C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60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60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3459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75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30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320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effectLst/>
                        </a:rPr>
                        <a:t>E</a:t>
                      </a:r>
                      <a:endParaRPr lang="en-US" sz="1800" b="1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87,5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>
                          <a:effectLst/>
                        </a:rPr>
                        <a:t>50</a:t>
                      </a:r>
                      <a:endParaRPr lang="en-US" sz="1800" b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66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>
                          <a:effectLst/>
                        </a:rPr>
                        <a:t>F</a:t>
                      </a:r>
                      <a:endParaRPr lang="en-US" sz="1800" b="1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>
                          <a:effectLst/>
                        </a:rPr>
                        <a:t>50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90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6707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Maximax</a:t>
            </a:r>
            <a:r>
              <a:rPr lang="sl-SI" dirty="0" smtClean="0"/>
              <a:t> in </a:t>
            </a:r>
            <a:r>
              <a:rPr lang="sl-SI" dirty="0" err="1" smtClean="0"/>
              <a:t>Maximin</a:t>
            </a:r>
            <a:endParaRPr lang="en-US" dirty="0"/>
          </a:p>
        </p:txBody>
      </p:sp>
      <p:pic>
        <p:nvPicPr>
          <p:cNvPr id="4" name="Označba mesta vsebine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0156" y="2178462"/>
            <a:ext cx="2857500" cy="1905000"/>
          </a:xfrm>
          <a:prstGeom prst="rect">
            <a:avLst/>
          </a:prstGeom>
        </p:spPr>
      </p:pic>
      <p:sp>
        <p:nvSpPr>
          <p:cNvPr id="3" name="PoljeZBesedilom 2"/>
          <p:cNvSpPr txBox="1"/>
          <p:nvPr/>
        </p:nvSpPr>
        <p:spPr>
          <a:xfrm>
            <a:off x="5805889" y="2743200"/>
            <a:ext cx="10973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err="1" smtClean="0"/>
              <a:t>Maximax</a:t>
            </a:r>
            <a:r>
              <a:rPr lang="sl-SI" dirty="0" smtClean="0"/>
              <a:t>:</a:t>
            </a:r>
          </a:p>
          <a:p>
            <a:endParaRPr lang="sl-SI" dirty="0"/>
          </a:p>
          <a:p>
            <a:r>
              <a:rPr lang="sl-SI" dirty="0" err="1" smtClean="0"/>
              <a:t>Maximin</a:t>
            </a:r>
            <a:r>
              <a:rPr lang="sl-SI" smtClean="0"/>
              <a:t>:</a:t>
            </a:r>
          </a:p>
          <a:p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9899149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487158"/>
              </p:ext>
            </p:extLst>
          </p:nvPr>
        </p:nvGraphicFramePr>
        <p:xfrm>
          <a:off x="511278" y="2021722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160000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Brdo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terasa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120000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Topniška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brez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Koseze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90000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Dravlje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Vič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NE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591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Cilj: izbira najboljše variante z </a:t>
            </a:r>
            <a:r>
              <a:rPr lang="sl-SI" dirty="0" err="1" smtClean="0"/>
              <a:t>uteženo</a:t>
            </a:r>
            <a:r>
              <a:rPr lang="sl-SI" dirty="0" smtClean="0"/>
              <a:t> vsota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/>
              <a:t>X … varianta</a:t>
            </a:r>
          </a:p>
          <a:p>
            <a:pPr marL="0" indent="0">
              <a:buNone/>
            </a:pPr>
            <a:r>
              <a:rPr lang="sl-SI" dirty="0" smtClean="0"/>
              <a:t>X[i] … originalna vrednost kriterija</a:t>
            </a:r>
          </a:p>
          <a:p>
            <a:pPr marL="0" indent="0">
              <a:buNone/>
            </a:pPr>
            <a:r>
              <a:rPr lang="sl-SI" dirty="0" smtClean="0"/>
              <a:t>V(x[i]) … koristnosti kriterijev</a:t>
            </a:r>
          </a:p>
          <a:p>
            <a:pPr marL="0" indent="0">
              <a:buNone/>
            </a:pPr>
            <a:r>
              <a:rPr lang="sl-SI" dirty="0" smtClean="0"/>
              <a:t>N … št. kriterijev</a:t>
            </a:r>
          </a:p>
          <a:p>
            <a:pPr marL="0" indent="0">
              <a:buNone/>
            </a:pPr>
            <a:r>
              <a:rPr lang="sl-SI" dirty="0" smtClean="0"/>
              <a:t>W(i) utež kriterija; možno je, da si že pripravimo normalizirane uteži, kar pomeni, da je </a:t>
            </a:r>
            <a:r>
              <a:rPr lang="sl-SI" dirty="0">
                <a:solidFill>
                  <a:srgbClr val="0070C0"/>
                </a:solidFill>
              </a:rPr>
              <a:t>[sum_{1..n} w(i</a:t>
            </a:r>
            <a:r>
              <a:rPr lang="sl-SI" dirty="0" smtClean="0">
                <a:solidFill>
                  <a:srgbClr val="0070C0"/>
                </a:solidFill>
              </a:rPr>
              <a:t>)]=1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V(X) = [sum_{1..n} v(x[i]) * w(i)] / </a:t>
            </a:r>
            <a:r>
              <a:rPr lang="sl-SI" dirty="0" smtClean="0">
                <a:solidFill>
                  <a:srgbClr val="0070C0"/>
                </a:solidFill>
              </a:rPr>
              <a:t>[sum_{1..n} w(i)]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0070C0"/>
                </a:solidFill>
              </a:rPr>
              <a:t>Normalizacija povzroči, da je v(X) med 0 in 100 (oz. kakršnekoli meje smo izbrali za koristnosti)</a:t>
            </a:r>
            <a:endParaRPr lang="sl-SI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9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Koristnost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V … </a:t>
            </a:r>
            <a:r>
              <a:rPr lang="sl-SI" dirty="0" err="1" smtClean="0"/>
              <a:t>value</a:t>
            </a:r>
            <a:r>
              <a:rPr lang="sl-SI" dirty="0" smtClean="0"/>
              <a:t> (koristnost)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V(</a:t>
            </a:r>
            <a:r>
              <a:rPr lang="sl-SI" dirty="0" err="1" smtClean="0"/>
              <a:t>x_ij</a:t>
            </a:r>
            <a:r>
              <a:rPr lang="sl-SI" dirty="0" smtClean="0"/>
              <a:t>) … določene vrednosti v tabeli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0 &lt;= V &lt;= 100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0 … najmanjša koristnost</a:t>
            </a:r>
          </a:p>
          <a:p>
            <a:pPr marL="0" indent="0">
              <a:buNone/>
            </a:pPr>
            <a:r>
              <a:rPr lang="sl-SI" dirty="0" smtClean="0"/>
              <a:t>100 … največja možna koristnost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18705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Binarni kriteriji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921217"/>
              </p:ext>
            </p:extLst>
          </p:nvPr>
        </p:nvGraphicFramePr>
        <p:xfrm>
          <a:off x="511278" y="2021722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160000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Brdo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terasa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120000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Topniška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brez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Koseze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balkon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90000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Dravlje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Vič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838200" y="5584723"/>
            <a:ext cx="14175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Opremljeno: </a:t>
            </a:r>
          </a:p>
          <a:p>
            <a:r>
              <a:rPr lang="sl-SI" dirty="0" smtClean="0"/>
              <a:t>DA: 100</a:t>
            </a:r>
          </a:p>
          <a:p>
            <a:r>
              <a:rPr lang="sl-SI" dirty="0" smtClean="0"/>
              <a:t>NE:0</a:t>
            </a:r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2917722" y="5584723"/>
            <a:ext cx="9234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Optika: </a:t>
            </a:r>
          </a:p>
          <a:p>
            <a:r>
              <a:rPr lang="sl-SI" dirty="0" smtClean="0"/>
              <a:t>DA: 100</a:t>
            </a:r>
          </a:p>
          <a:p>
            <a:r>
              <a:rPr lang="sl-SI" dirty="0" smtClean="0"/>
              <a:t>NE: 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38851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Diskretni (</a:t>
            </a:r>
            <a:r>
              <a:rPr lang="sl-SI" dirty="0" err="1" smtClean="0"/>
              <a:t>ordinalni</a:t>
            </a:r>
            <a:r>
              <a:rPr lang="sl-SI" dirty="0" smtClean="0"/>
              <a:t>) kriteriji, kjer vemo, kaj je boljše in kaj slabše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7027613"/>
              </p:ext>
            </p:extLst>
          </p:nvPr>
        </p:nvGraphicFramePr>
        <p:xfrm>
          <a:off x="838200" y="2011889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160000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Brdo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120000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Topniška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Koseze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90000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Dravlje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80000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Vič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1061884" y="5417574"/>
            <a:ext cx="15908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Balkon:</a:t>
            </a:r>
          </a:p>
          <a:p>
            <a:pPr marL="342900" indent="-342900">
              <a:buAutoNum type="arabicPeriod"/>
            </a:pPr>
            <a:r>
              <a:rPr lang="sl-SI" dirty="0" smtClean="0"/>
              <a:t>Terasa: 100</a:t>
            </a:r>
          </a:p>
          <a:p>
            <a:pPr marL="342900" indent="-342900">
              <a:buAutoNum type="arabicPeriod"/>
            </a:pPr>
            <a:r>
              <a:rPr lang="sl-SI" dirty="0" smtClean="0"/>
              <a:t>Balkon: 80</a:t>
            </a:r>
          </a:p>
          <a:p>
            <a:pPr marL="342900" indent="-342900">
              <a:buAutoNum type="arabicPeriod"/>
            </a:pPr>
            <a:r>
              <a:rPr lang="sl-SI" dirty="0" smtClean="0"/>
              <a:t>Brez: 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79430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Zvezni kriteriji: relativna linearna preslikava (cena)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4766179"/>
              </p:ext>
            </p:extLst>
          </p:nvPr>
        </p:nvGraphicFramePr>
        <p:xfrm>
          <a:off x="838200" y="2080714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100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Brdo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Topniška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Koseze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87,5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Dravlje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Vič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011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Cena (relativna linearna preslikava)</a:t>
            </a:r>
            <a:endParaRPr lang="sl-SI" dirty="0"/>
          </a:p>
        </p:txBody>
      </p:sp>
      <p:cxnSp>
        <p:nvCxnSpPr>
          <p:cNvPr id="5" name="Raven puščični povezovalnik 4"/>
          <p:cNvCxnSpPr/>
          <p:nvPr/>
        </p:nvCxnSpPr>
        <p:spPr>
          <a:xfrm flipV="1">
            <a:off x="1573161" y="2054942"/>
            <a:ext cx="1" cy="35986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uščični povezovalnik 5"/>
          <p:cNvCxnSpPr/>
          <p:nvPr/>
        </p:nvCxnSpPr>
        <p:spPr>
          <a:xfrm flipV="1">
            <a:off x="1189703" y="5240595"/>
            <a:ext cx="4916129" cy="196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oljeZBesedilom 13"/>
          <p:cNvSpPr txBox="1"/>
          <p:nvPr/>
        </p:nvSpPr>
        <p:spPr>
          <a:xfrm>
            <a:off x="6105832" y="5692877"/>
            <a:ext cx="63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cena</a:t>
            </a:r>
            <a:endParaRPr lang="sl-SI" dirty="0"/>
          </a:p>
        </p:txBody>
      </p:sp>
      <p:sp>
        <p:nvSpPr>
          <p:cNvPr id="15" name="PoljeZBesedilom 14"/>
          <p:cNvSpPr txBox="1"/>
          <p:nvPr/>
        </p:nvSpPr>
        <p:spPr>
          <a:xfrm>
            <a:off x="634180" y="1870276"/>
            <a:ext cx="2888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</a:t>
            </a:r>
            <a:endParaRPr lang="sl-SI" dirty="0"/>
          </a:p>
        </p:txBody>
      </p:sp>
      <p:sp>
        <p:nvSpPr>
          <p:cNvPr id="16" name="PoljeZBesedilom 15"/>
          <p:cNvSpPr txBox="1"/>
          <p:nvPr/>
        </p:nvSpPr>
        <p:spPr>
          <a:xfrm>
            <a:off x="942860" y="48909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0</a:t>
            </a:r>
            <a:endParaRPr lang="sl-SI" dirty="0"/>
          </a:p>
        </p:txBody>
      </p:sp>
      <p:sp>
        <p:nvSpPr>
          <p:cNvPr id="17" name="PoljeZBesedilom 16"/>
          <p:cNvSpPr txBox="1"/>
          <p:nvPr/>
        </p:nvSpPr>
        <p:spPr>
          <a:xfrm>
            <a:off x="858901" y="2092124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100</a:t>
            </a:r>
            <a:endParaRPr lang="sl-SI" dirty="0"/>
          </a:p>
        </p:txBody>
      </p:sp>
      <p:sp>
        <p:nvSpPr>
          <p:cNvPr id="18" name="PoljeZBesedilom 17"/>
          <p:cNvSpPr txBox="1"/>
          <p:nvPr/>
        </p:nvSpPr>
        <p:spPr>
          <a:xfrm>
            <a:off x="1586626" y="5425261"/>
            <a:ext cx="827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80.000</a:t>
            </a:r>
            <a:endParaRPr lang="sl-SI" dirty="0"/>
          </a:p>
        </p:txBody>
      </p:sp>
      <p:sp>
        <p:nvSpPr>
          <p:cNvPr id="19" name="PoljeZBesedilom 18"/>
          <p:cNvSpPr txBox="1"/>
          <p:nvPr/>
        </p:nvSpPr>
        <p:spPr>
          <a:xfrm>
            <a:off x="5377208" y="5425261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160.000</a:t>
            </a:r>
            <a:endParaRPr lang="sl-SI" dirty="0"/>
          </a:p>
        </p:txBody>
      </p:sp>
      <p:cxnSp>
        <p:nvCxnSpPr>
          <p:cNvPr id="4" name="Raven povezovalnik 3"/>
          <p:cNvCxnSpPr/>
          <p:nvPr/>
        </p:nvCxnSpPr>
        <p:spPr>
          <a:xfrm>
            <a:off x="1586626" y="2330245"/>
            <a:ext cx="4145580" cy="291035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povezovalnik 19"/>
          <p:cNvCxnSpPr/>
          <p:nvPr/>
        </p:nvCxnSpPr>
        <p:spPr>
          <a:xfrm flipV="1">
            <a:off x="2937418" y="3338111"/>
            <a:ext cx="15102" cy="19024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PoljeZBesedilom 20"/>
          <p:cNvSpPr txBox="1"/>
          <p:nvPr/>
        </p:nvSpPr>
        <p:spPr>
          <a:xfrm>
            <a:off x="2586851" y="5425261"/>
            <a:ext cx="9444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100.000</a:t>
            </a:r>
            <a:endParaRPr lang="sl-SI" dirty="0"/>
          </a:p>
        </p:txBody>
      </p:sp>
      <p:cxnSp>
        <p:nvCxnSpPr>
          <p:cNvPr id="22" name="Raven puščični povezovalnik 21"/>
          <p:cNvCxnSpPr/>
          <p:nvPr/>
        </p:nvCxnSpPr>
        <p:spPr>
          <a:xfrm flipH="1">
            <a:off x="1628004" y="3338111"/>
            <a:ext cx="130941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PoljeZBesedilom 22"/>
          <p:cNvSpPr txBox="1"/>
          <p:nvPr/>
        </p:nvSpPr>
        <p:spPr>
          <a:xfrm>
            <a:off x="978170" y="315344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75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8842052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Zvezni kriteriji: absolutna linearna preslikava (vel)</a:t>
            </a:r>
            <a:endParaRPr lang="sl-SI" dirty="0"/>
          </a:p>
        </p:txBody>
      </p:sp>
      <p:graphicFrame>
        <p:nvGraphicFramePr>
          <p:cNvPr id="3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022697"/>
              </p:ext>
            </p:extLst>
          </p:nvPr>
        </p:nvGraphicFramePr>
        <p:xfrm>
          <a:off x="1014470" y="2080714"/>
          <a:ext cx="8740876" cy="283921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79624">
                  <a:extLst>
                    <a:ext uri="{9D8B030D-6E8A-4147-A177-3AD203B41FA5}">
                      <a16:colId xmlns:a16="http://schemas.microsoft.com/office/drawing/2014/main" val="317248395"/>
                    </a:ext>
                  </a:extLst>
                </a:gridCol>
                <a:gridCol w="906722">
                  <a:extLst>
                    <a:ext uri="{9D8B030D-6E8A-4147-A177-3AD203B41FA5}">
                      <a16:colId xmlns:a16="http://schemas.microsoft.com/office/drawing/2014/main" val="2656612446"/>
                    </a:ext>
                  </a:extLst>
                </a:gridCol>
                <a:gridCol w="667338">
                  <a:extLst>
                    <a:ext uri="{9D8B030D-6E8A-4147-A177-3AD203B41FA5}">
                      <a16:colId xmlns:a16="http://schemas.microsoft.com/office/drawing/2014/main" val="636269452"/>
                    </a:ext>
                  </a:extLst>
                </a:gridCol>
                <a:gridCol w="718147">
                  <a:extLst>
                    <a:ext uri="{9D8B030D-6E8A-4147-A177-3AD203B41FA5}">
                      <a16:colId xmlns:a16="http://schemas.microsoft.com/office/drawing/2014/main" val="1859900017"/>
                    </a:ext>
                  </a:extLst>
                </a:gridCol>
                <a:gridCol w="1102136">
                  <a:extLst>
                    <a:ext uri="{9D8B030D-6E8A-4147-A177-3AD203B41FA5}">
                      <a16:colId xmlns:a16="http://schemas.microsoft.com/office/drawing/2014/main" val="4252378896"/>
                    </a:ext>
                  </a:extLst>
                </a:gridCol>
                <a:gridCol w="1112885">
                  <a:extLst>
                    <a:ext uri="{9D8B030D-6E8A-4147-A177-3AD203B41FA5}">
                      <a16:colId xmlns:a16="http://schemas.microsoft.com/office/drawing/2014/main" val="2796196347"/>
                    </a:ext>
                  </a:extLst>
                </a:gridCol>
                <a:gridCol w="1307321">
                  <a:extLst>
                    <a:ext uri="{9D8B030D-6E8A-4147-A177-3AD203B41FA5}">
                      <a16:colId xmlns:a16="http://schemas.microsoft.com/office/drawing/2014/main" val="1575654759"/>
                    </a:ext>
                  </a:extLst>
                </a:gridCol>
                <a:gridCol w="798267">
                  <a:extLst>
                    <a:ext uri="{9D8B030D-6E8A-4147-A177-3AD203B41FA5}">
                      <a16:colId xmlns:a16="http://schemas.microsoft.com/office/drawing/2014/main" val="320129061"/>
                    </a:ext>
                  </a:extLst>
                </a:gridCol>
                <a:gridCol w="748436">
                  <a:extLst>
                    <a:ext uri="{9D8B030D-6E8A-4147-A177-3AD203B41FA5}">
                      <a16:colId xmlns:a16="http://schemas.microsoft.com/office/drawing/2014/main" val="21111002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Stanovanje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cena (EUR)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sobe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vel (m2)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soseska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nadstropje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opremljenost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balkon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optika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1955221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A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3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Bežigrajski dvor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7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8957204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B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25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80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Brdo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3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922312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C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Topniška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14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421283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D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75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Koseze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2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3992436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E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effectLst/>
                        </a:rPr>
                        <a:t>87,5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50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Dravlje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1043997796"/>
                  </a:ext>
                </a:extLst>
              </a:tr>
              <a:tr h="1383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F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0" dirty="0" smtClean="0">
                          <a:effectLst/>
                        </a:rPr>
                        <a:t>100</a:t>
                      </a:r>
                      <a:endParaRPr lang="en-US" sz="1800" b="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1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50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effectLst/>
                        </a:rPr>
                        <a:t>Vič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effectLst/>
                        </a:rPr>
                        <a:t>6</a:t>
                      </a:r>
                      <a:endParaRPr lang="en-US" sz="180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dirty="0">
                        <a:solidFill>
                          <a:srgbClr val="00000A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5405" marR="68580" marT="0" marB="0"/>
                </a:tc>
                <a:extLst>
                  <a:ext uri="{0D108BD9-81ED-4DB2-BD59-A6C34878D82A}">
                    <a16:rowId xmlns:a16="http://schemas.microsoft.com/office/drawing/2014/main" val="2175444361"/>
                  </a:ext>
                </a:extLst>
              </a:tr>
            </a:tbl>
          </a:graphicData>
        </a:graphic>
      </p:graphicFrame>
      <p:sp>
        <p:nvSpPr>
          <p:cNvPr id="4" name="PoljeZBesedilom 3"/>
          <p:cNvSpPr txBox="1"/>
          <p:nvPr/>
        </p:nvSpPr>
        <p:spPr>
          <a:xfrm>
            <a:off x="1299991" y="5398264"/>
            <a:ext cx="13035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Velikost:</a:t>
            </a:r>
          </a:p>
          <a:p>
            <a:r>
              <a:rPr lang="sl-SI" dirty="0" smtClean="0"/>
              <a:t>0m2: 0</a:t>
            </a:r>
          </a:p>
          <a:p>
            <a:r>
              <a:rPr lang="sl-SI" dirty="0" smtClean="0"/>
              <a:t>100m2: 100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52346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1633</TotalTime>
  <Words>1255</Words>
  <Application>Microsoft Office PowerPoint</Application>
  <PresentationFormat>Širokozaslonsko</PresentationFormat>
  <Paragraphs>725</Paragraphs>
  <Slides>19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Office Theme</vt:lpstr>
      <vt:lpstr>Vaje2 (OS)</vt:lpstr>
      <vt:lpstr>PowerPointova predstavitev</vt:lpstr>
      <vt:lpstr>Cilj: izbira najboljše variante z uteženo vsota</vt:lpstr>
      <vt:lpstr>Koristnost</vt:lpstr>
      <vt:lpstr>Binarni kriteriji</vt:lpstr>
      <vt:lpstr>Diskretni (ordinalni) kriteriji, kjer vemo, kaj je boljše in kaj slabše</vt:lpstr>
      <vt:lpstr>Zvezni kriteriji: relativna linearna preslikava (cena)</vt:lpstr>
      <vt:lpstr>Cena (relativna linearna preslikava)</vt:lpstr>
      <vt:lpstr>Zvezni kriteriji: absolutna linearna preslikava (vel)</vt:lpstr>
      <vt:lpstr>Zvezni kriteriji: odsekovna linearna preslikava (sobe, nadstropje)</vt:lpstr>
      <vt:lpstr>Sobe (odsekovna linearna preslikava)</vt:lpstr>
      <vt:lpstr>Nadstropje (odsekovna linearna preslikava)</vt:lpstr>
      <vt:lpstr>Diskretni kriteriji: Macbeth</vt:lpstr>
      <vt:lpstr>Macbeth</vt:lpstr>
      <vt:lpstr>Macbeth, 2 (Dravlje, Topniška, Koseze)</vt:lpstr>
      <vt:lpstr>Macbeth, 2 (Dravlje, Topniška, Koseze)</vt:lpstr>
      <vt:lpstr>Maximax</vt:lpstr>
      <vt:lpstr>Maximin</vt:lpstr>
      <vt:lpstr>Maximax in Maximin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Vaje2 (OS)</dc:title>
  <dc:creator>martin.mozina1@siol.net</dc:creator>
  <cp:lastModifiedBy>Martin Možina</cp:lastModifiedBy>
  <cp:revision>36</cp:revision>
  <dcterms:created xsi:type="dcterms:W3CDTF">2020-10-27T11:11:28Z</dcterms:created>
  <dcterms:modified xsi:type="dcterms:W3CDTF">2021-11-12T17:09:09Z</dcterms:modified>
</cp:coreProperties>
</file>