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71" r:id="rId6"/>
    <p:sldId id="268" r:id="rId7"/>
    <p:sldId id="269" r:id="rId8"/>
    <p:sldId id="270" r:id="rId9"/>
    <p:sldId id="273" r:id="rId10"/>
    <p:sldId id="272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9" autoAdjust="0"/>
    <p:restoredTop sz="94573" autoAdjust="0"/>
  </p:normalViewPr>
  <p:slideViewPr>
    <p:cSldViewPr>
      <p:cViewPr varScale="1">
        <p:scale>
          <a:sx n="101" d="100"/>
          <a:sy n="101" d="100"/>
        </p:scale>
        <p:origin x="-4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039E-72B9-4AF6-9D2E-7B0B49EBB3C4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mtClean="0"/>
              <a:t>Slope One metoda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mtClean="0"/>
              <a:t>VAJA</a:t>
            </a:r>
          </a:p>
          <a:p>
            <a:r>
              <a:rPr lang="sl-SI" smtClean="0"/>
              <a:t>Aleksander Sadikov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4088011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smtClean="0"/>
              <a:t>Metoda </a:t>
            </a:r>
            <a:r>
              <a:rPr lang="sl-SI" sz="2400" smtClean="0"/>
              <a:t>Slope One upošteva vse “trojčke” (ena ocena za izhodišče in dve za gradient), ki jih najde v bazi </a:t>
            </a:r>
            <a:r>
              <a:rPr lang="sl-SI" sz="2400" smtClean="0"/>
              <a:t>ocen</a:t>
            </a:r>
            <a:r>
              <a:rPr lang="sl-SI" sz="2400" smtClean="0"/>
              <a:t>. Vse napovedi na koncu povpreči.</a:t>
            </a:r>
          </a:p>
          <a:p>
            <a:endParaRPr lang="sl-SI" sz="2400" smtClean="0"/>
          </a:p>
          <a:p>
            <a:r>
              <a:rPr lang="sl-SI" sz="2400" smtClean="0"/>
              <a:t>Če posamezna napoved pade iz območja ocenjevanja, </a:t>
            </a:r>
            <a:r>
              <a:rPr lang="sl-SI" sz="2400" smtClean="0"/>
              <a:t>se </a:t>
            </a:r>
            <a:r>
              <a:rPr lang="sl-SI" sz="2400" smtClean="0"/>
              <a:t>metoda na </a:t>
            </a:r>
            <a:r>
              <a:rPr lang="sl-SI" sz="2400" smtClean="0"/>
              <a:t>to </a:t>
            </a:r>
            <a:r>
              <a:rPr lang="sl-SI" sz="2400" smtClean="0"/>
              <a:t>ne </a:t>
            </a:r>
            <a:r>
              <a:rPr lang="sl-SI" sz="2400" smtClean="0"/>
              <a:t>ozira (zaradi povprečenja). Na sliki: 3 + (1 - 5) = -1.</a:t>
            </a:r>
            <a:endParaRPr lang="sl-SI" sz="2400" smtClean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4088011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smtClean="0"/>
              <a:t>V danem primeru metoda najde sedem trojčkov, tri preko uporabnika U1 in po dva preko uporabnikov U2 in U4.</a:t>
            </a:r>
          </a:p>
          <a:p>
            <a:endParaRPr lang="sl-SI" sz="2400" smtClean="0"/>
          </a:p>
          <a:p>
            <a:r>
              <a:rPr lang="sl-SI" sz="2400" smtClean="0"/>
              <a:t>Končna predvidena ocena, ki bi jo uporabnik X dal izdelku5 je:</a:t>
            </a:r>
            <a:br>
              <a:rPr lang="sl-SI" sz="2400" smtClean="0"/>
            </a:br>
            <a:r>
              <a:rPr lang="sl-SI" sz="2400" smtClean="0"/>
              <a:t>(5 + 5 + 5 + 6 + 6 + 5 + (-1)) / 7 = 31 / 7 = </a:t>
            </a:r>
            <a:r>
              <a:rPr lang="sl-SI" sz="2400" b="1" smtClean="0">
                <a:solidFill>
                  <a:srgbClr val="FF0000"/>
                </a:solidFill>
              </a:rPr>
              <a:t>4,43</a:t>
            </a:r>
            <a:endParaRPr lang="sl-SI" sz="2400" b="1" smtClean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Podatki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419600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smtClean="0"/>
              <a:t>V tabeli so podane ocene, ki so jih uporabniki dali posameznim izdelkom. Ocene so med 1 in 5. Ocena “?” pomeni, da uporabnik tega izdelka ni ocenil.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Naloga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mtClean="0"/>
              <a:t>Uporabnika X zanima kako všeč mu bo izdelek 5.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mtClean="0"/>
              <a:t>Uporabite “Slope One” tehniko in izračunajte kakšno oceno bi najverjetneje dal uporabnik X izdelku 5.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graphicFrame>
        <p:nvGraphicFramePr>
          <p:cNvPr id="17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08801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smtClean="0">
                <a:solidFill>
                  <a:srgbClr val="FF0000"/>
                </a:solidFill>
              </a:rPr>
              <a:t>Ocena, ki nas zanima</a:t>
            </a:r>
            <a:r>
              <a:rPr lang="sl-SI" sz="2800" b="1" smtClean="0"/>
              <a:t> =</a:t>
            </a:r>
          </a:p>
          <a:p>
            <a:endParaRPr lang="sl-SI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08801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smtClean="0">
                <a:solidFill>
                  <a:srgbClr val="FF0000"/>
                </a:solidFill>
              </a:rPr>
              <a:t>Ocena, ki nas zanima</a:t>
            </a:r>
            <a:r>
              <a:rPr lang="sl-SI" sz="2800" b="1" smtClean="0"/>
              <a:t> = </a:t>
            </a:r>
            <a:r>
              <a:rPr lang="sl-SI" sz="2800" b="1" smtClean="0">
                <a:solidFill>
                  <a:srgbClr val="00B050"/>
                </a:solidFill>
              </a:rPr>
              <a:t>izhodiščna ocena</a:t>
            </a:r>
            <a:r>
              <a:rPr lang="sl-SI" sz="2800" b="1" smtClean="0"/>
              <a:t> + </a:t>
            </a:r>
          </a:p>
          <a:p>
            <a:endParaRPr lang="sl-SI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088011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smtClean="0">
                <a:solidFill>
                  <a:srgbClr val="FF0000"/>
                </a:solidFill>
              </a:rPr>
              <a:t>Ocena, ki nas zanima</a:t>
            </a:r>
            <a:r>
              <a:rPr lang="sl-SI" sz="2800" b="1" smtClean="0"/>
              <a:t> = </a:t>
            </a:r>
            <a:r>
              <a:rPr lang="sl-SI" sz="2800" b="1" smtClean="0">
                <a:solidFill>
                  <a:srgbClr val="00B050"/>
                </a:solidFill>
              </a:rPr>
              <a:t>izhodiščna ocena</a:t>
            </a:r>
            <a:r>
              <a:rPr lang="sl-SI" sz="2800" b="1" smtClean="0"/>
              <a:t> + </a:t>
            </a:r>
            <a:r>
              <a:rPr lang="sl-SI" sz="2800" b="1" smtClean="0">
                <a:solidFill>
                  <a:srgbClr val="7030A0"/>
                </a:solidFill>
              </a:rPr>
              <a:t>gradient</a:t>
            </a:r>
          </a:p>
          <a:p>
            <a:endParaRPr lang="sl-SI" sz="2800" b="1" smtClean="0">
              <a:solidFill>
                <a:srgbClr val="FF0000"/>
              </a:solidFill>
            </a:endParaRPr>
          </a:p>
          <a:p>
            <a:endParaRPr lang="sl-SI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088011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smtClean="0">
                <a:solidFill>
                  <a:srgbClr val="FF0000"/>
                </a:solidFill>
              </a:rPr>
              <a:t>Ocena, ki nas zanima</a:t>
            </a:r>
            <a:r>
              <a:rPr lang="sl-SI" sz="2800" b="1" smtClean="0"/>
              <a:t> = </a:t>
            </a:r>
            <a:r>
              <a:rPr lang="sl-SI" sz="2800" b="1" smtClean="0">
                <a:solidFill>
                  <a:srgbClr val="00B050"/>
                </a:solidFill>
              </a:rPr>
              <a:t>izhodiščna ocena</a:t>
            </a:r>
            <a:r>
              <a:rPr lang="sl-SI" sz="2800" b="1" smtClean="0"/>
              <a:t> + </a:t>
            </a:r>
            <a:r>
              <a:rPr lang="sl-SI" sz="2800" b="1" smtClean="0">
                <a:solidFill>
                  <a:srgbClr val="7030A0"/>
                </a:solidFill>
              </a:rPr>
              <a:t>gradient</a:t>
            </a:r>
          </a:p>
          <a:p>
            <a:endParaRPr lang="sl-SI" sz="2800" b="1" smtClean="0">
              <a:solidFill>
                <a:srgbClr val="7030A0"/>
              </a:solidFill>
            </a:endParaRPr>
          </a:p>
          <a:p>
            <a:r>
              <a:rPr lang="sl-SI" sz="2800" b="1" smtClean="0">
                <a:solidFill>
                  <a:srgbClr val="00B050"/>
                </a:solidFill>
              </a:rPr>
              <a:t>Izhodiščna ocena = 3</a:t>
            </a:r>
            <a:r>
              <a:rPr lang="sl-SI" sz="2800" b="1" smtClean="0">
                <a:solidFill>
                  <a:srgbClr val="7030A0"/>
                </a:solidFill>
              </a:rPr>
              <a:t/>
            </a:r>
            <a:br>
              <a:rPr lang="sl-SI" sz="2800" b="1" smtClean="0">
                <a:solidFill>
                  <a:srgbClr val="7030A0"/>
                </a:solidFill>
              </a:rPr>
            </a:br>
            <a:r>
              <a:rPr lang="sl-SI" sz="2800" b="1" smtClean="0">
                <a:solidFill>
                  <a:srgbClr val="7030A0"/>
                </a:solidFill>
              </a:rPr>
              <a:t>Gradient = 3 – 1 = +2</a:t>
            </a:r>
            <a:r>
              <a:rPr lang="sl-SI" sz="2800" b="1" smtClean="0"/>
              <a:t> </a:t>
            </a:r>
          </a:p>
          <a:p>
            <a:r>
              <a:rPr lang="sl-SI" sz="2800" b="1" smtClean="0">
                <a:solidFill>
                  <a:srgbClr val="FF0000"/>
                </a:solidFill>
              </a:rPr>
              <a:t>Ocena, ki nas zanima = 3 + (+2) = 5  (*)</a:t>
            </a:r>
          </a:p>
          <a:p>
            <a:endParaRPr lang="sl-SI" sz="1600" b="1" smtClean="0"/>
          </a:p>
          <a:p>
            <a:r>
              <a:rPr lang="sl-SI" sz="1200" smtClean="0"/>
              <a:t>* ta ocena je dobljena samo na podlagi enega trojčka, v nadaljevanju bomo videli, da vzamemo povprečje vseh možnih trojčkov</a:t>
            </a:r>
            <a:endParaRPr lang="sl-SI" sz="1400" smtClean="0"/>
          </a:p>
          <a:p>
            <a:endParaRPr lang="sl-SI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“trojčkov”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08801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smtClean="0"/>
              <a:t>Izhodiščna ocena je ocena za nek izdelek </a:t>
            </a:r>
            <a:r>
              <a:rPr lang="sl-SI" sz="2400" i="1" smtClean="0">
                <a:solidFill>
                  <a:srgbClr val="00B050"/>
                </a:solidFill>
              </a:rPr>
              <a:t>Iz1</a:t>
            </a:r>
            <a:r>
              <a:rPr lang="sl-SI" sz="2400" smtClean="0"/>
              <a:t>, ki ga je ocenil uporabnik za katerega računamo oceno (za izdelek </a:t>
            </a:r>
            <a:r>
              <a:rPr lang="sl-SI" sz="2400" i="1" smtClean="0">
                <a:solidFill>
                  <a:srgbClr val="FF0000"/>
                </a:solidFill>
              </a:rPr>
              <a:t>Iz2</a:t>
            </a:r>
            <a:r>
              <a:rPr lang="sl-SI" sz="2400" smtClean="0"/>
              <a:t>), gradient pride od drugega uporabnika, ki je ocenil oba izdelka, </a:t>
            </a:r>
            <a:r>
              <a:rPr lang="sl-SI" sz="2400" i="1" smtClean="0"/>
              <a:t>Iz1</a:t>
            </a:r>
            <a:r>
              <a:rPr lang="sl-SI" sz="2400" smtClean="0"/>
              <a:t> in </a:t>
            </a:r>
            <a:r>
              <a:rPr lang="sl-SI" sz="2400" i="1" smtClean="0"/>
              <a:t>Iz2</a:t>
            </a:r>
            <a:r>
              <a:rPr lang="sl-SI" sz="2400" smtClean="0"/>
              <a:t>. </a:t>
            </a:r>
            <a:endParaRPr lang="sl-SI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680</Words>
  <Application>Microsoft Office PowerPoint</Application>
  <PresentationFormat>On-screen Show (4:3)</PresentationFormat>
  <Paragraphs>347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Slope One metoda</vt:lpstr>
      <vt:lpstr>Podatki</vt:lpstr>
      <vt:lpstr>Naloga</vt:lpstr>
      <vt:lpstr>Izračun “trojčkov”</vt:lpstr>
      <vt:lpstr>Izračun “trojčkov”</vt:lpstr>
      <vt:lpstr>Izračun “trojčkov”</vt:lpstr>
      <vt:lpstr>Izračun “trojčkov”</vt:lpstr>
      <vt:lpstr>Izračun “trojčkov”</vt:lpstr>
      <vt:lpstr>Izračun “trojčkov”</vt:lpstr>
      <vt:lpstr>Izračun “trojčkov”</vt:lpstr>
      <vt:lpstr>Izračun “trojčkov”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recommendation</dc:title>
  <dc:creator>Aleksander Sadikov</dc:creator>
  <cp:lastModifiedBy>Aleksander Sadikov</cp:lastModifiedBy>
  <cp:revision>45</cp:revision>
  <dcterms:created xsi:type="dcterms:W3CDTF">2011-01-24T16:41:56Z</dcterms:created>
  <dcterms:modified xsi:type="dcterms:W3CDTF">2012-04-08T22:34:38Z</dcterms:modified>
</cp:coreProperties>
</file>