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0" r:id="rId6"/>
    <p:sldId id="271" r:id="rId7"/>
    <p:sldId id="281" r:id="rId8"/>
    <p:sldId id="280" r:id="rId9"/>
    <p:sldId id="282" r:id="rId10"/>
    <p:sldId id="283" r:id="rId11"/>
    <p:sldId id="277" r:id="rId12"/>
    <p:sldId id="279" r:id="rId13"/>
    <p:sldId id="278" r:id="rId14"/>
    <p:sldId id="27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6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52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5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87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7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8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8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6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691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1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8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8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Vaje (OS)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sz="4800" dirty="0" err="1" smtClean="0"/>
              <a:t>Uteževanje</a:t>
            </a:r>
            <a:r>
              <a:rPr lang="sl-SI" sz="4800" dirty="0" smtClean="0"/>
              <a:t> kriterijev in </a:t>
            </a:r>
          </a:p>
          <a:p>
            <a:r>
              <a:rPr lang="sl-SI" sz="4800" dirty="0" smtClean="0"/>
              <a:t>Metoda z linearno vsoto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40997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Normalizacija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1+0,5+2,5+0,1+0,1+0,2+0,2+0,1 = 4,7</a:t>
            </a:r>
          </a:p>
          <a:p>
            <a:r>
              <a:rPr lang="sl-SI" dirty="0" smtClean="0"/>
              <a:t>Sum(w)=1</a:t>
            </a:r>
          </a:p>
          <a:p>
            <a:r>
              <a:rPr lang="sl-SI" dirty="0" smtClean="0"/>
              <a:t>W(cena) = 1 / 4,7</a:t>
            </a:r>
          </a:p>
          <a:p>
            <a:r>
              <a:rPr lang="sl-SI" dirty="0" smtClean="0"/>
              <a:t>W(sobe) = 0,5 </a:t>
            </a:r>
            <a:r>
              <a:rPr lang="sl-SI" smtClean="0"/>
              <a:t>/ 4,7</a:t>
            </a:r>
            <a:endParaRPr lang="sl-SI" dirty="0" smtClean="0"/>
          </a:p>
          <a:p>
            <a:r>
              <a:rPr lang="sl-SI" dirty="0" smtClean="0"/>
              <a:t>…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83305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določamo uteži </a:t>
            </a:r>
            <a:r>
              <a:rPr lang="sl-SI" dirty="0" smtClean="0"/>
              <a:t>(2. </a:t>
            </a:r>
            <a:r>
              <a:rPr lang="sl-SI" dirty="0"/>
              <a:t>način</a:t>
            </a:r>
            <a:r>
              <a:rPr lang="sl-SI" dirty="0" smtClean="0"/>
              <a:t>) - hierarhično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5658" y="1563071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l-SI" dirty="0" smtClean="0"/>
              <a:t>Uredimo kriterije v hierarhijo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Uteži določamo lokalno</a:t>
            </a:r>
            <a:br>
              <a:rPr lang="sl-SI" dirty="0" smtClean="0"/>
            </a:br>
            <a:r>
              <a:rPr lang="sl-SI" dirty="0" smtClean="0"/>
              <a:t>(seštejejo v 1)</a:t>
            </a:r>
          </a:p>
          <a:p>
            <a:pPr marL="514350" indent="-514350">
              <a:buFont typeface="+mj-lt"/>
              <a:buAutoNum type="arabicPeriod"/>
            </a:pPr>
            <a:endParaRPr lang="sl-SI" dirty="0" smtClean="0"/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Notranje povezave: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 smtClean="0"/>
              <a:t>Primerjamo </a:t>
            </a:r>
            <a:br>
              <a:rPr lang="sl-SI" dirty="0" smtClean="0"/>
            </a:br>
            <a:r>
              <a:rPr lang="sl-SI" dirty="0" err="1" smtClean="0"/>
              <a:t>najpom</a:t>
            </a:r>
            <a:r>
              <a:rPr lang="sl-SI" dirty="0" smtClean="0"/>
              <a:t>.</a:t>
            </a:r>
            <a:br>
              <a:rPr lang="sl-SI" dirty="0" smtClean="0"/>
            </a:br>
            <a:r>
              <a:rPr lang="sl-SI" dirty="0" smtClean="0"/>
              <a:t>kriterija</a:t>
            </a:r>
          </a:p>
        </p:txBody>
      </p:sp>
      <p:sp>
        <p:nvSpPr>
          <p:cNvPr id="6" name="Elipsa 5"/>
          <p:cNvSpPr/>
          <p:nvPr/>
        </p:nvSpPr>
        <p:spPr>
          <a:xfrm>
            <a:off x="5850192" y="1825625"/>
            <a:ext cx="3578943" cy="658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Izbira stanovanja (stanovanje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10973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določamo uteži </a:t>
            </a:r>
            <a:r>
              <a:rPr lang="sl-SI" dirty="0" smtClean="0"/>
              <a:t>(2. </a:t>
            </a:r>
            <a:r>
              <a:rPr lang="sl-SI" dirty="0"/>
              <a:t>način</a:t>
            </a:r>
            <a:r>
              <a:rPr lang="sl-SI" dirty="0" smtClean="0"/>
              <a:t>) - hierarhično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5658" y="1563071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l-SI" dirty="0" smtClean="0"/>
              <a:t>Uredimo kriterije v hierarhijo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Uteži določamo lokalno</a:t>
            </a:r>
            <a:br>
              <a:rPr lang="sl-SI" dirty="0" smtClean="0"/>
            </a:br>
            <a:r>
              <a:rPr lang="sl-SI" dirty="0" smtClean="0"/>
              <a:t>(seštejejo v 1)</a:t>
            </a:r>
          </a:p>
          <a:p>
            <a:pPr marL="514350" indent="-514350">
              <a:buFont typeface="+mj-lt"/>
              <a:buAutoNum type="arabicPeriod"/>
            </a:pPr>
            <a:endParaRPr lang="sl-SI" dirty="0" smtClean="0"/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Notranje povezave: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 smtClean="0"/>
              <a:t>Primerjamo </a:t>
            </a:r>
            <a:br>
              <a:rPr lang="sl-SI" dirty="0" smtClean="0"/>
            </a:br>
            <a:r>
              <a:rPr lang="sl-SI" dirty="0" err="1" smtClean="0"/>
              <a:t>najpom</a:t>
            </a:r>
            <a:r>
              <a:rPr lang="sl-SI" dirty="0" smtClean="0"/>
              <a:t>.</a:t>
            </a:r>
            <a:br>
              <a:rPr lang="sl-SI" dirty="0" smtClean="0"/>
            </a:br>
            <a:r>
              <a:rPr lang="sl-SI" dirty="0" smtClean="0"/>
              <a:t>kriterija</a:t>
            </a:r>
          </a:p>
        </p:txBody>
      </p:sp>
      <p:sp>
        <p:nvSpPr>
          <p:cNvPr id="6" name="Elipsa 5"/>
          <p:cNvSpPr/>
          <p:nvPr/>
        </p:nvSpPr>
        <p:spPr>
          <a:xfrm>
            <a:off x="5850192" y="1825625"/>
            <a:ext cx="3578943" cy="658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Izbira stanovanja (stanovanje</a:t>
            </a:r>
            <a:endParaRPr lang="sl-SI" dirty="0"/>
          </a:p>
        </p:txBody>
      </p:sp>
      <p:sp>
        <p:nvSpPr>
          <p:cNvPr id="7" name="Elipsa 6"/>
          <p:cNvSpPr/>
          <p:nvPr/>
        </p:nvSpPr>
        <p:spPr>
          <a:xfrm>
            <a:off x="1848464" y="2891862"/>
            <a:ext cx="1789471" cy="7472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mtClean="0"/>
              <a:t>Cena</a:t>
            </a:r>
            <a:endParaRPr lang="sl-SI" dirty="0"/>
          </a:p>
        </p:txBody>
      </p:sp>
      <p:sp>
        <p:nvSpPr>
          <p:cNvPr id="8" name="Elipsa 7"/>
          <p:cNvSpPr/>
          <p:nvPr/>
        </p:nvSpPr>
        <p:spPr>
          <a:xfrm>
            <a:off x="8087032" y="2940434"/>
            <a:ext cx="1789471" cy="747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Lastnosti</a:t>
            </a:r>
            <a:endParaRPr lang="sl-SI" dirty="0"/>
          </a:p>
        </p:txBody>
      </p:sp>
      <p:cxnSp>
        <p:nvCxnSpPr>
          <p:cNvPr id="47" name="Raven povezovalnik 46"/>
          <p:cNvCxnSpPr>
            <a:stCxn id="7" idx="0"/>
          </p:cNvCxnSpPr>
          <p:nvPr/>
        </p:nvCxnSpPr>
        <p:spPr>
          <a:xfrm flipV="1">
            <a:off x="2743200" y="2480638"/>
            <a:ext cx="4820285" cy="411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/>
          <p:cNvCxnSpPr>
            <a:stCxn id="8" idx="0"/>
            <a:endCxn id="6" idx="4"/>
          </p:cNvCxnSpPr>
          <p:nvPr/>
        </p:nvCxnSpPr>
        <p:spPr>
          <a:xfrm flipH="1" flipV="1">
            <a:off x="7639664" y="2484387"/>
            <a:ext cx="1342104" cy="456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371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določamo uteži </a:t>
            </a:r>
            <a:r>
              <a:rPr lang="sl-SI" dirty="0" smtClean="0"/>
              <a:t>(2. </a:t>
            </a:r>
            <a:r>
              <a:rPr lang="sl-SI" dirty="0"/>
              <a:t>način</a:t>
            </a:r>
            <a:r>
              <a:rPr lang="sl-SI" dirty="0" smtClean="0"/>
              <a:t>) - hierarhično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5658" y="1563071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l-SI" dirty="0" smtClean="0"/>
              <a:t>Uredimo kriterije v hierarhijo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Uteži določamo lokalno</a:t>
            </a:r>
            <a:br>
              <a:rPr lang="sl-SI" dirty="0" smtClean="0"/>
            </a:br>
            <a:r>
              <a:rPr lang="sl-SI" dirty="0" smtClean="0"/>
              <a:t>(seštejejo v 1)</a:t>
            </a:r>
          </a:p>
          <a:p>
            <a:pPr marL="514350" indent="-514350">
              <a:buFont typeface="+mj-lt"/>
              <a:buAutoNum type="arabicPeriod"/>
            </a:pPr>
            <a:endParaRPr lang="sl-SI" dirty="0" smtClean="0"/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Notranje povezave: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 smtClean="0"/>
              <a:t>Primerjamo </a:t>
            </a:r>
            <a:br>
              <a:rPr lang="sl-SI" dirty="0" smtClean="0"/>
            </a:br>
            <a:r>
              <a:rPr lang="sl-SI" dirty="0" err="1" smtClean="0"/>
              <a:t>najpom</a:t>
            </a:r>
            <a:r>
              <a:rPr lang="sl-SI" dirty="0" smtClean="0"/>
              <a:t>.</a:t>
            </a:r>
            <a:br>
              <a:rPr lang="sl-SI" dirty="0" smtClean="0"/>
            </a:br>
            <a:r>
              <a:rPr lang="sl-SI" dirty="0" smtClean="0"/>
              <a:t>kriterija</a:t>
            </a:r>
          </a:p>
        </p:txBody>
      </p:sp>
      <p:sp>
        <p:nvSpPr>
          <p:cNvPr id="6" name="Elipsa 5"/>
          <p:cNvSpPr/>
          <p:nvPr/>
        </p:nvSpPr>
        <p:spPr>
          <a:xfrm>
            <a:off x="5850192" y="1825625"/>
            <a:ext cx="3578943" cy="658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Izbira stanovanja (stanovanje</a:t>
            </a:r>
            <a:endParaRPr lang="sl-SI" dirty="0"/>
          </a:p>
        </p:txBody>
      </p:sp>
      <p:sp>
        <p:nvSpPr>
          <p:cNvPr id="7" name="Elipsa 6"/>
          <p:cNvSpPr/>
          <p:nvPr/>
        </p:nvSpPr>
        <p:spPr>
          <a:xfrm>
            <a:off x="1848464" y="2891862"/>
            <a:ext cx="1789471" cy="7472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mtClean="0"/>
              <a:t>Cena</a:t>
            </a:r>
            <a:endParaRPr lang="sl-SI" dirty="0"/>
          </a:p>
        </p:txBody>
      </p:sp>
      <p:sp>
        <p:nvSpPr>
          <p:cNvPr id="8" name="Elipsa 7"/>
          <p:cNvSpPr/>
          <p:nvPr/>
        </p:nvSpPr>
        <p:spPr>
          <a:xfrm>
            <a:off x="8087032" y="2940434"/>
            <a:ext cx="1789471" cy="747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Lastnosti</a:t>
            </a:r>
            <a:endParaRPr lang="sl-SI" dirty="0"/>
          </a:p>
        </p:txBody>
      </p:sp>
      <p:sp>
        <p:nvSpPr>
          <p:cNvPr id="9" name="Elipsa 8"/>
          <p:cNvSpPr/>
          <p:nvPr/>
        </p:nvSpPr>
        <p:spPr>
          <a:xfrm>
            <a:off x="2934929" y="4128308"/>
            <a:ext cx="1789471" cy="747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Prostornost</a:t>
            </a:r>
            <a:endParaRPr lang="sl-SI" dirty="0"/>
          </a:p>
        </p:txBody>
      </p:sp>
      <p:cxnSp>
        <p:nvCxnSpPr>
          <p:cNvPr id="20" name="Raven povezovalnik 19"/>
          <p:cNvCxnSpPr>
            <a:stCxn id="8" idx="4"/>
            <a:endCxn id="9" idx="0"/>
          </p:cNvCxnSpPr>
          <p:nvPr/>
        </p:nvCxnSpPr>
        <p:spPr>
          <a:xfrm flipH="1">
            <a:off x="3829665" y="3687686"/>
            <a:ext cx="5152103" cy="440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ipsa 22"/>
          <p:cNvSpPr/>
          <p:nvPr/>
        </p:nvSpPr>
        <p:spPr>
          <a:xfrm>
            <a:off x="7403689" y="4128308"/>
            <a:ext cx="1366685" cy="747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Lokacija</a:t>
            </a:r>
            <a:endParaRPr lang="sl-SI" dirty="0"/>
          </a:p>
        </p:txBody>
      </p:sp>
      <p:sp>
        <p:nvSpPr>
          <p:cNvPr id="27" name="Elipsa 26"/>
          <p:cNvSpPr/>
          <p:nvPr/>
        </p:nvSpPr>
        <p:spPr>
          <a:xfrm>
            <a:off x="10274092" y="4124353"/>
            <a:ext cx="1366685" cy="747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Oprema</a:t>
            </a:r>
            <a:endParaRPr lang="sl-SI" dirty="0"/>
          </a:p>
        </p:txBody>
      </p:sp>
      <p:cxnSp>
        <p:nvCxnSpPr>
          <p:cNvPr id="41" name="Raven povezovalnik 40"/>
          <p:cNvCxnSpPr>
            <a:stCxn id="23" idx="0"/>
          </p:cNvCxnSpPr>
          <p:nvPr/>
        </p:nvCxnSpPr>
        <p:spPr>
          <a:xfrm flipV="1">
            <a:off x="8087032" y="3668307"/>
            <a:ext cx="917468" cy="460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ovezovalnik 42"/>
          <p:cNvCxnSpPr>
            <a:stCxn id="27" idx="0"/>
            <a:endCxn id="8" idx="4"/>
          </p:cNvCxnSpPr>
          <p:nvPr/>
        </p:nvCxnSpPr>
        <p:spPr>
          <a:xfrm flipH="1" flipV="1">
            <a:off x="8981768" y="3687686"/>
            <a:ext cx="1975667" cy="4366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ven povezovalnik 46"/>
          <p:cNvCxnSpPr>
            <a:stCxn id="7" idx="0"/>
          </p:cNvCxnSpPr>
          <p:nvPr/>
        </p:nvCxnSpPr>
        <p:spPr>
          <a:xfrm flipV="1">
            <a:off x="2743200" y="2480638"/>
            <a:ext cx="4820285" cy="411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/>
          <p:cNvCxnSpPr>
            <a:stCxn id="8" idx="0"/>
            <a:endCxn id="6" idx="4"/>
          </p:cNvCxnSpPr>
          <p:nvPr/>
        </p:nvCxnSpPr>
        <p:spPr>
          <a:xfrm flipH="1" flipV="1">
            <a:off x="7639664" y="2484387"/>
            <a:ext cx="1342104" cy="456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4170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določamo uteži </a:t>
            </a:r>
            <a:r>
              <a:rPr lang="sl-SI" dirty="0" smtClean="0"/>
              <a:t>(2. </a:t>
            </a:r>
            <a:r>
              <a:rPr lang="sl-SI" dirty="0"/>
              <a:t>način</a:t>
            </a:r>
            <a:r>
              <a:rPr lang="sl-SI" dirty="0" smtClean="0"/>
              <a:t>) - hierarhično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5658" y="1563071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l-SI" dirty="0" smtClean="0"/>
              <a:t>Uredimo kriterije v hierarhijo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Uteži določamo lokalno</a:t>
            </a:r>
            <a:br>
              <a:rPr lang="sl-SI" dirty="0" smtClean="0"/>
            </a:br>
            <a:r>
              <a:rPr lang="sl-SI" dirty="0" smtClean="0"/>
              <a:t>(seštejejo v 1)</a:t>
            </a:r>
          </a:p>
          <a:p>
            <a:pPr marL="514350" indent="-514350">
              <a:buFont typeface="+mj-lt"/>
              <a:buAutoNum type="arabicPeriod"/>
            </a:pPr>
            <a:endParaRPr lang="sl-SI" dirty="0" smtClean="0"/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Notranje povezave:</a:t>
            </a:r>
          </a:p>
          <a:p>
            <a:pPr marL="971550" lvl="1" indent="-514350">
              <a:buFont typeface="+mj-lt"/>
              <a:buAutoNum type="arabicPeriod"/>
            </a:pPr>
            <a:r>
              <a:rPr lang="sl-SI" dirty="0" smtClean="0"/>
              <a:t>Primerjamo </a:t>
            </a:r>
            <a:br>
              <a:rPr lang="sl-SI" dirty="0" smtClean="0"/>
            </a:br>
            <a:r>
              <a:rPr lang="sl-SI" dirty="0" err="1" smtClean="0"/>
              <a:t>najpom</a:t>
            </a:r>
            <a:r>
              <a:rPr lang="sl-SI" dirty="0" smtClean="0"/>
              <a:t>.</a:t>
            </a:r>
            <a:br>
              <a:rPr lang="sl-SI" dirty="0" smtClean="0"/>
            </a:br>
            <a:r>
              <a:rPr lang="sl-SI" dirty="0" smtClean="0"/>
              <a:t>kriterija</a:t>
            </a:r>
          </a:p>
        </p:txBody>
      </p:sp>
      <p:sp>
        <p:nvSpPr>
          <p:cNvPr id="6" name="Elipsa 5"/>
          <p:cNvSpPr/>
          <p:nvPr/>
        </p:nvSpPr>
        <p:spPr>
          <a:xfrm>
            <a:off x="5850192" y="1825625"/>
            <a:ext cx="3578943" cy="658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Izbira stanovanja (stanovanje</a:t>
            </a:r>
            <a:endParaRPr lang="sl-SI" dirty="0"/>
          </a:p>
        </p:txBody>
      </p:sp>
      <p:sp>
        <p:nvSpPr>
          <p:cNvPr id="7" name="Elipsa 6"/>
          <p:cNvSpPr/>
          <p:nvPr/>
        </p:nvSpPr>
        <p:spPr>
          <a:xfrm>
            <a:off x="1848464" y="2891862"/>
            <a:ext cx="1789471" cy="7472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mtClean="0"/>
              <a:t>Cena</a:t>
            </a:r>
            <a:endParaRPr lang="sl-SI" dirty="0"/>
          </a:p>
        </p:txBody>
      </p:sp>
      <p:sp>
        <p:nvSpPr>
          <p:cNvPr id="8" name="Elipsa 7"/>
          <p:cNvSpPr/>
          <p:nvPr/>
        </p:nvSpPr>
        <p:spPr>
          <a:xfrm>
            <a:off x="8087032" y="2940434"/>
            <a:ext cx="1789471" cy="747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Lastnosti</a:t>
            </a:r>
            <a:endParaRPr lang="sl-SI" dirty="0"/>
          </a:p>
        </p:txBody>
      </p:sp>
      <p:sp>
        <p:nvSpPr>
          <p:cNvPr id="9" name="Elipsa 8"/>
          <p:cNvSpPr/>
          <p:nvPr/>
        </p:nvSpPr>
        <p:spPr>
          <a:xfrm>
            <a:off x="2934929" y="4128308"/>
            <a:ext cx="1789471" cy="747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Prostornost</a:t>
            </a:r>
            <a:endParaRPr lang="sl-SI" dirty="0"/>
          </a:p>
        </p:txBody>
      </p:sp>
      <p:sp>
        <p:nvSpPr>
          <p:cNvPr id="10" name="Elipsa 9"/>
          <p:cNvSpPr/>
          <p:nvPr/>
        </p:nvSpPr>
        <p:spPr>
          <a:xfrm>
            <a:off x="3315981" y="5563467"/>
            <a:ext cx="1408473" cy="7472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Velikost</a:t>
            </a:r>
            <a:endParaRPr lang="sl-SI" dirty="0"/>
          </a:p>
        </p:txBody>
      </p:sp>
      <p:sp>
        <p:nvSpPr>
          <p:cNvPr id="11" name="Elipsa 10"/>
          <p:cNvSpPr/>
          <p:nvPr/>
        </p:nvSpPr>
        <p:spPr>
          <a:xfrm>
            <a:off x="1710813" y="5549592"/>
            <a:ext cx="1106130" cy="7472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Sobe</a:t>
            </a:r>
            <a:endParaRPr lang="sl-SI" dirty="0"/>
          </a:p>
        </p:txBody>
      </p:sp>
      <p:sp>
        <p:nvSpPr>
          <p:cNvPr id="12" name="Elipsa 11"/>
          <p:cNvSpPr/>
          <p:nvPr/>
        </p:nvSpPr>
        <p:spPr>
          <a:xfrm>
            <a:off x="4766187" y="5534126"/>
            <a:ext cx="1393723" cy="7472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Balkon</a:t>
            </a:r>
            <a:endParaRPr lang="sl-SI" dirty="0"/>
          </a:p>
        </p:txBody>
      </p:sp>
      <p:cxnSp>
        <p:nvCxnSpPr>
          <p:cNvPr id="14" name="Raven povezovalnik 13"/>
          <p:cNvCxnSpPr>
            <a:stCxn id="11" idx="0"/>
            <a:endCxn id="9" idx="4"/>
          </p:cNvCxnSpPr>
          <p:nvPr/>
        </p:nvCxnSpPr>
        <p:spPr>
          <a:xfrm flipV="1">
            <a:off x="2263878" y="4875560"/>
            <a:ext cx="1565787" cy="674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/>
          <p:cNvCxnSpPr>
            <a:stCxn id="10" idx="0"/>
            <a:endCxn id="9" idx="4"/>
          </p:cNvCxnSpPr>
          <p:nvPr/>
        </p:nvCxnSpPr>
        <p:spPr>
          <a:xfrm flipH="1" flipV="1">
            <a:off x="3829665" y="4875560"/>
            <a:ext cx="190553" cy="687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/>
          <p:cNvCxnSpPr>
            <a:stCxn id="12" idx="0"/>
            <a:endCxn id="9" idx="4"/>
          </p:cNvCxnSpPr>
          <p:nvPr/>
        </p:nvCxnSpPr>
        <p:spPr>
          <a:xfrm flipH="1" flipV="1">
            <a:off x="3829665" y="4875560"/>
            <a:ext cx="1633384" cy="6585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ovezovalnik 19"/>
          <p:cNvCxnSpPr>
            <a:stCxn id="8" idx="4"/>
            <a:endCxn id="9" idx="0"/>
          </p:cNvCxnSpPr>
          <p:nvPr/>
        </p:nvCxnSpPr>
        <p:spPr>
          <a:xfrm flipH="1">
            <a:off x="3829665" y="3687686"/>
            <a:ext cx="5152103" cy="440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ipsa 22"/>
          <p:cNvSpPr/>
          <p:nvPr/>
        </p:nvSpPr>
        <p:spPr>
          <a:xfrm>
            <a:off x="7403689" y="4128308"/>
            <a:ext cx="1366685" cy="747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Lokacija</a:t>
            </a:r>
            <a:endParaRPr lang="sl-SI" dirty="0"/>
          </a:p>
        </p:txBody>
      </p:sp>
      <p:sp>
        <p:nvSpPr>
          <p:cNvPr id="25" name="Elipsa 24"/>
          <p:cNvSpPr/>
          <p:nvPr/>
        </p:nvSpPr>
        <p:spPr>
          <a:xfrm>
            <a:off x="8243115" y="5564648"/>
            <a:ext cx="1393723" cy="7472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Nadstropje</a:t>
            </a:r>
            <a:endParaRPr lang="sl-SI" dirty="0"/>
          </a:p>
        </p:txBody>
      </p:sp>
      <p:sp>
        <p:nvSpPr>
          <p:cNvPr id="26" name="Elipsa 25"/>
          <p:cNvSpPr/>
          <p:nvPr/>
        </p:nvSpPr>
        <p:spPr>
          <a:xfrm>
            <a:off x="6706827" y="5564853"/>
            <a:ext cx="1393723" cy="7472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Soseska</a:t>
            </a:r>
            <a:endParaRPr lang="sl-SI" dirty="0"/>
          </a:p>
        </p:txBody>
      </p:sp>
      <p:sp>
        <p:nvSpPr>
          <p:cNvPr id="27" name="Elipsa 26"/>
          <p:cNvSpPr/>
          <p:nvPr/>
        </p:nvSpPr>
        <p:spPr>
          <a:xfrm>
            <a:off x="10274092" y="4124353"/>
            <a:ext cx="1366685" cy="747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Oprema</a:t>
            </a:r>
            <a:endParaRPr lang="sl-SI" dirty="0"/>
          </a:p>
        </p:txBody>
      </p:sp>
      <p:sp>
        <p:nvSpPr>
          <p:cNvPr id="28" name="Elipsa 27"/>
          <p:cNvSpPr/>
          <p:nvPr/>
        </p:nvSpPr>
        <p:spPr>
          <a:xfrm>
            <a:off x="9769577" y="5564648"/>
            <a:ext cx="1393723" cy="7472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 smtClean="0"/>
              <a:t>Opremeljenost</a:t>
            </a:r>
            <a:endParaRPr lang="sl-SI" dirty="0"/>
          </a:p>
        </p:txBody>
      </p:sp>
      <p:sp>
        <p:nvSpPr>
          <p:cNvPr id="29" name="Elipsa 28"/>
          <p:cNvSpPr/>
          <p:nvPr/>
        </p:nvSpPr>
        <p:spPr>
          <a:xfrm>
            <a:off x="11282822" y="5568846"/>
            <a:ext cx="899038" cy="74725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Optika</a:t>
            </a:r>
            <a:endParaRPr lang="sl-SI" dirty="0"/>
          </a:p>
        </p:txBody>
      </p:sp>
      <p:cxnSp>
        <p:nvCxnSpPr>
          <p:cNvPr id="30" name="Raven povezovalnik 29"/>
          <p:cNvCxnSpPr>
            <a:stCxn id="26" idx="0"/>
          </p:cNvCxnSpPr>
          <p:nvPr/>
        </p:nvCxnSpPr>
        <p:spPr>
          <a:xfrm flipV="1">
            <a:off x="7403689" y="4890719"/>
            <a:ext cx="683342" cy="674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/>
          <p:cNvCxnSpPr>
            <a:stCxn id="25" idx="0"/>
            <a:endCxn id="23" idx="4"/>
          </p:cNvCxnSpPr>
          <p:nvPr/>
        </p:nvCxnSpPr>
        <p:spPr>
          <a:xfrm flipH="1" flipV="1">
            <a:off x="8087032" y="4875560"/>
            <a:ext cx="852945" cy="689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>
            <a:stCxn id="29" idx="0"/>
            <a:endCxn id="27" idx="4"/>
          </p:cNvCxnSpPr>
          <p:nvPr/>
        </p:nvCxnSpPr>
        <p:spPr>
          <a:xfrm flipH="1" flipV="1">
            <a:off x="10957435" y="4871605"/>
            <a:ext cx="774906" cy="6972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en povezovalnik 37"/>
          <p:cNvCxnSpPr>
            <a:stCxn id="28" idx="0"/>
            <a:endCxn id="27" idx="4"/>
          </p:cNvCxnSpPr>
          <p:nvPr/>
        </p:nvCxnSpPr>
        <p:spPr>
          <a:xfrm flipV="1">
            <a:off x="10466439" y="4871605"/>
            <a:ext cx="490996" cy="693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ven povezovalnik 40"/>
          <p:cNvCxnSpPr>
            <a:stCxn id="23" idx="0"/>
          </p:cNvCxnSpPr>
          <p:nvPr/>
        </p:nvCxnSpPr>
        <p:spPr>
          <a:xfrm flipV="1">
            <a:off x="8087032" y="3668307"/>
            <a:ext cx="917468" cy="460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ovezovalnik 42"/>
          <p:cNvCxnSpPr>
            <a:stCxn id="27" idx="0"/>
            <a:endCxn id="8" idx="4"/>
          </p:cNvCxnSpPr>
          <p:nvPr/>
        </p:nvCxnSpPr>
        <p:spPr>
          <a:xfrm flipH="1" flipV="1">
            <a:off x="8981768" y="3687686"/>
            <a:ext cx="1975667" cy="4366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ven povezovalnik 46"/>
          <p:cNvCxnSpPr>
            <a:stCxn id="7" idx="0"/>
          </p:cNvCxnSpPr>
          <p:nvPr/>
        </p:nvCxnSpPr>
        <p:spPr>
          <a:xfrm flipV="1">
            <a:off x="2743200" y="2480638"/>
            <a:ext cx="4820285" cy="411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/>
          <p:cNvCxnSpPr>
            <a:stCxn id="8" idx="0"/>
            <a:endCxn id="6" idx="4"/>
          </p:cNvCxnSpPr>
          <p:nvPr/>
        </p:nvCxnSpPr>
        <p:spPr>
          <a:xfrm flipH="1" flipV="1">
            <a:off x="7639664" y="2484387"/>
            <a:ext cx="1342104" cy="456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29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Originalni podatki (stanovanja)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813556"/>
              </p:ext>
            </p:extLst>
          </p:nvPr>
        </p:nvGraphicFramePr>
        <p:xfrm>
          <a:off x="838200" y="2021722"/>
          <a:ext cx="8740876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cena 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opremljenost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optika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160000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3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Bežigrajski dvor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7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140000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Brdo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3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terasa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120000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Topniška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brez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100000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Koseze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balkon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90000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Dravlje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80000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Vič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91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Koristnosti kriterijev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81487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Linearna vsota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/>
              <a:t>X … varianta</a:t>
            </a:r>
          </a:p>
          <a:p>
            <a:pPr marL="0" indent="0">
              <a:buNone/>
            </a:pPr>
            <a:r>
              <a:rPr lang="sl-SI" dirty="0" smtClean="0"/>
              <a:t>X[i] … originalna vrednost kriterija</a:t>
            </a:r>
          </a:p>
          <a:p>
            <a:pPr marL="0" indent="0">
              <a:buNone/>
            </a:pPr>
            <a:r>
              <a:rPr lang="sl-SI" dirty="0" smtClean="0"/>
              <a:t>V(x[i]) … koristnosti kriterijev</a:t>
            </a:r>
          </a:p>
          <a:p>
            <a:pPr marL="0" indent="0">
              <a:buNone/>
            </a:pPr>
            <a:r>
              <a:rPr lang="sl-SI" dirty="0" smtClean="0"/>
              <a:t>N … št. kriterijev</a:t>
            </a:r>
          </a:p>
          <a:p>
            <a:pPr marL="0" indent="0">
              <a:buNone/>
            </a:pPr>
            <a:r>
              <a:rPr lang="sl-SI" dirty="0" smtClean="0"/>
              <a:t>W(i) utež kriterija; možno je, da si že pripravimo normalizirane uteži, kar pomeni, da je </a:t>
            </a:r>
            <a:r>
              <a:rPr lang="sl-SI" dirty="0">
                <a:solidFill>
                  <a:srgbClr val="0070C0"/>
                </a:solidFill>
              </a:rPr>
              <a:t>[sum_{1..n} w(i</a:t>
            </a:r>
            <a:r>
              <a:rPr lang="sl-SI" dirty="0" smtClean="0">
                <a:solidFill>
                  <a:srgbClr val="0070C0"/>
                </a:solidFill>
              </a:rPr>
              <a:t>)]=1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V(X) = [sum_{1..n} v(x[i]) * w(i)] / </a:t>
            </a:r>
            <a:r>
              <a:rPr lang="sl-SI" dirty="0" smtClean="0">
                <a:solidFill>
                  <a:srgbClr val="0070C0"/>
                </a:solidFill>
              </a:rPr>
              <a:t>[sum_{1..n} w(i)]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0070C0"/>
                </a:solidFill>
              </a:rPr>
              <a:t>Normalizacija povzroči, da je v(X) med 0 in 100 (oz. kakršnekoli meje smo izbrali za koristnosti)</a:t>
            </a:r>
            <a:endParaRPr lang="sl-S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560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določamo uteži (1. način)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l-SI" dirty="0" smtClean="0"/>
              <a:t>Izberemo primerjalni kriterij (cena)</a:t>
            </a:r>
          </a:p>
          <a:p>
            <a:pPr marL="514350" indent="-514350">
              <a:buAutoNum type="arabicPeriod"/>
            </a:pPr>
            <a:r>
              <a:rPr lang="sl-SI" dirty="0" smtClean="0"/>
              <a:t>Določimo mu utež 1</a:t>
            </a:r>
          </a:p>
          <a:p>
            <a:pPr marL="514350" indent="-514350">
              <a:buAutoNum type="arabicPeriod"/>
            </a:pPr>
            <a:r>
              <a:rPr lang="sl-SI" dirty="0" smtClean="0"/>
              <a:t>Primerjamo vse ostale na izbrani kriterij, določimo uteži</a:t>
            </a:r>
          </a:p>
          <a:p>
            <a:pPr marL="514350" indent="-514350">
              <a:buAutoNum type="arabicPeriod"/>
            </a:pPr>
            <a:r>
              <a:rPr lang="sl-SI" dirty="0" smtClean="0"/>
              <a:t>Normaliziramo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64691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Določimo utež ceni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1497608"/>
              </p:ext>
            </p:extLst>
          </p:nvPr>
        </p:nvGraphicFramePr>
        <p:xfrm>
          <a:off x="838200" y="1608767"/>
          <a:ext cx="8740876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Cena (1) </a:t>
                      </a:r>
                      <a:r>
                        <a:rPr lang="sl-SI" sz="1800" dirty="0">
                          <a:effectLst/>
                        </a:rPr>
                        <a:t>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effectLst/>
                        </a:rPr>
                        <a:t>Opremljenost</a:t>
                      </a:r>
                      <a:endParaRPr lang="en-US" sz="1800" b="1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Balkon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effectLst/>
                        </a:rPr>
                        <a:t>Optika</a:t>
                      </a:r>
                      <a:endParaRPr lang="en-US" sz="1800" b="1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100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80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60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50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87.5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50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926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844409"/>
              </p:ext>
            </p:extLst>
          </p:nvPr>
        </p:nvGraphicFramePr>
        <p:xfrm>
          <a:off x="914401" y="2208535"/>
          <a:ext cx="8740876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cena 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opremljenost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optika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160000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3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Bežigrajski dvor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7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140000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Brdo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3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terasa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120000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Topniška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brez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100000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Koseze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balkon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90000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Dravlje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Vič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275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Določimo utež </a:t>
            </a:r>
            <a:r>
              <a:rPr lang="sl-SI" dirty="0" smtClean="0"/>
              <a:t>kriteriju „sobe“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1322811"/>
              </p:ext>
            </p:extLst>
          </p:nvPr>
        </p:nvGraphicFramePr>
        <p:xfrm>
          <a:off x="838200" y="1608767"/>
          <a:ext cx="8740876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Cena (1) </a:t>
                      </a:r>
                      <a:r>
                        <a:rPr lang="sl-SI" sz="1800" dirty="0">
                          <a:effectLst/>
                        </a:rPr>
                        <a:t>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Sobe (0,5)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effectLst/>
                        </a:rPr>
                        <a:t>Opremljenost</a:t>
                      </a:r>
                      <a:endParaRPr lang="en-US" sz="1800" b="1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Balkon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effectLst/>
                        </a:rPr>
                        <a:t>Optika</a:t>
                      </a:r>
                      <a:endParaRPr lang="en-US" sz="1800" b="1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100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80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60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50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87.5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50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4168877" y="5284839"/>
            <a:ext cx="19350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Sobe (koristnosti): </a:t>
            </a:r>
          </a:p>
          <a:p>
            <a:r>
              <a:rPr lang="sl-SI" dirty="0" smtClean="0"/>
              <a:t>+50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-25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1263445" y="5284839"/>
            <a:ext cx="25211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Sobe: </a:t>
            </a:r>
          </a:p>
          <a:p>
            <a:r>
              <a:rPr lang="sl-SI" dirty="0" smtClean="0"/>
              <a:t>1 </a:t>
            </a:r>
            <a:r>
              <a:rPr lang="sl-SI" dirty="0" smtClean="0">
                <a:sym typeface="Wingdings" panose="05000000000000000000" pitchFamily="2" charset="2"/>
              </a:rPr>
              <a:t> 2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Ekvivalentno: 20.000EUR</a:t>
            </a:r>
            <a:endParaRPr lang="sl-SI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6710516" y="5284839"/>
            <a:ext cx="19350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Sobe (koristnosti): </a:t>
            </a:r>
          </a:p>
          <a:p>
            <a:r>
              <a:rPr lang="sl-SI" dirty="0" smtClean="0"/>
              <a:t>W(sobe) = 0,5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25/50 = 0,5</a:t>
            </a:r>
          </a:p>
        </p:txBody>
      </p:sp>
    </p:spTree>
    <p:extLst>
      <p:ext uri="{BB962C8B-B14F-4D97-AF65-F5344CB8AC3E}">
        <p14:creationId xmlns:p14="http://schemas.microsoft.com/office/powerpoint/2010/main" val="2444623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Določimo utež </a:t>
            </a:r>
            <a:r>
              <a:rPr lang="sl-SI" dirty="0" smtClean="0"/>
              <a:t>kriteriju „vel“</a:t>
            </a:r>
            <a:endParaRPr lang="sl-SI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071835"/>
              </p:ext>
            </p:extLst>
          </p:nvPr>
        </p:nvGraphicFramePr>
        <p:xfrm>
          <a:off x="838200" y="1608767"/>
          <a:ext cx="8740876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Cena (1) </a:t>
                      </a:r>
                      <a:r>
                        <a:rPr lang="sl-SI" sz="1800" dirty="0">
                          <a:effectLst/>
                        </a:rPr>
                        <a:t>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Sobe (0,5)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</a:t>
                      </a:r>
                      <a:r>
                        <a:rPr lang="sl-SI" sz="1800" dirty="0" smtClean="0">
                          <a:effectLst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(2,5)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Soseska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(0,1)</a:t>
                      </a:r>
                      <a:endParaRPr lang="en-US" sz="18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Nadstropje (0,1)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effectLst/>
                        </a:rPr>
                        <a:t>Opremljenost (0,2)</a:t>
                      </a:r>
                      <a:endParaRPr lang="en-US" sz="1800" b="1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Balkon (0,2)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effectLst/>
                        </a:rPr>
                        <a:t>Optika (0,1)</a:t>
                      </a:r>
                      <a:endParaRPr lang="en-US" sz="1800" b="1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100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80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60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50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87.5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50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4168877" y="5284839"/>
            <a:ext cx="17584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Vel (koristnosti): </a:t>
            </a:r>
          </a:p>
          <a:p>
            <a:r>
              <a:rPr lang="sl-SI" dirty="0" smtClean="0"/>
              <a:t>+10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-25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1263445" y="5284839"/>
            <a:ext cx="25211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Vel: </a:t>
            </a:r>
          </a:p>
          <a:p>
            <a:r>
              <a:rPr lang="sl-SI" dirty="0" smtClean="0"/>
              <a:t>50</a:t>
            </a:r>
            <a:r>
              <a:rPr lang="sl-SI" dirty="0" smtClean="0">
                <a:sym typeface="Wingdings" panose="05000000000000000000" pitchFamily="2" charset="2"/>
              </a:rPr>
              <a:t>60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Ekvivalentno: 20.000EUR</a:t>
            </a:r>
            <a:endParaRPr lang="sl-SI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6710516" y="5284839"/>
            <a:ext cx="18113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Vel  (koristnosti): </a:t>
            </a:r>
          </a:p>
          <a:p>
            <a:r>
              <a:rPr lang="sl-SI" dirty="0" smtClean="0"/>
              <a:t>W(vel) = 2,5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25/10 = 2,5</a:t>
            </a:r>
          </a:p>
        </p:txBody>
      </p:sp>
    </p:spTree>
    <p:extLst>
      <p:ext uri="{BB962C8B-B14F-4D97-AF65-F5344CB8AC3E}">
        <p14:creationId xmlns:p14="http://schemas.microsoft.com/office/powerpoint/2010/main" val="3148861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1836</TotalTime>
  <Words>775</Words>
  <Application>Microsoft Office PowerPoint</Application>
  <PresentationFormat>Širokozaslonsko</PresentationFormat>
  <Paragraphs>410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Vaje (OS)</vt:lpstr>
      <vt:lpstr>Originalni podatki (stanovanja)</vt:lpstr>
      <vt:lpstr>Koristnosti kriterijev</vt:lpstr>
      <vt:lpstr>Linearna vsota</vt:lpstr>
      <vt:lpstr>Kako določamo uteži (1. način)</vt:lpstr>
      <vt:lpstr>Določimo utež ceni</vt:lpstr>
      <vt:lpstr>PowerPointova predstavitev</vt:lpstr>
      <vt:lpstr>Določimo utež kriteriju „sobe“</vt:lpstr>
      <vt:lpstr>Določimo utež kriteriju „vel“</vt:lpstr>
      <vt:lpstr>Normalizacija</vt:lpstr>
      <vt:lpstr>Kako določamo uteži (2. način) - hierarhično</vt:lpstr>
      <vt:lpstr>Kako določamo uteži (2. način) - hierarhično</vt:lpstr>
      <vt:lpstr>Kako določamo uteži (2. način) - hierarhično</vt:lpstr>
      <vt:lpstr>Kako določamo uteži (2. način) - hierarhično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Vaje2 (OS)</dc:title>
  <dc:creator>martin.mozina1@siol.net</dc:creator>
  <cp:lastModifiedBy>Martin Možina</cp:lastModifiedBy>
  <cp:revision>45</cp:revision>
  <dcterms:created xsi:type="dcterms:W3CDTF">2020-10-27T11:11:28Z</dcterms:created>
  <dcterms:modified xsi:type="dcterms:W3CDTF">2021-11-12T17:23:12Z</dcterms:modified>
</cp:coreProperties>
</file>