
<file path=[Content_Types].xml><?xml version="1.0" encoding="utf-8"?>
<Types xmlns="http://schemas.openxmlformats.org/package/2006/content-types"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24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22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3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</p:sldIdLst>
  <p:sldSz cy="5143500" cx="9144000"/>
  <p:notesSz cx="6858000" cy="9144000"/>
  <p:embeddedFontLst>
    <p:embeddedFont>
      <p:font typeface="Raleway"/>
      <p:regular r:id="rId30"/>
      <p:bold r:id="rId31"/>
      <p:italic r:id="rId32"/>
      <p:boldItalic r:id="rId33"/>
    </p:embeddedFont>
    <p:embeddedFont>
      <p:font typeface="Lato"/>
      <p:regular r:id="rId34"/>
      <p:bold r:id="rId35"/>
      <p:italic r:id="rId36"/>
      <p:boldItalic r:id="rId3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slide" Target="slides/slide24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font" Target="fonts/Raleway-bold.fntdata"/><Relationship Id="rId30" Type="http://schemas.openxmlformats.org/officeDocument/2006/relationships/font" Target="fonts/Raleway-regular.fntdata"/><Relationship Id="rId11" Type="http://schemas.openxmlformats.org/officeDocument/2006/relationships/slide" Target="slides/slide6.xml"/><Relationship Id="rId33" Type="http://schemas.openxmlformats.org/officeDocument/2006/relationships/font" Target="fonts/Raleway-boldItalic.fntdata"/><Relationship Id="rId10" Type="http://schemas.openxmlformats.org/officeDocument/2006/relationships/slide" Target="slides/slide5.xml"/><Relationship Id="rId32" Type="http://schemas.openxmlformats.org/officeDocument/2006/relationships/font" Target="fonts/Raleway-italic.fntdata"/><Relationship Id="rId13" Type="http://schemas.openxmlformats.org/officeDocument/2006/relationships/slide" Target="slides/slide8.xml"/><Relationship Id="rId35" Type="http://schemas.openxmlformats.org/officeDocument/2006/relationships/font" Target="fonts/Lato-bold.fntdata"/><Relationship Id="rId12" Type="http://schemas.openxmlformats.org/officeDocument/2006/relationships/slide" Target="slides/slide7.xml"/><Relationship Id="rId34" Type="http://schemas.openxmlformats.org/officeDocument/2006/relationships/font" Target="fonts/Lato-regular.fntdata"/><Relationship Id="rId15" Type="http://schemas.openxmlformats.org/officeDocument/2006/relationships/slide" Target="slides/slide10.xml"/><Relationship Id="rId37" Type="http://schemas.openxmlformats.org/officeDocument/2006/relationships/font" Target="fonts/Lato-boldItalic.fntdata"/><Relationship Id="rId14" Type="http://schemas.openxmlformats.org/officeDocument/2006/relationships/slide" Target="slides/slide9.xml"/><Relationship Id="rId36" Type="http://schemas.openxmlformats.org/officeDocument/2006/relationships/font" Target="fonts/Lato-italic.fntdata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g3b62bbe7e63_1_8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6" name="Google Shape;166;g3b62bbe7e63_1_8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g3b626f717e3_0_19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5" name="Google Shape;175;g3b626f717e3_0_19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Posebi slajdi za force in na konc drive, collect</a:t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g3b626f717e3_0_1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0" name="Google Shape;180;g3b626f717e3_0_1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Problem with original paper (small flock). In large flocks sheep do not see every other</a:t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g3b626f717e3_0_18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7" name="Google Shape;187;g3b626f717e3_0_18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Obstacles modeled as axis aligned bounding boxes (rectangles).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Repulsive force that points directly away from the nearest point on the obstacle. Zero beyond a fixed influence distances in increases smoothly as the agent gets closer to the boundary.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Not the best..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g3b62bbe7e63_1_10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5" name="Google Shape;195;g3b62bbe7e63_1_10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g3b62bbe7e63_1_10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2" name="Google Shape;202;g3b62bbe7e63_1_10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g3b626f717e3_0_1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9" name="Google Shape;209;g3b626f717e3_0_1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grafi</a:t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g3b626f717e3_0_14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7" name="Google Shape;217;g3b626f717e3_0_1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grafi</a:t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g3b626f717e3_0_19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4" name="Google Shape;224;g3b626f717e3_0_19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Posebi slajdi za force in na konc drive, collect</a:t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g3b626f717e3_0_15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9" name="Google Shape;229;g3b626f717e3_0_1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g3b626f717e3_0_8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" name="Google Shape;91;g3b626f717e3_0_8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Sheepherding (good example): many-agent system controlled by a single moving agent.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The dog never targetsa specific sheep. It only creates pressure, and the group self-organizes in response.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Changes in movement direction dont’t just propagate from the dog outward -&gt; they emerge inside the group and spread </a:t>
            </a:r>
            <a:r>
              <a:rPr lang="en-GB"/>
              <a:t>collectively</a:t>
            </a:r>
            <a:r>
              <a:rPr lang="en-GB"/>
              <a:t>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Based on Jadhav and others who studied real sheep being herded by a trained border collie (real data -&gt; model)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It is minimal, no obstacles, vision limits, multiple dogs or interactive targets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g3b626f717e3_0_16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6" name="Google Shape;236;g3b626f717e3_0_16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g3b626f717e3_0_17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3" name="Google Shape;243;g3b626f717e3_0_17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g3b626f717e3_0_17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0" name="Google Shape;250;g3b626f717e3_0_17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5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g3b62bbe7e63_1_1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7" name="Google Shape;257;g3b62bbe7e63_1_1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g3b62bbe7e63_1_1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4" name="Google Shape;264;g3b62bbe7e63_1_1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g3b62bbe7e63_1_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" name="Google Shape;98;g3b62bbe7e63_1_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Agent has no global </a:t>
            </a:r>
            <a:r>
              <a:rPr lang="en-GB"/>
              <a:t>knowledge</a:t>
            </a:r>
            <a:r>
              <a:rPr lang="en-GB"/>
              <a:t>. The group behaviour </a:t>
            </a:r>
            <a:r>
              <a:rPr lang="en-GB"/>
              <a:t>images</a:t>
            </a:r>
            <a:r>
              <a:rPr lang="en-GB"/>
              <a:t> purely from local interactions.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The sampe principles apply directly to games for believable crows AI, robotics for controlling drone or robot </a:t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g3b626f717e3_0_8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" name="Google Shape;105;g3b626f717e3_0_8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3b626f717e3_0_9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Google Shape;112;g3b626f717e3_0_9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3b62bbe7e63_1_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Google Shape;117;g3b62bbe7e63_1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3b62bbe7e63_1_3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" name="Google Shape;127;g3b62bbe7e63_1_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3b62bbe7e63_1_4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" name="Google Shape;135;g3b62bbe7e63_1_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g3b62bbe7e63_1_5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9" name="Google Shape;149;g3b62bbe7e63_1_5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solidFill>
          <a:schemeClr val="lt2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12" name="Google Shape;12;p2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4" name="Google Shape;14;p2"/>
          <p:cNvSpPr txBox="1"/>
          <p:nvPr>
            <p:ph type="ctrTitle"/>
          </p:nvPr>
        </p:nvSpPr>
        <p:spPr>
          <a:xfrm>
            <a:off x="729450" y="1322450"/>
            <a:ext cx="7688100" cy="166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15" name="Google Shape;15;p2"/>
          <p:cNvSpPr txBox="1"/>
          <p:nvPr>
            <p:ph idx="1" type="subTitle"/>
          </p:nvPr>
        </p:nvSpPr>
        <p:spPr>
          <a:xfrm>
            <a:off x="729627" y="3172900"/>
            <a:ext cx="7688100" cy="54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16" name="Google Shape;16;p2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bg>
      <p:bgPr>
        <a:solidFill>
          <a:schemeClr val="dk1"/>
        </a:solidFill>
      </p:bgPr>
    </p:bg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Google Shape;74;p11"/>
          <p:cNvGrpSpPr/>
          <p:nvPr/>
        </p:nvGrpSpPr>
        <p:grpSpPr>
          <a:xfrm>
            <a:off x="830392" y="4169130"/>
            <a:ext cx="745763" cy="45826"/>
            <a:chOff x="4580561" y="2589004"/>
            <a:chExt cx="1064464" cy="25200"/>
          </a:xfrm>
        </p:grpSpPr>
        <p:sp>
          <p:nvSpPr>
            <p:cNvPr id="75" name="Google Shape;75;p11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" name="Google Shape;76;p11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77" name="Google Shape;77;p11"/>
          <p:cNvSpPr txBox="1"/>
          <p:nvPr>
            <p:ph hasCustomPrompt="1" type="title"/>
          </p:nvPr>
        </p:nvSpPr>
        <p:spPr>
          <a:xfrm>
            <a:off x="729450" y="733950"/>
            <a:ext cx="7688400" cy="124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78" name="Google Shape;78;p11"/>
          <p:cNvSpPr txBox="1"/>
          <p:nvPr>
            <p:ph idx="1" type="body"/>
          </p:nvPr>
        </p:nvSpPr>
        <p:spPr>
          <a:xfrm>
            <a:off x="729450" y="2272888"/>
            <a:ext cx="7688400" cy="1580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Char char="●"/>
              <a:defRPr>
                <a:solidFill>
                  <a:schemeClr val="lt1"/>
                </a:solidFill>
              </a:defRPr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79" name="Google Shape;79;p11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2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chemeClr val="dk1"/>
        </a:solidFill>
      </p:bgPr>
    </p:bg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oogle Shape;18;p3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19" name="Google Shape;19;p3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" name="Google Shape;20;p3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21" name="Google Shape;21;p3"/>
          <p:cNvSpPr txBox="1"/>
          <p:nvPr>
            <p:ph type="title"/>
          </p:nvPr>
        </p:nvSpPr>
        <p:spPr>
          <a:xfrm>
            <a:off x="729450" y="1322450"/>
            <a:ext cx="7688400" cy="1518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2" name="Google Shape;22;p3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25" name="Google Shape;25;p4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26" name="Google Shape;26;p4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" name="Google Shape;27;p4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28" name="Google Shape;28;p4"/>
          <p:cNvSpPr txBox="1"/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/>
        </p:txBody>
      </p:sp>
      <p:sp>
        <p:nvSpPr>
          <p:cNvPr id="29" name="Google Shape;29;p4"/>
          <p:cNvSpPr txBox="1"/>
          <p:nvPr>
            <p:ph idx="1" type="body"/>
          </p:nvPr>
        </p:nvSpPr>
        <p:spPr>
          <a:xfrm>
            <a:off x="729450" y="2078875"/>
            <a:ext cx="76887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30" name="Google Shape;30;p4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5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33" name="Google Shape;33;p5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34" name="Google Shape;34;p5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" name="Google Shape;35;p5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6" name="Google Shape;36;p5"/>
          <p:cNvSpPr txBox="1"/>
          <p:nvPr>
            <p:ph type="title"/>
          </p:nvPr>
        </p:nvSpPr>
        <p:spPr>
          <a:xfrm>
            <a:off x="729450" y="1318650"/>
            <a:ext cx="76884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/>
        </p:txBody>
      </p:sp>
      <p:sp>
        <p:nvSpPr>
          <p:cNvPr id="37" name="Google Shape;37;p5"/>
          <p:cNvSpPr txBox="1"/>
          <p:nvPr>
            <p:ph idx="1" type="body"/>
          </p:nvPr>
        </p:nvSpPr>
        <p:spPr>
          <a:xfrm>
            <a:off x="729325" y="2078875"/>
            <a:ext cx="37743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38" name="Google Shape;38;p5"/>
          <p:cNvSpPr txBox="1"/>
          <p:nvPr>
            <p:ph idx="2" type="body"/>
          </p:nvPr>
        </p:nvSpPr>
        <p:spPr>
          <a:xfrm>
            <a:off x="4643604" y="2078875"/>
            <a:ext cx="37743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39" name="Google Shape;39;p5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6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42" name="Google Shape;42;p6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43" name="Google Shape;43;p6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" name="Google Shape;44;p6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45" name="Google Shape;45;p6"/>
          <p:cNvSpPr txBox="1"/>
          <p:nvPr>
            <p:ph type="title"/>
          </p:nvPr>
        </p:nvSpPr>
        <p:spPr>
          <a:xfrm>
            <a:off x="729450" y="1318650"/>
            <a:ext cx="76884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/>
        </p:txBody>
      </p:sp>
      <p:sp>
        <p:nvSpPr>
          <p:cNvPr id="46" name="Google Shape;46;p6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7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49" name="Google Shape;49;p7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50" name="Google Shape;50;p7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" name="Google Shape;51;p7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52" name="Google Shape;52;p7"/>
          <p:cNvSpPr txBox="1"/>
          <p:nvPr>
            <p:ph type="title"/>
          </p:nvPr>
        </p:nvSpPr>
        <p:spPr>
          <a:xfrm>
            <a:off x="730000" y="1318650"/>
            <a:ext cx="3300900" cy="1381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/>
        </p:txBody>
      </p:sp>
      <p:sp>
        <p:nvSpPr>
          <p:cNvPr id="53" name="Google Shape;53;p7"/>
          <p:cNvSpPr txBox="1"/>
          <p:nvPr>
            <p:ph idx="1" type="body"/>
          </p:nvPr>
        </p:nvSpPr>
        <p:spPr>
          <a:xfrm>
            <a:off x="721225" y="2781725"/>
            <a:ext cx="3300900" cy="1597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54" name="Google Shape;54;p7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accent3"/>
        </a:solidFill>
      </p:bgPr>
    </p:bg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Google Shape;56;p8"/>
          <p:cNvGrpSpPr/>
          <p:nvPr/>
        </p:nvGrpSpPr>
        <p:grpSpPr>
          <a:xfrm>
            <a:off x="830392" y="4169130"/>
            <a:ext cx="745763" cy="45826"/>
            <a:chOff x="4580561" y="2589004"/>
            <a:chExt cx="1064464" cy="25200"/>
          </a:xfrm>
        </p:grpSpPr>
        <p:sp>
          <p:nvSpPr>
            <p:cNvPr id="57" name="Google Shape;57;p8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" name="Google Shape;58;p8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59" name="Google Shape;59;p8"/>
          <p:cNvSpPr txBox="1"/>
          <p:nvPr>
            <p:ph type="title"/>
          </p:nvPr>
        </p:nvSpPr>
        <p:spPr>
          <a:xfrm>
            <a:off x="729450" y="864300"/>
            <a:ext cx="7021200" cy="2985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60" name="Google Shape;60;p8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9"/>
          <p:cNvSpPr/>
          <p:nvPr/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63" name="Google Shape;63;p9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64" name="Google Shape;64;p9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" name="Google Shape;65;p9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66" name="Google Shape;66;p9"/>
          <p:cNvSpPr txBox="1"/>
          <p:nvPr>
            <p:ph type="title"/>
          </p:nvPr>
        </p:nvSpPr>
        <p:spPr>
          <a:xfrm>
            <a:off x="730000" y="1318650"/>
            <a:ext cx="3300900" cy="1687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/>
        </p:txBody>
      </p:sp>
      <p:sp>
        <p:nvSpPr>
          <p:cNvPr id="67" name="Google Shape;67;p9"/>
          <p:cNvSpPr txBox="1"/>
          <p:nvPr>
            <p:ph idx="1" type="subTitle"/>
          </p:nvPr>
        </p:nvSpPr>
        <p:spPr>
          <a:xfrm>
            <a:off x="724950" y="3161525"/>
            <a:ext cx="3300900" cy="75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68" name="Google Shape;68;p9"/>
          <p:cNvSpPr txBox="1"/>
          <p:nvPr>
            <p:ph idx="2" type="body"/>
          </p:nvPr>
        </p:nvSpPr>
        <p:spPr>
          <a:xfrm>
            <a:off x="5174225" y="1352625"/>
            <a:ext cx="3374400" cy="302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69" name="Google Shape;69;p9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0"/>
          <p:cNvSpPr txBox="1"/>
          <p:nvPr>
            <p:ph idx="1" type="body"/>
          </p:nvPr>
        </p:nvSpPr>
        <p:spPr>
          <a:xfrm>
            <a:off x="724950" y="4372551"/>
            <a:ext cx="7697400" cy="460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</a:lstStyle>
          <a:p/>
        </p:txBody>
      </p:sp>
      <p:sp>
        <p:nvSpPr>
          <p:cNvPr id="72" name="Google Shape;72;p10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treamline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b="1" sz="28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b="1" sz="28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b="1" sz="28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b="1" sz="28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b="1" sz="28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b="1" sz="28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b="1" sz="28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b="1" sz="28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b="1" sz="28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Lato"/>
              <a:buChar char="●"/>
              <a:defRPr sz="13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-29845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-29845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-29845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-29845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-29845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-29845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-29845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-29845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0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3.png"/><Relationship Id="rId4" Type="http://schemas.openxmlformats.org/officeDocument/2006/relationships/image" Target="../media/image19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9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0.png"/><Relationship Id="rId4" Type="http://schemas.openxmlformats.org/officeDocument/2006/relationships/image" Target="../media/image23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30.gif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8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2.png"/><Relationship Id="rId4" Type="http://schemas.openxmlformats.org/officeDocument/2006/relationships/image" Target="../media/image28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5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7.gif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1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32.gif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31.gif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29.gif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24.gif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25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7.png"/><Relationship Id="rId4" Type="http://schemas.openxmlformats.org/officeDocument/2006/relationships/image" Target="../media/image2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6.png"/><Relationship Id="rId4" Type="http://schemas.openxmlformats.org/officeDocument/2006/relationships/image" Target="../media/image16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png"/><Relationship Id="rId4" Type="http://schemas.openxmlformats.org/officeDocument/2006/relationships/image" Target="../media/image6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3.png"/><Relationship Id="rId4" Type="http://schemas.openxmlformats.org/officeDocument/2006/relationships/image" Target="../media/image5.png"/><Relationship Id="rId5" Type="http://schemas.openxmlformats.org/officeDocument/2006/relationships/image" Target="../media/image14.png"/><Relationship Id="rId6" Type="http://schemas.openxmlformats.org/officeDocument/2006/relationships/image" Target="../media/image11.png"/><Relationship Id="rId7" Type="http://schemas.openxmlformats.org/officeDocument/2006/relationships/image" Target="../media/image8.png"/><Relationship Id="rId8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3"/>
          <p:cNvSpPr txBox="1"/>
          <p:nvPr>
            <p:ph type="ctrTitle"/>
          </p:nvPr>
        </p:nvSpPr>
        <p:spPr>
          <a:xfrm>
            <a:off x="729450" y="1322450"/>
            <a:ext cx="7688100" cy="166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6190"/>
              <a:buFont typeface="Arial"/>
              <a:buNone/>
            </a:pPr>
            <a:r>
              <a:rPr lang="en-GB"/>
              <a:t>Simulation of the collective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6190"/>
              <a:buFont typeface="Arial"/>
              <a:buNone/>
            </a:pPr>
            <a:r>
              <a:rPr lang="en-GB"/>
              <a:t>behaviour of flocking sheep to a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herding dog</a:t>
            </a:r>
            <a:endParaRPr/>
          </a:p>
        </p:txBody>
      </p:sp>
      <p:sp>
        <p:nvSpPr>
          <p:cNvPr id="87" name="Google Shape;87;p13"/>
          <p:cNvSpPr txBox="1"/>
          <p:nvPr>
            <p:ph idx="1" type="subTitle"/>
          </p:nvPr>
        </p:nvSpPr>
        <p:spPr>
          <a:xfrm>
            <a:off x="729625" y="3172900"/>
            <a:ext cx="7688100" cy="677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Mark Loboda, Klemen Plestenjak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12.1.2026</a:t>
            </a:r>
            <a:endParaRPr/>
          </a:p>
        </p:txBody>
      </p:sp>
      <p:pic>
        <p:nvPicPr>
          <p:cNvPr descr="FRI" id="88" name="Google Shape;88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688845" y="4035755"/>
            <a:ext cx="1769661" cy="6376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22"/>
          <p:cNvSpPr txBox="1"/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Dog - Sheep interaction</a:t>
            </a:r>
            <a:endParaRPr/>
          </a:p>
        </p:txBody>
      </p:sp>
      <p:sp>
        <p:nvSpPr>
          <p:cNvPr id="169" name="Google Shape;169;p22"/>
          <p:cNvSpPr/>
          <p:nvPr/>
        </p:nvSpPr>
        <p:spPr>
          <a:xfrm>
            <a:off x="1108100" y="2901113"/>
            <a:ext cx="2735700" cy="1188900"/>
          </a:xfrm>
          <a:prstGeom prst="rect">
            <a:avLst/>
          </a:prstGeom>
          <a:solidFill>
            <a:srgbClr val="CC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70" name="Google Shape;170;p22"/>
          <p:cNvSpPr txBox="1"/>
          <p:nvPr>
            <p:ph idx="1" type="body"/>
          </p:nvPr>
        </p:nvSpPr>
        <p:spPr>
          <a:xfrm>
            <a:off x="1224100" y="3676638"/>
            <a:ext cx="2560500" cy="413400"/>
          </a:xfrm>
          <a:prstGeom prst="rect">
            <a:avLst/>
          </a:prstGeom>
        </p:spPr>
        <p:txBody>
          <a:bodyPr anchorCtr="0" anchor="ctr" bIns="83700" lIns="83700" spcFirstLastPara="1" rIns="83700" wrap="square" tIns="83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99"/>
              </a:spcAft>
              <a:buNone/>
            </a:pPr>
            <a:r>
              <a:rPr b="1" lang="en-GB" sz="183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Dog Repulsion</a:t>
            </a:r>
            <a:endParaRPr b="1" sz="1831">
              <a:solidFill>
                <a:srgbClr val="FFFFFF"/>
              </a:solidFill>
            </a:endParaRPr>
          </a:p>
        </p:txBody>
      </p:sp>
      <p:pic>
        <p:nvPicPr>
          <p:cNvPr id="171" name="Google Shape;171;p22"/>
          <p:cNvPicPr preferRelativeResize="0"/>
          <p:nvPr/>
        </p:nvPicPr>
        <p:blipFill rotWithShape="1">
          <a:blip r:embed="rId3">
            <a:alphaModFix/>
          </a:blip>
          <a:srcRect b="0" l="0" r="517" t="0"/>
          <a:stretch/>
        </p:blipFill>
        <p:spPr>
          <a:xfrm>
            <a:off x="1215575" y="3019413"/>
            <a:ext cx="2511150" cy="657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2" name="Google Shape;172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301506" y="2018775"/>
            <a:ext cx="3757669" cy="2953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23"/>
          <p:cNvSpPr txBox="1"/>
          <p:nvPr>
            <p:ph type="title"/>
          </p:nvPr>
        </p:nvSpPr>
        <p:spPr>
          <a:xfrm>
            <a:off x="729450" y="1318650"/>
            <a:ext cx="7688700" cy="3408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Extensions</a:t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24"/>
          <p:cNvSpPr txBox="1"/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Vision limit</a:t>
            </a:r>
            <a:endParaRPr/>
          </a:p>
        </p:txBody>
      </p:sp>
      <p:sp>
        <p:nvSpPr>
          <p:cNvPr id="183" name="Google Shape;183;p24"/>
          <p:cNvSpPr txBox="1"/>
          <p:nvPr>
            <p:ph idx="1" type="body"/>
          </p:nvPr>
        </p:nvSpPr>
        <p:spPr>
          <a:xfrm>
            <a:off x="729450" y="2078875"/>
            <a:ext cx="76887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-GB"/>
              <a:t>Only considers neighbours within range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-GB"/>
              <a:t>Problem with larger areas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-GB"/>
              <a:t>Multiple independent flocks</a:t>
            </a:r>
            <a:endParaRPr/>
          </a:p>
        </p:txBody>
      </p:sp>
      <p:pic>
        <p:nvPicPr>
          <p:cNvPr id="184" name="Google Shape;184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76700" y="1262525"/>
            <a:ext cx="3565526" cy="33494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25"/>
          <p:cNvSpPr txBox="1"/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Obstacles</a:t>
            </a:r>
            <a:endParaRPr/>
          </a:p>
        </p:txBody>
      </p:sp>
      <p:sp>
        <p:nvSpPr>
          <p:cNvPr id="190" name="Google Shape;190;p25"/>
          <p:cNvSpPr txBox="1"/>
          <p:nvPr>
            <p:ph idx="1" type="body"/>
          </p:nvPr>
        </p:nvSpPr>
        <p:spPr>
          <a:xfrm>
            <a:off x="729450" y="2078875"/>
            <a:ext cx="76887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-GB"/>
              <a:t>AABB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-GB"/>
              <a:t>Normal of the surface</a:t>
            </a:r>
            <a:endParaRPr/>
          </a:p>
        </p:txBody>
      </p:sp>
      <p:pic>
        <p:nvPicPr>
          <p:cNvPr id="191" name="Google Shape;191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33475" y="2053613"/>
            <a:ext cx="3929750" cy="2311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2" name="Google Shape;192;p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07200" y="3046650"/>
            <a:ext cx="3928669" cy="1013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26"/>
          <p:cNvSpPr txBox="1"/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Idle state</a:t>
            </a:r>
            <a:endParaRPr/>
          </a:p>
        </p:txBody>
      </p:sp>
      <p:sp>
        <p:nvSpPr>
          <p:cNvPr id="198" name="Google Shape;198;p26"/>
          <p:cNvSpPr txBox="1"/>
          <p:nvPr>
            <p:ph idx="1" type="body"/>
          </p:nvPr>
        </p:nvSpPr>
        <p:spPr>
          <a:xfrm>
            <a:off x="729450" y="1857650"/>
            <a:ext cx="2679600" cy="1837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-GB"/>
              <a:t>Original model focuses on flock dynamics actively chased by the sheepdog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-GB"/>
              <a:t>We wanted grazing - collecting</a:t>
            </a:r>
            <a:endParaRPr/>
          </a:p>
        </p:txBody>
      </p:sp>
      <p:pic>
        <p:nvPicPr>
          <p:cNvPr id="199" name="Google Shape;199;p26" title="grazing_collecting.gif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058700" y="1857650"/>
            <a:ext cx="4477275" cy="2984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27"/>
          <p:cNvSpPr txBox="1"/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Two Dog Herding</a:t>
            </a:r>
            <a:endParaRPr/>
          </a:p>
        </p:txBody>
      </p:sp>
      <p:pic>
        <p:nvPicPr>
          <p:cNvPr id="205" name="Google Shape;205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552200" y="1854075"/>
            <a:ext cx="4039599" cy="3009000"/>
          </a:xfrm>
          <a:prstGeom prst="rect">
            <a:avLst/>
          </a:prstGeom>
          <a:noFill/>
          <a:ln>
            <a:noFill/>
          </a:ln>
        </p:spPr>
      </p:pic>
      <p:sp>
        <p:nvSpPr>
          <p:cNvPr id="206" name="Google Shape;206;p27"/>
          <p:cNvSpPr/>
          <p:nvPr/>
        </p:nvSpPr>
        <p:spPr>
          <a:xfrm>
            <a:off x="5580775" y="3361000"/>
            <a:ext cx="288900" cy="306900"/>
          </a:xfrm>
          <a:prstGeom prst="mathPlus">
            <a:avLst>
              <a:gd fmla="val 23520" name="adj1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28"/>
          <p:cNvSpPr txBox="1"/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Simulation</a:t>
            </a:r>
            <a:endParaRPr/>
          </a:p>
        </p:txBody>
      </p:sp>
      <p:sp>
        <p:nvSpPr>
          <p:cNvPr id="212" name="Google Shape;212;p28"/>
          <p:cNvSpPr txBox="1"/>
          <p:nvPr>
            <p:ph idx="1" type="body"/>
          </p:nvPr>
        </p:nvSpPr>
        <p:spPr>
          <a:xfrm>
            <a:off x="729450" y="2078875"/>
            <a:ext cx="76887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-GB"/>
              <a:t>How does it perform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-GB"/>
              <a:t>One vs two dog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-GB"/>
              <a:t>Original parameters where applicable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-GB"/>
              <a:t>Flock size (N=14)</a:t>
            </a:r>
            <a:endParaRPr/>
          </a:p>
        </p:txBody>
      </p:sp>
      <p:pic>
        <p:nvPicPr>
          <p:cNvPr id="213" name="Google Shape;213;p28" title="original_model_cohesion_time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22200" y="2013737"/>
            <a:ext cx="3892152" cy="2919103"/>
          </a:xfrm>
          <a:prstGeom prst="rect">
            <a:avLst/>
          </a:prstGeom>
          <a:noFill/>
          <a:ln>
            <a:noFill/>
          </a:ln>
        </p:spPr>
      </p:pic>
      <p:pic>
        <p:nvPicPr>
          <p:cNvPr id="214" name="Google Shape;214;p28" title="original_model_polarisation_time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866200" y="2013725"/>
            <a:ext cx="3798825" cy="28491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29"/>
          <p:cNvSpPr txBox="1"/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Simulation</a:t>
            </a:r>
            <a:endParaRPr/>
          </a:p>
        </p:txBody>
      </p:sp>
      <p:sp>
        <p:nvSpPr>
          <p:cNvPr id="220" name="Google Shape;220;p29"/>
          <p:cNvSpPr txBox="1"/>
          <p:nvPr>
            <p:ph idx="1" type="body"/>
          </p:nvPr>
        </p:nvSpPr>
        <p:spPr>
          <a:xfrm>
            <a:off x="729450" y="2078875"/>
            <a:ext cx="76887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-GB"/>
              <a:t>Multiple flock configurations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-GB"/>
              <a:t>How long to reach flock cohesion?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-GB"/>
              <a:t>Average of 20 runs</a:t>
            </a:r>
            <a:endParaRPr/>
          </a:p>
        </p:txBody>
      </p:sp>
      <p:pic>
        <p:nvPicPr>
          <p:cNvPr id="221" name="Google Shape;221;p29" title="ticks_to_reach_cohesion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16750" y="1574125"/>
            <a:ext cx="4234275" cy="3175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30"/>
          <p:cNvSpPr txBox="1"/>
          <p:nvPr>
            <p:ph type="title"/>
          </p:nvPr>
        </p:nvSpPr>
        <p:spPr>
          <a:xfrm>
            <a:off x="729450" y="1318650"/>
            <a:ext cx="7688700" cy="3408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Video</a:t>
            </a:r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31"/>
          <p:cNvSpPr txBox="1"/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Video</a:t>
            </a:r>
            <a:endParaRPr/>
          </a:p>
        </p:txBody>
      </p:sp>
      <p:sp>
        <p:nvSpPr>
          <p:cNvPr id="232" name="Google Shape;232;p31"/>
          <p:cNvSpPr txBox="1"/>
          <p:nvPr>
            <p:ph idx="1" type="body"/>
          </p:nvPr>
        </p:nvSpPr>
        <p:spPr>
          <a:xfrm>
            <a:off x="729450" y="2078875"/>
            <a:ext cx="76887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233" name="Google Shape;233;p31" title="gate_1dog_120sheep.gif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29443" y="0"/>
            <a:ext cx="7718266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4"/>
          <p:cNvSpPr txBox="1"/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Introduction</a:t>
            </a:r>
            <a:endParaRPr/>
          </a:p>
        </p:txBody>
      </p:sp>
      <p:sp>
        <p:nvSpPr>
          <p:cNvPr id="94" name="Google Shape;94;p14"/>
          <p:cNvSpPr txBox="1"/>
          <p:nvPr>
            <p:ph idx="1" type="body"/>
          </p:nvPr>
        </p:nvSpPr>
        <p:spPr>
          <a:xfrm>
            <a:off x="729450" y="1904275"/>
            <a:ext cx="38427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-GB"/>
              <a:t>Sheepherding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-GB"/>
              <a:t>Directional control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-GB"/>
              <a:t>Jadhav et al. (2024)</a:t>
            </a:r>
            <a:endParaRPr/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lang="en-GB"/>
              <a:t>Our base model</a:t>
            </a:r>
            <a:endParaRPr/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lang="en-GB"/>
              <a:t>Empirical study of sheep herded by a dog</a:t>
            </a:r>
            <a:endParaRPr/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lang="en-GB"/>
              <a:t>Limitations</a:t>
            </a:r>
            <a:endParaRPr/>
          </a:p>
        </p:txBody>
      </p:sp>
      <p:pic>
        <p:nvPicPr>
          <p:cNvPr id="95" name="Google Shape;95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27275" y="1853850"/>
            <a:ext cx="4199026" cy="23619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32"/>
          <p:cNvSpPr txBox="1"/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Video</a:t>
            </a:r>
            <a:endParaRPr/>
          </a:p>
        </p:txBody>
      </p:sp>
      <p:sp>
        <p:nvSpPr>
          <p:cNvPr id="239" name="Google Shape;239;p32"/>
          <p:cNvSpPr txBox="1"/>
          <p:nvPr>
            <p:ph idx="1" type="body"/>
          </p:nvPr>
        </p:nvSpPr>
        <p:spPr>
          <a:xfrm>
            <a:off x="729450" y="2078875"/>
            <a:ext cx="76887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240" name="Google Shape;240;p32" title="gate_2dog_120sheep.gif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14668" y="58550"/>
            <a:ext cx="7718266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33"/>
          <p:cNvSpPr txBox="1"/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Video</a:t>
            </a:r>
            <a:endParaRPr/>
          </a:p>
        </p:txBody>
      </p:sp>
      <p:sp>
        <p:nvSpPr>
          <p:cNvPr id="246" name="Google Shape;246;p33"/>
          <p:cNvSpPr txBox="1"/>
          <p:nvPr>
            <p:ph idx="1" type="body"/>
          </p:nvPr>
        </p:nvSpPr>
        <p:spPr>
          <a:xfrm>
            <a:off x="729450" y="2078875"/>
            <a:ext cx="76887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247" name="Google Shape;247;p33" title="merging_flocks.gif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12868" y="238825"/>
            <a:ext cx="7718266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34"/>
          <p:cNvSpPr txBox="1"/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Video</a:t>
            </a:r>
            <a:endParaRPr/>
          </a:p>
        </p:txBody>
      </p:sp>
      <p:sp>
        <p:nvSpPr>
          <p:cNvPr id="253" name="Google Shape;253;p34"/>
          <p:cNvSpPr txBox="1"/>
          <p:nvPr>
            <p:ph idx="1" type="body"/>
          </p:nvPr>
        </p:nvSpPr>
        <p:spPr>
          <a:xfrm>
            <a:off x="729450" y="2078875"/>
            <a:ext cx="76887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254" name="Google Shape;254;p34" title="dispersing_flocks.gif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14668" y="0"/>
            <a:ext cx="7718266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8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35"/>
          <p:cNvSpPr txBox="1"/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Further work</a:t>
            </a:r>
            <a:endParaRPr/>
          </a:p>
        </p:txBody>
      </p:sp>
      <p:sp>
        <p:nvSpPr>
          <p:cNvPr id="260" name="Google Shape;260;p35"/>
          <p:cNvSpPr txBox="1"/>
          <p:nvPr>
            <p:ph idx="1" type="body"/>
          </p:nvPr>
        </p:nvSpPr>
        <p:spPr>
          <a:xfrm>
            <a:off x="727650" y="2072975"/>
            <a:ext cx="36561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-GB"/>
              <a:t>Obstacles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-GB"/>
              <a:t>A more robust solution that redirects agents instead of repulse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-GB"/>
              <a:t>Would cause group to split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-GB"/>
              <a:t>More control agents != better performance</a:t>
            </a:r>
            <a:endParaRPr/>
          </a:p>
        </p:txBody>
      </p:sp>
      <p:pic>
        <p:nvPicPr>
          <p:cNvPr id="261" name="Google Shape;261;p35" title="obstacle_problem.gif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75800" y="1598025"/>
            <a:ext cx="4267050" cy="284292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36"/>
          <p:cNvSpPr txBox="1"/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Conclusion</a:t>
            </a:r>
            <a:endParaRPr/>
          </a:p>
        </p:txBody>
      </p:sp>
      <p:sp>
        <p:nvSpPr>
          <p:cNvPr id="267" name="Google Shape;267;p36"/>
          <p:cNvSpPr txBox="1"/>
          <p:nvPr>
            <p:ph idx="1" type="body"/>
          </p:nvPr>
        </p:nvSpPr>
        <p:spPr>
          <a:xfrm>
            <a:off x="729450" y="2049300"/>
            <a:ext cx="5599200" cy="2261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-GB"/>
              <a:t>We implemented the base algorithm </a:t>
            </a:r>
            <a:r>
              <a:rPr lang="en-GB"/>
              <a:t>Jadhav et al. (2024)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-GB"/>
              <a:t>Created a visualizer, several extensions and quality of life tools for easier testing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-GB"/>
              <a:t>Experimented with our model and explained the results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-GB"/>
              <a:t>Achieved variety of situations of flocking</a:t>
            </a:r>
            <a:endParaRPr/>
          </a:p>
        </p:txBody>
      </p:sp>
      <p:pic>
        <p:nvPicPr>
          <p:cNvPr id="268" name="Google Shape;268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328662" y="1770700"/>
            <a:ext cx="2374426" cy="2818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5"/>
          <p:cNvSpPr txBox="1"/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Why?</a:t>
            </a:r>
            <a:endParaRPr/>
          </a:p>
        </p:txBody>
      </p:sp>
      <p:sp>
        <p:nvSpPr>
          <p:cNvPr id="101" name="Google Shape;101;p15"/>
          <p:cNvSpPr txBox="1"/>
          <p:nvPr>
            <p:ph idx="1" type="body"/>
          </p:nvPr>
        </p:nvSpPr>
        <p:spPr>
          <a:xfrm>
            <a:off x="729450" y="2089000"/>
            <a:ext cx="76887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-GB"/>
              <a:t>Collective motion appears everywhere (animals, crows, traffic, swarms)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-GB"/>
              <a:t>Herding = controlled way to study group response to a threat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-GB"/>
              <a:t>Simple local rules -&gt; complex group-level behaviour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-GB"/>
              <a:t>Practical application (games, robotics)</a:t>
            </a:r>
            <a:endParaRPr/>
          </a:p>
          <a:p>
            <a:pPr indent="0" lvl="0" marL="45720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02" name="Google Shape;102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76426" y="2571751"/>
            <a:ext cx="2174825" cy="2150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16"/>
          <p:cNvSpPr txBox="1"/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Starting Point &amp; Goals</a:t>
            </a:r>
            <a:endParaRPr/>
          </a:p>
        </p:txBody>
      </p:sp>
      <p:sp>
        <p:nvSpPr>
          <p:cNvPr id="108" name="Google Shape;108;p16"/>
          <p:cNvSpPr txBox="1"/>
          <p:nvPr>
            <p:ph idx="1" type="body"/>
          </p:nvPr>
        </p:nvSpPr>
        <p:spPr>
          <a:xfrm>
            <a:off x="577275" y="2073825"/>
            <a:ext cx="37242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-GB"/>
              <a:t>Review herding simulations and the base model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-GB"/>
              <a:t>Reproduce base model results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-GB"/>
              <a:t>Visualization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-GB"/>
              <a:t>Extend the model:</a:t>
            </a:r>
            <a:endParaRPr/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lang="en-GB"/>
              <a:t>Explicit target position</a:t>
            </a:r>
            <a:endParaRPr/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lang="en-GB"/>
              <a:t>Environment obstacle</a:t>
            </a:r>
            <a:endParaRPr/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lang="en-GB"/>
              <a:t>Two-dog herding</a:t>
            </a:r>
            <a:endParaRPr/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lang="en-GB"/>
              <a:t>Dog obstacle avoidance?</a:t>
            </a:r>
            <a:endParaRPr/>
          </a:p>
        </p:txBody>
      </p:sp>
      <p:pic>
        <p:nvPicPr>
          <p:cNvPr id="109" name="Google Shape;109;p16"/>
          <p:cNvPicPr preferRelativeResize="0"/>
          <p:nvPr/>
        </p:nvPicPr>
        <p:blipFill rotWithShape="1">
          <a:blip r:embed="rId3">
            <a:alphaModFix/>
          </a:blip>
          <a:srcRect b="16118" l="0" r="0" t="9944"/>
          <a:stretch/>
        </p:blipFill>
        <p:spPr>
          <a:xfrm>
            <a:off x="4861125" y="2156900"/>
            <a:ext cx="3163050" cy="1679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17"/>
          <p:cNvSpPr txBox="1"/>
          <p:nvPr>
            <p:ph type="title"/>
          </p:nvPr>
        </p:nvSpPr>
        <p:spPr>
          <a:xfrm>
            <a:off x="729450" y="1318650"/>
            <a:ext cx="7688700" cy="3408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Base Model Overview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18"/>
          <p:cNvSpPr txBox="1"/>
          <p:nvPr>
            <p:ph type="title"/>
          </p:nvPr>
        </p:nvSpPr>
        <p:spPr>
          <a:xfrm>
            <a:off x="729450" y="1318650"/>
            <a:ext cx="43110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Cohesion</a:t>
            </a:r>
            <a:endParaRPr/>
          </a:p>
        </p:txBody>
      </p:sp>
      <p:sp>
        <p:nvSpPr>
          <p:cNvPr id="120" name="Google Shape;120;p18"/>
          <p:cNvSpPr txBox="1"/>
          <p:nvPr>
            <p:ph idx="1" type="body"/>
          </p:nvPr>
        </p:nvSpPr>
        <p:spPr>
          <a:xfrm>
            <a:off x="693950" y="4473950"/>
            <a:ext cx="7688700" cy="451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2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Mean radius of the group - lower = better</a:t>
            </a:r>
            <a:endParaRPr sz="2000"/>
          </a:p>
        </p:txBody>
      </p:sp>
      <p:grpSp>
        <p:nvGrpSpPr>
          <p:cNvPr id="121" name="Google Shape;121;p18"/>
          <p:cNvGrpSpPr/>
          <p:nvPr/>
        </p:nvGrpSpPr>
        <p:grpSpPr>
          <a:xfrm>
            <a:off x="5329326" y="1276325"/>
            <a:ext cx="3088826" cy="2987475"/>
            <a:chOff x="5329326" y="1276325"/>
            <a:chExt cx="3088826" cy="2987475"/>
          </a:xfrm>
        </p:grpSpPr>
        <p:pic>
          <p:nvPicPr>
            <p:cNvPr id="122" name="Google Shape;122;p18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5329326" y="1276325"/>
              <a:ext cx="3088826" cy="298747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3" name="Google Shape;123;p18"/>
            <p:cNvSpPr/>
            <p:nvPr/>
          </p:nvSpPr>
          <p:spPr>
            <a:xfrm>
              <a:off x="6654850" y="2618700"/>
              <a:ext cx="284700" cy="302700"/>
            </a:xfrm>
            <a:prstGeom prst="mathPlus">
              <a:avLst>
                <a:gd fmla="val 23520" name="adj1"/>
              </a:avLst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</p:grpSp>
      <p:pic>
        <p:nvPicPr>
          <p:cNvPr id="124" name="Google Shape;124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77200" y="1988500"/>
            <a:ext cx="4552950" cy="2238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19"/>
          <p:cNvSpPr txBox="1"/>
          <p:nvPr>
            <p:ph type="title"/>
          </p:nvPr>
        </p:nvSpPr>
        <p:spPr>
          <a:xfrm>
            <a:off x="729450" y="1318650"/>
            <a:ext cx="43110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Polarization</a:t>
            </a:r>
            <a:endParaRPr/>
          </a:p>
        </p:txBody>
      </p:sp>
      <p:sp>
        <p:nvSpPr>
          <p:cNvPr id="130" name="Google Shape;130;p19"/>
          <p:cNvSpPr txBox="1"/>
          <p:nvPr>
            <p:ph idx="1" type="body"/>
          </p:nvPr>
        </p:nvSpPr>
        <p:spPr>
          <a:xfrm>
            <a:off x="693950" y="4473950"/>
            <a:ext cx="7688700" cy="451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2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</a:t>
            </a:r>
            <a:r>
              <a:rPr lang="en-GB" sz="2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egree of alignment of sheep</a:t>
            </a:r>
            <a:endParaRPr sz="2000"/>
          </a:p>
        </p:txBody>
      </p:sp>
      <p:pic>
        <p:nvPicPr>
          <p:cNvPr id="131" name="Google Shape;131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2006250"/>
            <a:ext cx="5024526" cy="2001294"/>
          </a:xfrm>
          <a:prstGeom prst="rect">
            <a:avLst/>
          </a:prstGeom>
          <a:noFill/>
          <a:ln>
            <a:noFill/>
          </a:ln>
        </p:spPr>
      </p:pic>
      <p:pic>
        <p:nvPicPr>
          <p:cNvPr id="132" name="Google Shape;132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512726" y="942350"/>
            <a:ext cx="3209925" cy="3371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20"/>
          <p:cNvSpPr txBox="1"/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Collecting and driving</a:t>
            </a:r>
            <a:endParaRPr/>
          </a:p>
        </p:txBody>
      </p:sp>
      <p:pic>
        <p:nvPicPr>
          <p:cNvPr id="138" name="Google Shape;138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77409" y="1853850"/>
            <a:ext cx="2564181" cy="255849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9" name="Google Shape;139;p20"/>
          <p:cNvPicPr preferRelativeResize="0"/>
          <p:nvPr/>
        </p:nvPicPr>
        <p:blipFill rotWithShape="1">
          <a:blip r:embed="rId4">
            <a:alphaModFix/>
          </a:blip>
          <a:srcRect b="0" l="8221" r="8221" t="0"/>
          <a:stretch/>
        </p:blipFill>
        <p:spPr>
          <a:xfrm>
            <a:off x="4902455" y="1853850"/>
            <a:ext cx="2564174" cy="2558503"/>
          </a:xfrm>
          <a:prstGeom prst="rect">
            <a:avLst/>
          </a:prstGeom>
          <a:noFill/>
          <a:ln>
            <a:noFill/>
          </a:ln>
        </p:spPr>
      </p:pic>
      <p:sp>
        <p:nvSpPr>
          <p:cNvPr id="140" name="Google Shape;140;p20"/>
          <p:cNvSpPr txBox="1"/>
          <p:nvPr>
            <p:ph idx="1" type="body"/>
          </p:nvPr>
        </p:nvSpPr>
        <p:spPr>
          <a:xfrm>
            <a:off x="1677375" y="4412352"/>
            <a:ext cx="2564100" cy="413400"/>
          </a:xfrm>
          <a:prstGeom prst="rect">
            <a:avLst/>
          </a:prstGeom>
        </p:spPr>
        <p:txBody>
          <a:bodyPr anchorCtr="0" anchor="ctr" bIns="83700" lIns="83700" spcFirstLastPara="1" rIns="83700" wrap="square" tIns="83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99"/>
              </a:spcAft>
              <a:buNone/>
            </a:pPr>
            <a:r>
              <a:rPr lang="en-GB" sz="183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Collecting</a:t>
            </a:r>
            <a:endParaRPr sz="1831"/>
          </a:p>
        </p:txBody>
      </p:sp>
      <p:sp>
        <p:nvSpPr>
          <p:cNvPr id="141" name="Google Shape;141;p20"/>
          <p:cNvSpPr txBox="1"/>
          <p:nvPr>
            <p:ph idx="1" type="body"/>
          </p:nvPr>
        </p:nvSpPr>
        <p:spPr>
          <a:xfrm>
            <a:off x="4902405" y="4412352"/>
            <a:ext cx="2564100" cy="413400"/>
          </a:xfrm>
          <a:prstGeom prst="rect">
            <a:avLst/>
          </a:prstGeom>
        </p:spPr>
        <p:txBody>
          <a:bodyPr anchorCtr="0" anchor="ctr" bIns="83700" lIns="83700" spcFirstLastPara="1" rIns="83700" wrap="square" tIns="83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99"/>
              </a:spcAft>
              <a:buNone/>
            </a:pPr>
            <a:r>
              <a:rPr lang="en-GB" sz="183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Driving</a:t>
            </a:r>
            <a:endParaRPr sz="1831"/>
          </a:p>
        </p:txBody>
      </p:sp>
      <p:sp>
        <p:nvSpPr>
          <p:cNvPr id="142" name="Google Shape;142;p20"/>
          <p:cNvSpPr/>
          <p:nvPr/>
        </p:nvSpPr>
        <p:spPr>
          <a:xfrm>
            <a:off x="2943000" y="2429775"/>
            <a:ext cx="204300" cy="217200"/>
          </a:xfrm>
          <a:prstGeom prst="mathPlus">
            <a:avLst>
              <a:gd fmla="val 23520" name="adj1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43" name="Google Shape;143;p20"/>
          <p:cNvSpPr/>
          <p:nvPr/>
        </p:nvSpPr>
        <p:spPr>
          <a:xfrm>
            <a:off x="5920925" y="3153675"/>
            <a:ext cx="266700" cy="283500"/>
          </a:xfrm>
          <a:prstGeom prst="mathPlus">
            <a:avLst>
              <a:gd fmla="val 23520" name="adj1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cxnSp>
        <p:nvCxnSpPr>
          <p:cNvPr id="144" name="Google Shape;144;p20"/>
          <p:cNvCxnSpPr/>
          <p:nvPr/>
        </p:nvCxnSpPr>
        <p:spPr>
          <a:xfrm flipH="1" rot="10800000">
            <a:off x="2236300" y="2542400"/>
            <a:ext cx="807000" cy="15930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45" name="Google Shape;145;p20"/>
          <p:cNvCxnSpPr/>
          <p:nvPr/>
        </p:nvCxnSpPr>
        <p:spPr>
          <a:xfrm>
            <a:off x="5691325" y="3224300"/>
            <a:ext cx="2668200" cy="5679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146" name="Google Shape;146;p20"/>
          <p:cNvSpPr txBox="1"/>
          <p:nvPr>
            <p:ph idx="1" type="body"/>
          </p:nvPr>
        </p:nvSpPr>
        <p:spPr>
          <a:xfrm>
            <a:off x="8022302" y="3691675"/>
            <a:ext cx="1395000" cy="351600"/>
          </a:xfrm>
          <a:prstGeom prst="rect">
            <a:avLst/>
          </a:prstGeom>
        </p:spPr>
        <p:txBody>
          <a:bodyPr anchorCtr="0" anchor="ctr" bIns="83700" lIns="83700" spcFirstLastPara="1" rIns="83700" wrap="square" tIns="83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99"/>
              </a:spcAft>
              <a:buNone/>
            </a:pPr>
            <a:r>
              <a:rPr b="1" lang="en-GB" sz="183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Target</a:t>
            </a:r>
            <a:endParaRPr b="1" sz="183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21"/>
          <p:cNvSpPr/>
          <p:nvPr/>
        </p:nvSpPr>
        <p:spPr>
          <a:xfrm>
            <a:off x="5822875" y="1921328"/>
            <a:ext cx="2938800" cy="1313400"/>
          </a:xfrm>
          <a:prstGeom prst="rect">
            <a:avLst/>
          </a:prstGeom>
          <a:solidFill>
            <a:srgbClr val="4A86E8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52" name="Google Shape;152;p21"/>
          <p:cNvSpPr/>
          <p:nvPr/>
        </p:nvSpPr>
        <p:spPr>
          <a:xfrm>
            <a:off x="588500" y="1915050"/>
            <a:ext cx="2640300" cy="1313400"/>
          </a:xfrm>
          <a:prstGeom prst="rect">
            <a:avLst/>
          </a:prstGeom>
          <a:solidFill>
            <a:srgbClr val="4A86E8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53" name="Google Shape;153;p21"/>
          <p:cNvSpPr/>
          <p:nvPr/>
        </p:nvSpPr>
        <p:spPr>
          <a:xfrm>
            <a:off x="3488550" y="1915050"/>
            <a:ext cx="2166900" cy="1313400"/>
          </a:xfrm>
          <a:prstGeom prst="rect">
            <a:avLst/>
          </a:prstGeom>
          <a:solidFill>
            <a:srgbClr val="4A86E8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54" name="Google Shape;154;p21"/>
          <p:cNvSpPr txBox="1"/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Social sheep interactions</a:t>
            </a:r>
            <a:endParaRPr/>
          </a:p>
        </p:txBody>
      </p:sp>
      <p:sp>
        <p:nvSpPr>
          <p:cNvPr id="155" name="Google Shape;155;p21"/>
          <p:cNvSpPr txBox="1"/>
          <p:nvPr>
            <p:ph idx="1" type="body"/>
          </p:nvPr>
        </p:nvSpPr>
        <p:spPr>
          <a:xfrm>
            <a:off x="628400" y="2837725"/>
            <a:ext cx="2560500" cy="413400"/>
          </a:xfrm>
          <a:prstGeom prst="rect">
            <a:avLst/>
          </a:prstGeom>
        </p:spPr>
        <p:txBody>
          <a:bodyPr anchorCtr="0" anchor="ctr" bIns="83700" lIns="83700" spcFirstLastPara="1" rIns="83700" wrap="square" tIns="83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99"/>
              </a:spcAft>
              <a:buNone/>
            </a:pPr>
            <a:r>
              <a:rPr b="1" lang="en-GB" sz="183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Social Attraction</a:t>
            </a:r>
            <a:endParaRPr b="1" sz="1831">
              <a:solidFill>
                <a:srgbClr val="FFFFFF"/>
              </a:solidFill>
            </a:endParaRPr>
          </a:p>
        </p:txBody>
      </p:sp>
      <p:sp>
        <p:nvSpPr>
          <p:cNvPr id="156" name="Google Shape;156;p21"/>
          <p:cNvSpPr txBox="1"/>
          <p:nvPr>
            <p:ph idx="1" type="body"/>
          </p:nvPr>
        </p:nvSpPr>
        <p:spPr>
          <a:xfrm>
            <a:off x="3320250" y="2837725"/>
            <a:ext cx="2560500" cy="413400"/>
          </a:xfrm>
          <a:prstGeom prst="rect">
            <a:avLst/>
          </a:prstGeom>
        </p:spPr>
        <p:txBody>
          <a:bodyPr anchorCtr="0" anchor="ctr" bIns="83700" lIns="83700" spcFirstLastPara="1" rIns="83700" wrap="square" tIns="83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99"/>
              </a:spcAft>
              <a:buNone/>
            </a:pPr>
            <a:r>
              <a:rPr b="1" lang="en-GB" sz="183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Social Alignment</a:t>
            </a:r>
            <a:endParaRPr b="1" sz="1831">
              <a:solidFill>
                <a:schemeClr val="lt1"/>
              </a:solidFill>
            </a:endParaRPr>
          </a:p>
        </p:txBody>
      </p:sp>
      <p:sp>
        <p:nvSpPr>
          <p:cNvPr id="157" name="Google Shape;157;p21"/>
          <p:cNvSpPr txBox="1"/>
          <p:nvPr>
            <p:ph idx="1" type="body"/>
          </p:nvPr>
        </p:nvSpPr>
        <p:spPr>
          <a:xfrm>
            <a:off x="6012100" y="2837725"/>
            <a:ext cx="2560500" cy="413400"/>
          </a:xfrm>
          <a:prstGeom prst="rect">
            <a:avLst/>
          </a:prstGeom>
        </p:spPr>
        <p:txBody>
          <a:bodyPr anchorCtr="0" anchor="ctr" bIns="83700" lIns="83700" spcFirstLastPara="1" rIns="83700" wrap="square" tIns="83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99"/>
              </a:spcAft>
              <a:buNone/>
            </a:pPr>
            <a:r>
              <a:rPr b="1" lang="en-GB" sz="183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Social Repulsion</a:t>
            </a:r>
            <a:endParaRPr b="1" sz="1831">
              <a:solidFill>
                <a:schemeClr val="lt1"/>
              </a:solidFill>
            </a:endParaRPr>
          </a:p>
        </p:txBody>
      </p:sp>
      <p:pic>
        <p:nvPicPr>
          <p:cNvPr id="158" name="Google Shape;158;p21"/>
          <p:cNvPicPr preferRelativeResize="0"/>
          <p:nvPr/>
        </p:nvPicPr>
        <p:blipFill rotWithShape="1">
          <a:blip r:embed="rId3">
            <a:alphaModFix/>
          </a:blip>
          <a:srcRect b="0" l="6165" r="9828" t="0"/>
          <a:stretch/>
        </p:blipFill>
        <p:spPr>
          <a:xfrm>
            <a:off x="628400" y="1996525"/>
            <a:ext cx="2560500" cy="752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9" name="Google Shape;159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586163" y="1996525"/>
            <a:ext cx="1971675" cy="752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0" name="Google Shape;160;p21"/>
          <p:cNvPicPr preferRelativeResize="0"/>
          <p:nvPr/>
        </p:nvPicPr>
        <p:blipFill rotWithShape="1">
          <a:blip r:embed="rId5">
            <a:alphaModFix/>
          </a:blip>
          <a:srcRect b="0" l="2367" r="2944" t="0"/>
          <a:stretch/>
        </p:blipFill>
        <p:spPr>
          <a:xfrm>
            <a:off x="5870332" y="2027825"/>
            <a:ext cx="2850075" cy="752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1" name="Google Shape;161;p2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79275" y="3289651"/>
            <a:ext cx="2258750" cy="1666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62" name="Google Shape;162;p21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297981" y="3289651"/>
            <a:ext cx="1988588" cy="1666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3" name="Google Shape;163;p2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683160" y="3289650"/>
            <a:ext cx="1781279" cy="1666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treamline">
  <a:themeElements>
    <a:clrScheme name="Streamline">
      <a:dk1>
        <a:srgbClr val="1A9988"/>
      </a:dk1>
      <a:lt1>
        <a:srgbClr val="FFFFFF"/>
      </a:lt1>
      <a:dk2>
        <a:srgbClr val="1A1A1A"/>
      </a:dk2>
      <a:lt2>
        <a:srgbClr val="E9EDEE"/>
      </a:lt2>
      <a:accent1>
        <a:srgbClr val="595959"/>
      </a:accent1>
      <a:accent2>
        <a:srgbClr val="6AA4C8"/>
      </a:accent2>
      <a:accent3>
        <a:srgbClr val="EB5600"/>
      </a:accent3>
      <a:accent4>
        <a:srgbClr val="A2FFE8"/>
      </a:accent4>
      <a:accent5>
        <a:srgbClr val="1C3678"/>
      </a:accent5>
      <a:accent6>
        <a:srgbClr val="FFB8A2"/>
      </a:accent6>
      <a:hlink>
        <a:srgbClr val="1C3678"/>
      </a:hlink>
      <a:folHlink>
        <a:srgbClr val="1C367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