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7" r:id="rId2"/>
    <p:sldId id="373" r:id="rId3"/>
    <p:sldId id="257" r:id="rId4"/>
    <p:sldId id="467" r:id="rId5"/>
    <p:sldId id="398" r:id="rId6"/>
    <p:sldId id="469" r:id="rId7"/>
    <p:sldId id="468" r:id="rId8"/>
    <p:sldId id="470" r:id="rId9"/>
    <p:sldId id="471" r:id="rId10"/>
    <p:sldId id="472" r:id="rId11"/>
    <p:sldId id="473" r:id="rId12"/>
    <p:sldId id="475" r:id="rId13"/>
    <p:sldId id="476" r:id="rId14"/>
  </p:sldIdLst>
  <p:sldSz cx="12192000" cy="6858000"/>
  <p:notesSz cx="6858000" cy="9144000"/>
  <p:embeddedFontLst>
    <p:embeddedFont>
      <p:font typeface="맑은 고딕" panose="020B0503020000020004" pitchFamily="34" charset="-127"/>
      <p:regular r:id="rId17"/>
      <p:bold r:id="rId18"/>
    </p:embeddedFont>
    <p:embeddedFont>
      <p:font typeface="Abadi Extra Light" panose="020B0204020104020204" pitchFamily="34" charset="0"/>
      <p:regular r:id="rId1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00"/>
    <a:srgbClr val="F0334E"/>
    <a:srgbClr val="F36A4C"/>
    <a:srgbClr val="F3984D"/>
    <a:srgbClr val="F1454D"/>
    <a:srgbClr val="F26957"/>
    <a:srgbClr val="EC4C6E"/>
    <a:srgbClr val="E94F96"/>
    <a:srgbClr val="F8F8F8"/>
    <a:srgbClr val="3A6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6" autoAdjust="0"/>
    <p:restoredTop sz="94660"/>
  </p:normalViewPr>
  <p:slideViewPr>
    <p:cSldViewPr snapToGrid="0">
      <p:cViewPr varScale="1">
        <p:scale>
          <a:sx n="91" d="100"/>
          <a:sy n="91" d="100"/>
        </p:scale>
        <p:origin x="736" y="-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07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F0C1C57-0723-406C-BDD8-D21FC16B8E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9B25D-FE78-4232-8E7A-C521025CE080}" type="datetimeFigureOut">
              <a:rPr lang="ko-KR" altLang="en-US" smtClean="0"/>
              <a:t>2025-01-10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2025-01-10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13F54A6-77F3-43BF-8BC4-1E598F4FC7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8416"/>
          <a:stretch/>
        </p:blipFill>
        <p:spPr>
          <a:xfrm rot="16200000">
            <a:off x="7679987" y="2345987"/>
            <a:ext cx="3429000" cy="559502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854BDF6-8C85-473B-A7B5-A9846B9654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6464"/>
          <a:stretch/>
        </p:blipFill>
        <p:spPr>
          <a:xfrm rot="5400000" flipH="1">
            <a:off x="820100" y="-820101"/>
            <a:ext cx="2445416" cy="4085616"/>
          </a:xfrm>
          <a:prstGeom prst="rect">
            <a:avLst/>
          </a:prstGeom>
        </p:spPr>
      </p:pic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2191CF15-3F17-4C53-A672-E99C9C19C0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836808" y="6873449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053A71BD-BDF9-4723-B9E9-66B4E7D752BA}"/>
              </a:ext>
            </a:extLst>
          </p:cNvPr>
          <p:cNvSpPr txBox="1"/>
          <p:nvPr userDrawn="1"/>
        </p:nvSpPr>
        <p:spPr>
          <a:xfrm>
            <a:off x="4115988" y="6831116"/>
            <a:ext cx="18635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66CE30E3-4948-4591-A867-73FA815900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 rot="5400000" flipH="1">
            <a:off x="7048500" y="1714501"/>
            <a:ext cx="6858000" cy="3429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2B4BA69-1129-4F23-B04A-8E67B42176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15" b="39815"/>
          <a:stretch/>
        </p:blipFill>
        <p:spPr>
          <a:xfrm rot="5400000" flipH="1">
            <a:off x="1200151" y="3930651"/>
            <a:ext cx="1727199" cy="4127500"/>
          </a:xfrm>
          <a:prstGeom prst="rect">
            <a:avLst/>
          </a:prstGeom>
        </p:spPr>
      </p:pic>
      <p:sp>
        <p:nvSpPr>
          <p:cNvPr id="11" name="그림 개체 틀 11">
            <a:extLst>
              <a:ext uri="{FF2B5EF4-FFF2-40B4-BE49-F238E27FC236}">
                <a16:creationId xmlns:a16="http://schemas.microsoft.com/office/drawing/2014/main" id="{9BA090B8-A22F-41F3-AABE-12D2478E901E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7675032" y="1219200"/>
            <a:ext cx="2142067" cy="4423546"/>
          </a:xfrm>
          <a:prstGeom prst="roundRect">
            <a:avLst>
              <a:gd name="adj" fmla="val 1369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B978006B-48E8-44B8-A5AB-80A3439B1E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836808" y="6873449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AD03AA33-EDE6-4C8A-B64D-7A6C4A4700E0}"/>
              </a:ext>
            </a:extLst>
          </p:cNvPr>
          <p:cNvSpPr txBox="1"/>
          <p:nvPr userDrawn="1"/>
        </p:nvSpPr>
        <p:spPr>
          <a:xfrm>
            <a:off x="4115988" y="6831116"/>
            <a:ext cx="18635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597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560B732-2EB1-4612-9B94-B121D182BE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7" r="50000"/>
          <a:stretch/>
        </p:blipFill>
        <p:spPr>
          <a:xfrm rot="16200000">
            <a:off x="1126517" y="-1126517"/>
            <a:ext cx="3429000" cy="568203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C1A8F86-F18A-45DE-AE9B-6D3F72CA35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08" b="62222"/>
          <a:stretch/>
        </p:blipFill>
        <p:spPr>
          <a:xfrm>
            <a:off x="9339634" y="4267200"/>
            <a:ext cx="2852366" cy="2590800"/>
          </a:xfrm>
          <a:prstGeom prst="rect">
            <a:avLst/>
          </a:prstGeom>
        </p:spPr>
      </p:pic>
      <p:sp>
        <p:nvSpPr>
          <p:cNvPr id="11" name="그림 개체 틀 5">
            <a:extLst>
              <a:ext uri="{FF2B5EF4-FFF2-40B4-BE49-F238E27FC236}">
                <a16:creationId xmlns:a16="http://schemas.microsoft.com/office/drawing/2014/main" id="{D8D11E6D-7914-432E-B03E-5FA164D1E6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40810" y="1203960"/>
            <a:ext cx="5842310" cy="4450080"/>
          </a:xfrm>
          <a:prstGeom prst="roundRect">
            <a:avLst>
              <a:gd name="adj" fmla="val 494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7" name="Graphic 3">
            <a:hlinkClick r:id="rId3"/>
            <a:extLst>
              <a:ext uri="{FF2B5EF4-FFF2-40B4-BE49-F238E27FC236}">
                <a16:creationId xmlns:a16="http://schemas.microsoft.com/office/drawing/2014/main" id="{6C110BBA-0373-4552-8315-DAB3167BA7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836808" y="6873449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D8AD1C35-FBF6-4C07-BCBB-EE40CE49D460}"/>
              </a:ext>
            </a:extLst>
          </p:cNvPr>
          <p:cNvSpPr txBox="1"/>
          <p:nvPr userDrawn="1"/>
        </p:nvSpPr>
        <p:spPr>
          <a:xfrm>
            <a:off x="4115988" y="6831116"/>
            <a:ext cx="18635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243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E6968BBE-159C-46B4-8956-3444B88A2C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7" t="17420"/>
          <a:stretch/>
        </p:blipFill>
        <p:spPr>
          <a:xfrm rot="5400000" flipH="1">
            <a:off x="7684446" y="2350446"/>
            <a:ext cx="3351719" cy="566338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2580EB5-11EB-4DDE-A426-312732E8D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7" t="42668"/>
          <a:stretch/>
        </p:blipFill>
        <p:spPr>
          <a:xfrm rot="5400000" flipV="1">
            <a:off x="799964" y="-799965"/>
            <a:ext cx="2331936" cy="3931866"/>
          </a:xfrm>
          <a:prstGeom prst="rect">
            <a:avLst/>
          </a:prstGeom>
        </p:spPr>
      </p:pic>
      <p:sp>
        <p:nvSpPr>
          <p:cNvPr id="11" name="그림 개체 틀 8">
            <a:extLst>
              <a:ext uri="{FF2B5EF4-FFF2-40B4-BE49-F238E27FC236}">
                <a16:creationId xmlns:a16="http://schemas.microsoft.com/office/drawing/2014/main" id="{9407ECB4-0FD9-4771-8CC9-73FB00A7CD0D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4351001" y="1092200"/>
            <a:ext cx="6452466" cy="4267200"/>
          </a:xfrm>
          <a:prstGeom prst="roundRect">
            <a:avLst>
              <a:gd name="adj" fmla="val 2113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7" name="Graphic 3">
            <a:hlinkClick r:id="rId3"/>
            <a:extLst>
              <a:ext uri="{FF2B5EF4-FFF2-40B4-BE49-F238E27FC236}">
                <a16:creationId xmlns:a16="http://schemas.microsoft.com/office/drawing/2014/main" id="{7A32D984-02EE-4E46-85D9-4399A21C82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836808" y="6873449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94C28511-B8B8-43B5-8BA6-E7FCFE4E3FB9}"/>
              </a:ext>
            </a:extLst>
          </p:cNvPr>
          <p:cNvSpPr txBox="1"/>
          <p:nvPr userDrawn="1"/>
        </p:nvSpPr>
        <p:spPr>
          <a:xfrm>
            <a:off x="4115988" y="6831116"/>
            <a:ext cx="18635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198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A0C2EE1D-E656-457E-B964-E78F2B4EEF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 rot="5400000" flipV="1">
            <a:off x="-1714500" y="1714501"/>
            <a:ext cx="6858000" cy="3429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2D3CDE2-9A2C-48F1-A426-EF0683BD94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15" b="39815"/>
          <a:stretch/>
        </p:blipFill>
        <p:spPr>
          <a:xfrm rot="5400000" flipV="1">
            <a:off x="9264650" y="-1200149"/>
            <a:ext cx="1727199" cy="4127500"/>
          </a:xfrm>
          <a:prstGeom prst="rect">
            <a:avLst/>
          </a:prstGeom>
        </p:spPr>
      </p:pic>
      <p:sp>
        <p:nvSpPr>
          <p:cNvPr id="6" name="그림 개체 틀 17">
            <a:extLst>
              <a:ext uri="{FF2B5EF4-FFF2-40B4-BE49-F238E27FC236}">
                <a16:creationId xmlns:a16="http://schemas.microsoft.com/office/drawing/2014/main" id="{84E108D5-57C9-41B3-A238-A5E66E34FA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1510" y="1435246"/>
            <a:ext cx="3987512" cy="398750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72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Graphic 3">
            <a:hlinkClick r:id="rId3"/>
            <a:extLst>
              <a:ext uri="{FF2B5EF4-FFF2-40B4-BE49-F238E27FC236}">
                <a16:creationId xmlns:a16="http://schemas.microsoft.com/office/drawing/2014/main" id="{BC39BBF6-523D-47E9-8E42-59567D2579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836808" y="6873449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id="{1935AE90-C774-4BA6-884A-65CFFD297DA0}"/>
              </a:ext>
            </a:extLst>
          </p:cNvPr>
          <p:cNvSpPr txBox="1"/>
          <p:nvPr userDrawn="1"/>
        </p:nvSpPr>
        <p:spPr>
          <a:xfrm>
            <a:off x="4115988" y="6831116"/>
            <a:ext cx="18635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906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A63CEF94-9A6D-48A6-AD3D-0F7D54775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7" r="13876"/>
          <a:stretch/>
        </p:blipFill>
        <p:spPr>
          <a:xfrm rot="16200000">
            <a:off x="-31885" y="31885"/>
            <a:ext cx="1653702" cy="158993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7F567A4-D89E-4955-A175-2D10A1029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 rot="16200000">
            <a:off x="10751901" y="5024201"/>
            <a:ext cx="1920132" cy="96006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7EB9264-F657-4495-ABDD-27585DA80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52913"/>
          <a:stretch/>
        </p:blipFill>
        <p:spPr>
          <a:xfrm rot="5400000" flipV="1">
            <a:off x="453417" y="5500451"/>
            <a:ext cx="904132" cy="1810966"/>
          </a:xfrm>
          <a:prstGeom prst="rect">
            <a:avLst/>
          </a:prstGeom>
        </p:spPr>
      </p:pic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390217F2-B1CE-4D14-A960-F25995E53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836808" y="6873449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871D205F-633B-423D-8E43-9163903FC71B}"/>
              </a:ext>
            </a:extLst>
          </p:cNvPr>
          <p:cNvSpPr txBox="1"/>
          <p:nvPr userDrawn="1"/>
        </p:nvSpPr>
        <p:spPr>
          <a:xfrm>
            <a:off x="4115988" y="6831116"/>
            <a:ext cx="18635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64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BC211AE1-C77B-4334-83AD-1DF5EDF7C2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>
          <a:xfrm rot="10800000" flipH="1" flipV="1">
            <a:off x="0" y="3429000"/>
            <a:ext cx="3429000" cy="3429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018B521-0E64-49E3-8E3E-BFD42A70B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9" t="77592"/>
          <a:stretch/>
        </p:blipFill>
        <p:spPr>
          <a:xfrm rot="10800000" flipH="1" flipV="1">
            <a:off x="0" y="0"/>
            <a:ext cx="4073026" cy="15367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A80C1EA8-FB93-45C7-A93B-6544DAE68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3" b="73650"/>
          <a:stretch/>
        </p:blipFill>
        <p:spPr>
          <a:xfrm rot="5400000" flipH="1" flipV="1">
            <a:off x="8085536" y="2299390"/>
            <a:ext cx="6405855" cy="1807074"/>
          </a:xfrm>
          <a:prstGeom prst="rect">
            <a:avLst/>
          </a:prstGeom>
        </p:spPr>
      </p:pic>
      <p:sp>
        <p:nvSpPr>
          <p:cNvPr id="10" name="그림 개체 틀 4">
            <a:extLst>
              <a:ext uri="{FF2B5EF4-FFF2-40B4-BE49-F238E27FC236}">
                <a16:creationId xmlns:a16="http://schemas.microsoft.com/office/drawing/2014/main" id="{98E60D75-655C-4569-89D4-188EA5FBDC28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493486" y="3428999"/>
            <a:ext cx="11205028" cy="283391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Graphic 3">
            <a:hlinkClick r:id="rId3"/>
            <a:extLst>
              <a:ext uri="{FF2B5EF4-FFF2-40B4-BE49-F238E27FC236}">
                <a16:creationId xmlns:a16="http://schemas.microsoft.com/office/drawing/2014/main" id="{C6EEB861-750E-49B6-A64A-533E7BBD80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836808" y="6873449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7B701546-360B-4E51-9042-B9A7BB761999}"/>
              </a:ext>
            </a:extLst>
          </p:cNvPr>
          <p:cNvSpPr txBox="1"/>
          <p:nvPr userDrawn="1"/>
        </p:nvSpPr>
        <p:spPr>
          <a:xfrm>
            <a:off x="4115988" y="6831116"/>
            <a:ext cx="18635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464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86F2848A-CFC6-4F43-B05B-D547D85BD7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836808" y="6873449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AD6E173A-9001-4FE8-890A-FED7DD19F447}"/>
              </a:ext>
            </a:extLst>
          </p:cNvPr>
          <p:cNvSpPr txBox="1"/>
          <p:nvPr userDrawn="1"/>
        </p:nvSpPr>
        <p:spPr>
          <a:xfrm>
            <a:off x="4115988" y="6831116"/>
            <a:ext cx="18635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8EDA37D5-DFDF-400D-8F79-47ADDC771E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836808" y="6873449"/>
            <a:ext cx="2239204" cy="246221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id="{B1D25F14-B646-482F-A101-2F8CC7BBBF39}"/>
              </a:ext>
            </a:extLst>
          </p:cNvPr>
          <p:cNvSpPr txBox="1"/>
          <p:nvPr userDrawn="1"/>
        </p:nvSpPr>
        <p:spPr>
          <a:xfrm>
            <a:off x="4115988" y="6831116"/>
            <a:ext cx="18635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40708B5-67C1-423C-B0DC-4E4631B106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470"/>
          <a:stretch/>
        </p:blipFill>
        <p:spPr>
          <a:xfrm rot="16200000">
            <a:off x="1115468" y="2313532"/>
            <a:ext cx="3429000" cy="5659936"/>
          </a:xfrm>
          <a:prstGeom prst="rect">
            <a:avLst/>
          </a:prstGeom>
        </p:spPr>
      </p:pic>
      <p:pic>
        <p:nvPicPr>
          <p:cNvPr id="8" name="Graphic 3">
            <a:hlinkClick r:id="rId3"/>
            <a:extLst>
              <a:ext uri="{FF2B5EF4-FFF2-40B4-BE49-F238E27FC236}">
                <a16:creationId xmlns:a16="http://schemas.microsoft.com/office/drawing/2014/main" id="{3651F406-EBD4-41CA-8F89-1E65DFC57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836808" y="6873449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6"/>
            <a:extLst>
              <a:ext uri="{FF2B5EF4-FFF2-40B4-BE49-F238E27FC236}">
                <a16:creationId xmlns:a16="http://schemas.microsoft.com/office/drawing/2014/main" id="{3EF84AE8-2D07-4639-901D-ADC7B3C8F26C}"/>
              </a:ext>
            </a:extLst>
          </p:cNvPr>
          <p:cNvSpPr txBox="1"/>
          <p:nvPr userDrawn="1"/>
        </p:nvSpPr>
        <p:spPr>
          <a:xfrm>
            <a:off x="4115988" y="6831116"/>
            <a:ext cx="18635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135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8320ABC9-1C58-42A8-B49A-D90C74E61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132"/>
          <a:stretch/>
        </p:blipFill>
        <p:spPr>
          <a:xfrm rot="5400000" flipH="1">
            <a:off x="9432848" y="4098848"/>
            <a:ext cx="2076603" cy="34417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7C11950-3840-4B55-AB4F-A31DAB0DAC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4776"/>
          <a:stretch/>
        </p:blipFill>
        <p:spPr>
          <a:xfrm rot="10800000" flipV="1">
            <a:off x="-1" y="0"/>
            <a:ext cx="3539513" cy="2076603"/>
          </a:xfrm>
          <a:prstGeom prst="rect">
            <a:avLst/>
          </a:prstGeom>
        </p:spPr>
      </p:pic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2D503225-3B98-4AD6-9249-288706F82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836808" y="6873449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0F763C3F-01D5-4576-BF6D-C4EEA86AF39C}"/>
              </a:ext>
            </a:extLst>
          </p:cNvPr>
          <p:cNvSpPr txBox="1"/>
          <p:nvPr userDrawn="1"/>
        </p:nvSpPr>
        <p:spPr>
          <a:xfrm>
            <a:off x="4115988" y="6831116"/>
            <a:ext cx="18635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543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5F933B9-FFE6-40E3-8A19-22AD9A9F65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 rot="16200000">
            <a:off x="-1117601" y="1117600"/>
            <a:ext cx="4470400" cy="22352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7F4801A-849C-4B2F-82EB-C9E276F9FA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 rot="16200000">
            <a:off x="8839200" y="3505200"/>
            <a:ext cx="4470400" cy="2235199"/>
          </a:xfrm>
          <a:prstGeom prst="rect">
            <a:avLst/>
          </a:prstGeom>
        </p:spPr>
      </p:pic>
      <p:pic>
        <p:nvPicPr>
          <p:cNvPr id="9" name="Graphic 3">
            <a:hlinkClick r:id="rId3"/>
            <a:extLst>
              <a:ext uri="{FF2B5EF4-FFF2-40B4-BE49-F238E27FC236}">
                <a16:creationId xmlns:a16="http://schemas.microsoft.com/office/drawing/2014/main" id="{537A25E3-8F28-47B6-BA74-4BBBDC8FD4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836808" y="6873449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id="{1513A7B0-9C01-4C85-A2D8-8C4ECBF6FB08}"/>
              </a:ext>
            </a:extLst>
          </p:cNvPr>
          <p:cNvSpPr txBox="1"/>
          <p:nvPr userDrawn="1"/>
        </p:nvSpPr>
        <p:spPr>
          <a:xfrm>
            <a:off x="4115988" y="6831116"/>
            <a:ext cx="18635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086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594DD96-8895-49B1-9081-8CB0F0C14B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7" r="50000"/>
          <a:stretch/>
        </p:blipFill>
        <p:spPr>
          <a:xfrm rot="16200000">
            <a:off x="438150" y="-438150"/>
            <a:ext cx="1358900" cy="22352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BC82FC5-6FA9-42B7-A71B-088F7C7934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936"/>
          <a:stretch/>
        </p:blipFill>
        <p:spPr>
          <a:xfrm rot="5400000" flipH="1">
            <a:off x="10383793" y="5049792"/>
            <a:ext cx="1358900" cy="225751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257EB23B-1DF3-4A54-89F5-56A50E5785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11" r="22430"/>
          <a:stretch/>
        </p:blipFill>
        <p:spPr>
          <a:xfrm rot="5400000" flipH="1">
            <a:off x="10771143" y="687342"/>
            <a:ext cx="2108200" cy="73351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61346B2-6FD2-4A05-A92B-69B737F8E1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8" b="25120"/>
          <a:stretch/>
        </p:blipFill>
        <p:spPr>
          <a:xfrm rot="5400000" flipH="1">
            <a:off x="583214" y="5406130"/>
            <a:ext cx="868655" cy="2035085"/>
          </a:xfrm>
          <a:prstGeom prst="rect">
            <a:avLst/>
          </a:prstGeom>
        </p:spPr>
      </p:pic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2B28CF7A-08E5-40EA-81A2-F6C35F4125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836808" y="6873449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BC819BA3-438B-47FC-B675-0CFF89A19435}"/>
              </a:ext>
            </a:extLst>
          </p:cNvPr>
          <p:cNvSpPr txBox="1"/>
          <p:nvPr userDrawn="1"/>
        </p:nvSpPr>
        <p:spPr>
          <a:xfrm>
            <a:off x="4115988" y="6831116"/>
            <a:ext cx="18635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816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C92328B9-747E-4ECD-99E2-8D9DF02C81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1" t="27336"/>
          <a:stretch/>
        </p:blipFill>
        <p:spPr>
          <a:xfrm rot="10800000">
            <a:off x="9985874" y="1874736"/>
            <a:ext cx="2206126" cy="4983264"/>
          </a:xfrm>
          <a:prstGeom prst="rect">
            <a:avLst/>
          </a:prstGeom>
        </p:spPr>
      </p:pic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D3BFC5F6-78B7-4B1E-89CB-E133CEB9E5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8867" y="2133600"/>
            <a:ext cx="2392069" cy="1724025"/>
          </a:xfrm>
          <a:prstGeom prst="roundRect">
            <a:avLst>
              <a:gd name="adj" fmla="val 9301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394FE840-9E15-411C-A64A-05766539415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72932" y="2133600"/>
            <a:ext cx="2392069" cy="1724025"/>
          </a:xfrm>
          <a:prstGeom prst="roundRect">
            <a:avLst>
              <a:gd name="adj" fmla="val 9301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4" name="그림 개체 틀 4">
            <a:extLst>
              <a:ext uri="{FF2B5EF4-FFF2-40B4-BE49-F238E27FC236}">
                <a16:creationId xmlns:a16="http://schemas.microsoft.com/office/drawing/2014/main" id="{87EE1848-1C8F-4B14-90D4-A7BDF520FAD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26997" y="2133600"/>
            <a:ext cx="2392069" cy="1724025"/>
          </a:xfrm>
          <a:prstGeom prst="roundRect">
            <a:avLst>
              <a:gd name="adj" fmla="val 9301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5" name="그림 개체 틀 4">
            <a:extLst>
              <a:ext uri="{FF2B5EF4-FFF2-40B4-BE49-F238E27FC236}">
                <a16:creationId xmlns:a16="http://schemas.microsoft.com/office/drawing/2014/main" id="{0DB2A7C5-2E6B-48F0-BE6E-E2CEF9A2431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81062" y="2133600"/>
            <a:ext cx="2392069" cy="1724025"/>
          </a:xfrm>
          <a:prstGeom prst="roundRect">
            <a:avLst>
              <a:gd name="adj" fmla="val 9301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0BD938B-02CE-4CFE-ACCF-1B5C644B9E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61" b="70374"/>
          <a:stretch/>
        </p:blipFill>
        <p:spPr>
          <a:xfrm rot="10800000">
            <a:off x="0" y="-1"/>
            <a:ext cx="4768966" cy="2031775"/>
          </a:xfrm>
          <a:prstGeom prst="rect">
            <a:avLst/>
          </a:prstGeom>
        </p:spPr>
      </p:pic>
      <p:pic>
        <p:nvPicPr>
          <p:cNvPr id="17" name="Graphic 3">
            <a:hlinkClick r:id="rId3"/>
            <a:extLst>
              <a:ext uri="{FF2B5EF4-FFF2-40B4-BE49-F238E27FC236}">
                <a16:creationId xmlns:a16="http://schemas.microsoft.com/office/drawing/2014/main" id="{C265B7FC-9B60-4228-B750-FDA6EB221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836808" y="6873449"/>
            <a:ext cx="2239204" cy="246221"/>
          </a:xfrm>
          <a:prstGeom prst="rect">
            <a:avLst/>
          </a:prstGeom>
        </p:spPr>
      </p:pic>
      <p:sp>
        <p:nvSpPr>
          <p:cNvPr id="18" name="TextBox 17">
            <a:hlinkClick r:id="rId6"/>
            <a:extLst>
              <a:ext uri="{FF2B5EF4-FFF2-40B4-BE49-F238E27FC236}">
                <a16:creationId xmlns:a16="http://schemas.microsoft.com/office/drawing/2014/main" id="{078B64C2-8198-4F9A-9B6F-72F4B254802F}"/>
              </a:ext>
            </a:extLst>
          </p:cNvPr>
          <p:cNvSpPr txBox="1"/>
          <p:nvPr userDrawn="1"/>
        </p:nvSpPr>
        <p:spPr>
          <a:xfrm>
            <a:off x="4115988" y="6831116"/>
            <a:ext cx="18635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45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235F5AFC-CF5B-45A1-AFCD-6342FA8A17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07" t="28960"/>
          <a:stretch/>
        </p:blipFill>
        <p:spPr>
          <a:xfrm>
            <a:off x="0" y="0"/>
            <a:ext cx="2303834" cy="487193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E922C27-8459-49FE-B962-5C62AB44FF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44"/>
          <a:stretch/>
        </p:blipFill>
        <p:spPr>
          <a:xfrm>
            <a:off x="3167434" y="4440136"/>
            <a:ext cx="6858000" cy="2417864"/>
          </a:xfrm>
          <a:prstGeom prst="rect">
            <a:avLst/>
          </a:prstGeom>
        </p:spPr>
      </p:pic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1DD1589C-E81C-4635-9FC8-DA47DD2776D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7300" y="0"/>
            <a:ext cx="4584700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b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9E3EE38D-8504-4997-A4FC-1AC018DC6C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836808" y="6873449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0A4FA52B-DCEA-411B-B2F2-40E551CCDCE4}"/>
              </a:ext>
            </a:extLst>
          </p:cNvPr>
          <p:cNvSpPr txBox="1"/>
          <p:nvPr userDrawn="1"/>
        </p:nvSpPr>
        <p:spPr>
          <a:xfrm>
            <a:off x="4115988" y="6831116"/>
            <a:ext cx="18635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741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34AFA182-0EE0-441F-969A-172E856613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>
          <a:xfrm rot="10800000">
            <a:off x="8763000" y="0"/>
            <a:ext cx="3429000" cy="34290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ED70D87-7C3A-4204-A538-028C67EF17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9" t="77592"/>
          <a:stretch/>
        </p:blipFill>
        <p:spPr>
          <a:xfrm rot="10800000">
            <a:off x="8118974" y="5321300"/>
            <a:ext cx="4073026" cy="15367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BD791E2-59EC-42B9-B391-C6A181D115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3" b="73650"/>
          <a:stretch/>
        </p:blipFill>
        <p:spPr>
          <a:xfrm rot="5400000">
            <a:off x="-2299391" y="2751536"/>
            <a:ext cx="6405855" cy="1807074"/>
          </a:xfrm>
          <a:prstGeom prst="rect">
            <a:avLst/>
          </a:prstGeom>
        </p:spPr>
      </p:pic>
      <p:pic>
        <p:nvPicPr>
          <p:cNvPr id="7" name="Graphic 3">
            <a:hlinkClick r:id="rId3"/>
            <a:extLst>
              <a:ext uri="{FF2B5EF4-FFF2-40B4-BE49-F238E27FC236}">
                <a16:creationId xmlns:a16="http://schemas.microsoft.com/office/drawing/2014/main" id="{CA41D663-C10F-4EB6-BDB9-ED34BB5062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836808" y="6873449"/>
            <a:ext cx="2239204" cy="246221"/>
          </a:xfrm>
          <a:prstGeom prst="rect">
            <a:avLst/>
          </a:prstGeom>
        </p:spPr>
      </p:pic>
      <p:sp>
        <p:nvSpPr>
          <p:cNvPr id="8" name="TextBox 7">
            <a:hlinkClick r:id="rId6"/>
            <a:extLst>
              <a:ext uri="{FF2B5EF4-FFF2-40B4-BE49-F238E27FC236}">
                <a16:creationId xmlns:a16="http://schemas.microsoft.com/office/drawing/2014/main" id="{0D17DD66-2343-4899-8D6C-AA6E9C077961}"/>
              </a:ext>
            </a:extLst>
          </p:cNvPr>
          <p:cNvSpPr txBox="1"/>
          <p:nvPr userDrawn="1"/>
        </p:nvSpPr>
        <p:spPr>
          <a:xfrm>
            <a:off x="4115988" y="6831116"/>
            <a:ext cx="18635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152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BA96364A-2C42-47B3-A123-F2140C6CC2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7" r="13876"/>
          <a:stretch/>
        </p:blipFill>
        <p:spPr>
          <a:xfrm rot="5400000" flipH="1">
            <a:off x="10570183" y="31885"/>
            <a:ext cx="1653702" cy="158993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1573CB7-A2C7-4E3E-B972-DE85A27131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 rot="5400000" flipH="1">
            <a:off x="-480033" y="5024201"/>
            <a:ext cx="1920132" cy="96006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97326E6-636F-456A-ACB6-682EC7980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52913"/>
          <a:stretch/>
        </p:blipFill>
        <p:spPr>
          <a:xfrm rot="16200000" flipH="1" flipV="1">
            <a:off x="10834451" y="5500451"/>
            <a:ext cx="904132" cy="1810966"/>
          </a:xfrm>
          <a:prstGeom prst="rect">
            <a:avLst/>
          </a:prstGeom>
        </p:spPr>
      </p:pic>
      <p:pic>
        <p:nvPicPr>
          <p:cNvPr id="8" name="Graphic 3">
            <a:hlinkClick r:id="rId3"/>
            <a:extLst>
              <a:ext uri="{FF2B5EF4-FFF2-40B4-BE49-F238E27FC236}">
                <a16:creationId xmlns:a16="http://schemas.microsoft.com/office/drawing/2014/main" id="{60BD69BB-6FFA-4883-BB73-F456A9731C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836808" y="6873449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619C2DFA-D9F6-4E5B-8D3C-76C51F5A7ABB}"/>
              </a:ext>
            </a:extLst>
          </p:cNvPr>
          <p:cNvSpPr txBox="1"/>
          <p:nvPr userDrawn="1"/>
        </p:nvSpPr>
        <p:spPr>
          <a:xfrm>
            <a:off x="4115988" y="6831116"/>
            <a:ext cx="18635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390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700" r:id="rId11"/>
    <p:sldLayoutId id="2147483701" r:id="rId12"/>
    <p:sldLayoutId id="2147483697" r:id="rId13"/>
    <p:sldLayoutId id="2147483698" r:id="rId14"/>
    <p:sldLayoutId id="2147483699" r:id="rId15"/>
    <p:sldLayoutId id="2147483687" r:id="rId16"/>
    <p:sldLayoutId id="2147483664" r:id="rId17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8B4778D-09A7-45C5-B88A-0062FC40952B}"/>
              </a:ext>
            </a:extLst>
          </p:cNvPr>
          <p:cNvSpPr txBox="1"/>
          <p:nvPr/>
        </p:nvSpPr>
        <p:spPr>
          <a:xfrm>
            <a:off x="908050" y="1076037"/>
            <a:ext cx="84104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Swarming </a:t>
            </a:r>
            <a:r>
              <a:rPr lang="en-US" sz="6000" b="1" dirty="0" err="1"/>
              <a:t>behaviour</a:t>
            </a:r>
            <a:r>
              <a:rPr lang="en-US" sz="6000" b="1" dirty="0"/>
              <a:t> in predator-prey model</a:t>
            </a:r>
            <a:endParaRPr lang="ko-KR" altLang="en-US" sz="6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E1E45C-09D1-4DB5-9286-0E9130787387}"/>
              </a:ext>
            </a:extLst>
          </p:cNvPr>
          <p:cNvSpPr txBox="1"/>
          <p:nvPr/>
        </p:nvSpPr>
        <p:spPr>
          <a:xfrm>
            <a:off x="908050" y="3047118"/>
            <a:ext cx="7670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Collective </a:t>
            </a:r>
            <a:r>
              <a:rPr lang="en-US" sz="2400" dirty="0" err="1"/>
              <a:t>behaviour</a:t>
            </a:r>
            <a:r>
              <a:rPr lang="en-US" sz="2400" dirty="0"/>
              <a:t> course research seminar report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5F3A28-B331-4EF4-B294-7B5A7318E212}"/>
              </a:ext>
            </a:extLst>
          </p:cNvPr>
          <p:cNvSpPr txBox="1"/>
          <p:nvPr/>
        </p:nvSpPr>
        <p:spPr>
          <a:xfrm>
            <a:off x="6477582" y="5597296"/>
            <a:ext cx="4806368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sv-SE" dirty="0"/>
              <a:t>Ariana Kržan, Tina Brdnik, and Vito Levstik </a:t>
            </a:r>
            <a:endParaRPr lang="ko-KR" altLang="en-US" dirty="0"/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A8B2C6E-B111-40AD-A895-4DC819F48A54}"/>
              </a:ext>
            </a:extLst>
          </p:cNvPr>
          <p:cNvCxnSpPr>
            <a:cxnSpLocks/>
          </p:cNvCxnSpPr>
          <p:nvPr/>
        </p:nvCxnSpPr>
        <p:spPr>
          <a:xfrm>
            <a:off x="908050" y="4586079"/>
            <a:ext cx="1037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83837-5D71-087B-6F98-2D8DFE766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5A564B88-12AE-4AD2-101C-4469B18E630F}"/>
              </a:ext>
            </a:extLst>
          </p:cNvPr>
          <p:cNvSpPr txBox="1"/>
          <p:nvPr/>
        </p:nvSpPr>
        <p:spPr>
          <a:xfrm>
            <a:off x="1625599" y="1008262"/>
            <a:ext cx="8940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en-US" altLang="ko-KR" sz="1200" dirty="0"/>
              <a:t>Second attempt</a:t>
            </a:r>
            <a:endParaRPr lang="ko-KR" altLang="en-US" sz="1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EFCE070-65B7-D17E-14F4-3BD7180C82A7}"/>
              </a:ext>
            </a:extLst>
          </p:cNvPr>
          <p:cNvSpPr txBox="1"/>
          <p:nvPr/>
        </p:nvSpPr>
        <p:spPr>
          <a:xfrm>
            <a:off x="1625599" y="566424"/>
            <a:ext cx="8940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latin typeface="+mj-lt"/>
                <a:cs typeface="Arial" panose="020B0604020202020204" pitchFamily="34" charset="0"/>
              </a:rPr>
              <a:t>Results</a:t>
            </a:r>
            <a:endParaRPr lang="ko-KR" altLang="en-US" sz="28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Slika 19" descr="Slika, ki vsebuje besede posnetek zaslona&#10;&#10;Opis je samodejno ustvarjen">
            <a:extLst>
              <a:ext uri="{FF2B5EF4-FFF2-40B4-BE49-F238E27FC236}">
                <a16:creationId xmlns:a16="http://schemas.microsoft.com/office/drawing/2014/main" id="{A9ED153B-7B87-08F9-C9B1-F5DCFEA54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570" y="2538751"/>
            <a:ext cx="1778174" cy="17804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" name="Slika 21" descr="Slika, ki vsebuje besede otroška umetnost, barvitost&#10;&#10;Opis je samodejno ustvarjen">
            <a:extLst>
              <a:ext uri="{FF2B5EF4-FFF2-40B4-BE49-F238E27FC236}">
                <a16:creationId xmlns:a16="http://schemas.microsoft.com/office/drawing/2014/main" id="{5F24755F-B054-1FEB-DFB1-79C129480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00" y="2538753"/>
            <a:ext cx="1782839" cy="17804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4" name="Slika 23" descr="Slika, ki vsebuje besede posnetek zaslona, vrstica, diagram, barvitost&#10;&#10;Opis je samodejno ustvarjen">
            <a:extLst>
              <a:ext uri="{FF2B5EF4-FFF2-40B4-BE49-F238E27FC236}">
                <a16:creationId xmlns:a16="http://schemas.microsoft.com/office/drawing/2014/main" id="{58C921D9-9E3F-0C94-A6AA-52C0E269E8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48" y="2538752"/>
            <a:ext cx="1782827" cy="17804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" name="Slika 25" descr="Slika, ki vsebuje besede diagram, vrstica&#10;&#10;Opis je samodejno ustvarjen">
            <a:extLst>
              <a:ext uri="{FF2B5EF4-FFF2-40B4-BE49-F238E27FC236}">
                <a16:creationId xmlns:a16="http://schemas.microsoft.com/office/drawing/2014/main" id="{E7997E8E-9D3B-BD9A-F8F1-A8F1175AEF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541" y="2538751"/>
            <a:ext cx="1773501" cy="17804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7" name="직사각형 8">
            <a:extLst>
              <a:ext uri="{FF2B5EF4-FFF2-40B4-BE49-F238E27FC236}">
                <a16:creationId xmlns:a16="http://schemas.microsoft.com/office/drawing/2014/main" id="{7776A480-73D9-4A72-75E7-4C3BC72CC25F}"/>
              </a:ext>
            </a:extLst>
          </p:cNvPr>
          <p:cNvSpPr/>
          <p:nvPr/>
        </p:nvSpPr>
        <p:spPr>
          <a:xfrm>
            <a:off x="1375090" y="1886805"/>
            <a:ext cx="3602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+mj-lt"/>
              </a:rPr>
              <a:t>2 species before and after training</a:t>
            </a:r>
          </a:p>
        </p:txBody>
      </p:sp>
      <p:sp>
        <p:nvSpPr>
          <p:cNvPr id="28" name="직사각형 8">
            <a:extLst>
              <a:ext uri="{FF2B5EF4-FFF2-40B4-BE49-F238E27FC236}">
                <a16:creationId xmlns:a16="http://schemas.microsoft.com/office/drawing/2014/main" id="{C648F128-FB09-A511-2C32-041307B28624}"/>
              </a:ext>
            </a:extLst>
          </p:cNvPr>
          <p:cNvSpPr/>
          <p:nvPr/>
        </p:nvSpPr>
        <p:spPr>
          <a:xfrm>
            <a:off x="6096000" y="1886805"/>
            <a:ext cx="5112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+mj-lt"/>
              </a:rPr>
              <a:t>3 species with obstacles before and after training</a:t>
            </a:r>
          </a:p>
        </p:txBody>
      </p:sp>
    </p:spTree>
    <p:extLst>
      <p:ext uri="{BB962C8B-B14F-4D97-AF65-F5344CB8AC3E}">
        <p14:creationId xmlns:p14="http://schemas.microsoft.com/office/powerpoint/2010/main" val="196829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CB074-9339-3548-F940-DB33C73A8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03580708-5FD2-59B4-3A03-BA0EF55A9864}"/>
              </a:ext>
            </a:extLst>
          </p:cNvPr>
          <p:cNvSpPr txBox="1"/>
          <p:nvPr/>
        </p:nvSpPr>
        <p:spPr>
          <a:xfrm>
            <a:off x="1625599" y="1008262"/>
            <a:ext cx="8940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en-US" altLang="ko-KR" sz="1200" dirty="0"/>
              <a:t>Working on article’s model</a:t>
            </a:r>
            <a:endParaRPr lang="ko-KR" altLang="en-US" sz="1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B8F4A26-39EA-22D2-23B6-285C1169C400}"/>
              </a:ext>
            </a:extLst>
          </p:cNvPr>
          <p:cNvSpPr txBox="1"/>
          <p:nvPr/>
        </p:nvSpPr>
        <p:spPr>
          <a:xfrm>
            <a:off x="1625599" y="566424"/>
            <a:ext cx="8940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latin typeface="+mj-lt"/>
                <a:cs typeface="Arial" panose="020B0604020202020204" pitchFamily="34" charset="0"/>
              </a:rPr>
              <a:t>Results</a:t>
            </a:r>
            <a:endParaRPr lang="ko-KR" alt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extBox 58">
            <a:extLst>
              <a:ext uri="{FF2B5EF4-FFF2-40B4-BE49-F238E27FC236}">
                <a16:creationId xmlns:a16="http://schemas.microsoft.com/office/drawing/2014/main" id="{9202FB16-88AF-7927-D243-5BB22A1970A1}"/>
              </a:ext>
            </a:extLst>
          </p:cNvPr>
          <p:cNvSpPr txBox="1"/>
          <p:nvPr/>
        </p:nvSpPr>
        <p:spPr>
          <a:xfrm>
            <a:off x="1406401" y="2025517"/>
            <a:ext cx="9901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Code is too complex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Contacted authors for help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Ran simulations and created DoS and </a:t>
            </a:r>
            <a:r>
              <a:rPr lang="en-GB" sz="2000" dirty="0" err="1"/>
              <a:t>DoA</a:t>
            </a:r>
            <a:r>
              <a:rPr lang="en-GB" sz="2000" dirty="0"/>
              <a:t> graphs for further comparison</a:t>
            </a:r>
          </a:p>
        </p:txBody>
      </p:sp>
      <p:pic>
        <p:nvPicPr>
          <p:cNvPr id="4" name="Slika 3" descr="Slika, ki vsebuje besede cvetje, risanje, otroška umetnost, umetnost&#10;&#10;Opis je samodejno ustvarjen">
            <a:extLst>
              <a:ext uri="{FF2B5EF4-FFF2-40B4-BE49-F238E27FC236}">
                <a16:creationId xmlns:a16="http://schemas.microsoft.com/office/drawing/2014/main" id="{17F9D8B3-E590-54D1-79E3-C40727198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741" y="3566999"/>
            <a:ext cx="2091208" cy="2091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Slika 5" descr="Slika, ki vsebuje besede otroška umetnost, umetnost&#10;&#10;Opis je samodejno ustvarjen">
            <a:extLst>
              <a:ext uri="{FF2B5EF4-FFF2-40B4-BE49-F238E27FC236}">
                <a16:creationId xmlns:a16="http://schemas.microsoft.com/office/drawing/2014/main" id="{74FA806C-A54D-E536-3BD8-81BEDA20A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124" y="3548405"/>
            <a:ext cx="2109802" cy="21098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Slika 7" descr="Slika, ki vsebuje besede otroška umetnost, risanje&#10;&#10;Opis je samodejno ustvarjen">
            <a:extLst>
              <a:ext uri="{FF2B5EF4-FFF2-40B4-BE49-F238E27FC236}">
                <a16:creationId xmlns:a16="http://schemas.microsoft.com/office/drawing/2014/main" id="{178D6EC2-B34C-A053-A679-C7191E1167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95" y="3571405"/>
            <a:ext cx="2042531" cy="20602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Slika 9" descr="Slika, ki vsebuje besede otroška umetnost, umetnost&#10;&#10;Opis je samodejno ustvarjen">
            <a:extLst>
              <a:ext uri="{FF2B5EF4-FFF2-40B4-BE49-F238E27FC236}">
                <a16:creationId xmlns:a16="http://schemas.microsoft.com/office/drawing/2014/main" id="{D68BA3A4-BB3F-E71A-02F6-E0D13A8F7A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51" y="3566999"/>
            <a:ext cx="2054373" cy="20632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26166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3EE12-7871-F2B7-E290-92348C222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410D86ED-E54E-B3F2-0153-39E3637FC289}"/>
              </a:ext>
            </a:extLst>
          </p:cNvPr>
          <p:cNvSpPr txBox="1"/>
          <p:nvPr/>
        </p:nvSpPr>
        <p:spPr>
          <a:xfrm>
            <a:off x="1625599" y="1008262"/>
            <a:ext cx="8940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en-US" altLang="ko-KR" sz="1200" dirty="0"/>
              <a:t>Final results</a:t>
            </a:r>
            <a:endParaRPr lang="ko-KR" altLang="en-US" sz="1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789278-F72D-26AC-8AE1-7D53991D21EA}"/>
              </a:ext>
            </a:extLst>
          </p:cNvPr>
          <p:cNvSpPr txBox="1"/>
          <p:nvPr/>
        </p:nvSpPr>
        <p:spPr>
          <a:xfrm>
            <a:off x="1625599" y="566424"/>
            <a:ext cx="8940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latin typeface="+mj-lt"/>
                <a:cs typeface="Arial" panose="020B0604020202020204" pitchFamily="34" charset="0"/>
              </a:rPr>
              <a:t>Results</a:t>
            </a:r>
            <a:endParaRPr lang="ko-KR" alt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직사각형 8">
            <a:extLst>
              <a:ext uri="{FF2B5EF4-FFF2-40B4-BE49-F238E27FC236}">
                <a16:creationId xmlns:a16="http://schemas.microsoft.com/office/drawing/2014/main" id="{9DDDABFA-4D98-7A79-8653-22B71CA66095}"/>
              </a:ext>
            </a:extLst>
          </p:cNvPr>
          <p:cNvSpPr/>
          <p:nvPr/>
        </p:nvSpPr>
        <p:spPr>
          <a:xfrm>
            <a:off x="1375090" y="1886805"/>
            <a:ext cx="3602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+mj-lt"/>
              </a:rPr>
              <a:t>2 species before and after training</a:t>
            </a:r>
          </a:p>
        </p:txBody>
      </p:sp>
      <p:sp>
        <p:nvSpPr>
          <p:cNvPr id="28" name="직사각형 8">
            <a:extLst>
              <a:ext uri="{FF2B5EF4-FFF2-40B4-BE49-F238E27FC236}">
                <a16:creationId xmlns:a16="http://schemas.microsoft.com/office/drawing/2014/main" id="{E76C610A-2450-8B13-8D05-717FE35BDEF7}"/>
              </a:ext>
            </a:extLst>
          </p:cNvPr>
          <p:cNvSpPr/>
          <p:nvPr/>
        </p:nvSpPr>
        <p:spPr>
          <a:xfrm>
            <a:off x="6096000" y="1886805"/>
            <a:ext cx="5112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+mj-lt"/>
              </a:rPr>
              <a:t>3 species with obstacles before and after training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0FE5003-E3A0-465A-4558-4CCD047DA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709" y="2853474"/>
            <a:ext cx="2153200" cy="21367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4EE2915-8010-2DE8-372E-F38F858B8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727" y="2853474"/>
            <a:ext cx="2153201" cy="21381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A8C327F-9ED2-1535-2FD0-2B2274977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77" y="2853474"/>
            <a:ext cx="2133559" cy="21335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4F8464D-40D8-6F0C-003D-19BBFD1BE7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253" y="2853474"/>
            <a:ext cx="2158600" cy="21335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01379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786D1-A86E-8DA9-CF22-591F5D62D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2DCBA599-0728-7CB0-FDF6-F11B529CFB5D}"/>
              </a:ext>
            </a:extLst>
          </p:cNvPr>
          <p:cNvSpPr txBox="1"/>
          <p:nvPr/>
        </p:nvSpPr>
        <p:spPr>
          <a:xfrm>
            <a:off x="1625599" y="566424"/>
            <a:ext cx="8940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latin typeface="+mj-lt"/>
                <a:cs typeface="Arial" panose="020B0604020202020204" pitchFamily="34" charset="0"/>
              </a:rPr>
              <a:t>Discussion</a:t>
            </a:r>
            <a:endParaRPr lang="ko-KR" alt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extBox 58">
            <a:extLst>
              <a:ext uri="{FF2B5EF4-FFF2-40B4-BE49-F238E27FC236}">
                <a16:creationId xmlns:a16="http://schemas.microsoft.com/office/drawing/2014/main" id="{CC483020-2BC3-2449-B418-43E87757AA86}"/>
              </a:ext>
            </a:extLst>
          </p:cNvPr>
          <p:cNvSpPr txBox="1"/>
          <p:nvPr/>
        </p:nvSpPr>
        <p:spPr>
          <a:xfrm>
            <a:off x="1406401" y="2025517"/>
            <a:ext cx="88683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Mixed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Implemented several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Low DoS, struggled with </a:t>
            </a:r>
            <a:r>
              <a:rPr lang="en-GB" sz="2000" dirty="0" err="1"/>
              <a:t>DoA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Successfully added obstacles and a new 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Contacted authors several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PPO most promising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70981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6F7C4BB-CE01-44DF-AA1D-5C7B8F0AE0F6}"/>
              </a:ext>
            </a:extLst>
          </p:cNvPr>
          <p:cNvSpPr txBox="1"/>
          <p:nvPr/>
        </p:nvSpPr>
        <p:spPr>
          <a:xfrm>
            <a:off x="783679" y="1504041"/>
            <a:ext cx="40396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Predator–prey </a:t>
            </a:r>
          </a:p>
          <a:p>
            <a:r>
              <a:rPr lang="en-US" sz="3200" b="1" dirty="0"/>
              <a:t>survival pressure is sufficient to evolve swarming behaviors</a:t>
            </a:r>
            <a:endParaRPr lang="ko-KR" altLang="en-US" sz="32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8A4137-C6C2-4E9B-93D7-023258F1AB2D}"/>
              </a:ext>
            </a:extLst>
          </p:cNvPr>
          <p:cNvSpPr txBox="1"/>
          <p:nvPr/>
        </p:nvSpPr>
        <p:spPr>
          <a:xfrm>
            <a:off x="5018318" y="2707401"/>
            <a:ext cx="2794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600" dirty="0">
                <a:solidFill>
                  <a:schemeClr val="tx1"/>
                </a:solidFill>
              </a:rPr>
              <a:t>Striking example of collective animal </a:t>
            </a:r>
            <a:r>
              <a:rPr lang="en-US" altLang="ko-KR" sz="1600" dirty="0" err="1">
                <a:solidFill>
                  <a:schemeClr val="tx1"/>
                </a:solidFill>
              </a:rPr>
              <a:t>behaviour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8AAA21A-ABA6-453F-8C9F-5E257973AE4F}"/>
              </a:ext>
            </a:extLst>
          </p:cNvPr>
          <p:cNvSpPr/>
          <p:nvPr/>
        </p:nvSpPr>
        <p:spPr>
          <a:xfrm>
            <a:off x="5018318" y="2011486"/>
            <a:ext cx="279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Emergence of swarming </a:t>
            </a:r>
            <a:r>
              <a:rPr lang="en-US" altLang="ko-KR" sz="2000" dirty="0" err="1"/>
              <a:t>behaviours</a:t>
            </a:r>
            <a:endParaRPr lang="en-US" altLang="ko-KR" sz="2000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F46AB25D-7DCF-44A3-AC0B-A48496B5C2C8}"/>
              </a:ext>
            </a:extLst>
          </p:cNvPr>
          <p:cNvSpPr/>
          <p:nvPr/>
        </p:nvSpPr>
        <p:spPr>
          <a:xfrm>
            <a:off x="5005618" y="1516741"/>
            <a:ext cx="2794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+mj-lt"/>
              </a:rPr>
              <a:t>01.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9478B8-D2C9-4A5A-AD54-B90F7F841DC8}"/>
              </a:ext>
            </a:extLst>
          </p:cNvPr>
          <p:cNvSpPr txBox="1"/>
          <p:nvPr/>
        </p:nvSpPr>
        <p:spPr>
          <a:xfrm>
            <a:off x="8269011" y="2460985"/>
            <a:ext cx="2794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600" dirty="0">
                <a:solidFill>
                  <a:schemeClr val="tx1"/>
                </a:solidFill>
              </a:rPr>
              <a:t>Appears in many species and is hypothesized to help prey in many ways.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857A5AE3-08A2-40A4-BA07-8EF0ED2AFD3D}"/>
              </a:ext>
            </a:extLst>
          </p:cNvPr>
          <p:cNvSpPr/>
          <p:nvPr/>
        </p:nvSpPr>
        <p:spPr>
          <a:xfrm>
            <a:off x="8269010" y="2011486"/>
            <a:ext cx="2794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Swarming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ACA37A01-608A-445A-A666-485ED62024D8}"/>
              </a:ext>
            </a:extLst>
          </p:cNvPr>
          <p:cNvSpPr/>
          <p:nvPr/>
        </p:nvSpPr>
        <p:spPr>
          <a:xfrm>
            <a:off x="8256310" y="1516741"/>
            <a:ext cx="2794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+mj-lt"/>
              </a:rPr>
              <a:t>02.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71370C-7742-467C-B102-4C123055DF02}"/>
              </a:ext>
            </a:extLst>
          </p:cNvPr>
          <p:cNvSpPr txBox="1"/>
          <p:nvPr/>
        </p:nvSpPr>
        <p:spPr>
          <a:xfrm>
            <a:off x="5018319" y="4809226"/>
            <a:ext cx="2794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600" dirty="0">
                <a:solidFill>
                  <a:schemeClr val="tx1"/>
                </a:solidFill>
              </a:rPr>
              <a:t>From the work of Li et al. (2023) 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192031F-D78A-4FD6-B1A3-0D77279AE7B9}"/>
              </a:ext>
            </a:extLst>
          </p:cNvPr>
          <p:cNvSpPr/>
          <p:nvPr/>
        </p:nvSpPr>
        <p:spPr>
          <a:xfrm>
            <a:off x="5018318" y="4359727"/>
            <a:ext cx="2794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Project inspiration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64DE877-4234-409D-8A11-65BAA869125C}"/>
              </a:ext>
            </a:extLst>
          </p:cNvPr>
          <p:cNvSpPr/>
          <p:nvPr/>
        </p:nvSpPr>
        <p:spPr>
          <a:xfrm>
            <a:off x="5005618" y="3864982"/>
            <a:ext cx="2794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+mj-lt"/>
              </a:rPr>
              <a:t>03.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50FFF5-0420-4AC8-869E-D9F4320EF141}"/>
              </a:ext>
            </a:extLst>
          </p:cNvPr>
          <p:cNvSpPr txBox="1"/>
          <p:nvPr/>
        </p:nvSpPr>
        <p:spPr>
          <a:xfrm>
            <a:off x="8269011" y="4809226"/>
            <a:ext cx="2794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600" dirty="0">
                <a:solidFill>
                  <a:schemeClr val="tx1"/>
                </a:solidFill>
              </a:rPr>
              <a:t>Recreating the model, adding obstacles and new species.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02795965-6269-4D04-8BB3-F67D1B660B34}"/>
              </a:ext>
            </a:extLst>
          </p:cNvPr>
          <p:cNvSpPr/>
          <p:nvPr/>
        </p:nvSpPr>
        <p:spPr>
          <a:xfrm>
            <a:off x="8269010" y="4359727"/>
            <a:ext cx="2794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Extension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5A83CB11-F562-4737-A5C1-80669914579C}"/>
              </a:ext>
            </a:extLst>
          </p:cNvPr>
          <p:cNvSpPr/>
          <p:nvPr/>
        </p:nvSpPr>
        <p:spPr>
          <a:xfrm>
            <a:off x="8256310" y="3864982"/>
            <a:ext cx="2794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+mj-lt"/>
              </a:rPr>
              <a:t>04.</a:t>
            </a: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15D2D095-6C75-4351-93FC-FDF4FE9D3367}"/>
              </a:ext>
            </a:extLst>
          </p:cNvPr>
          <p:cNvCxnSpPr>
            <a:cxnSpLocks/>
          </p:cNvCxnSpPr>
          <p:nvPr/>
        </p:nvCxnSpPr>
        <p:spPr>
          <a:xfrm>
            <a:off x="888999" y="3774949"/>
            <a:ext cx="38086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560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A26AB2B-ABA9-47A1-87C2-B92F829D2B31}"/>
              </a:ext>
            </a:extLst>
          </p:cNvPr>
          <p:cNvSpPr txBox="1"/>
          <p:nvPr/>
        </p:nvSpPr>
        <p:spPr>
          <a:xfrm>
            <a:off x="1206499" y="850615"/>
            <a:ext cx="817880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sz="2800" b="0" dirty="0">
                <a:latin typeface="+mj-lt"/>
              </a:rPr>
              <a:t>Methods</a:t>
            </a:r>
            <a:endParaRPr lang="ko-KR" altLang="en-US" sz="2800" b="0" dirty="0">
              <a:latin typeface="+mj-lt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896F7DDF-8181-4B2C-8317-821D91CD4BCD}"/>
              </a:ext>
            </a:extLst>
          </p:cNvPr>
          <p:cNvSpPr/>
          <p:nvPr/>
        </p:nvSpPr>
        <p:spPr>
          <a:xfrm>
            <a:off x="1945793" y="2448399"/>
            <a:ext cx="30845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+mj-lt"/>
              </a:rPr>
              <a:t>01. Environment Setup</a:t>
            </a:r>
            <a:endParaRPr lang="ko-KR" altLang="en-US" sz="2000" dirty="0">
              <a:latin typeface="+mj-lt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A995B20E-4DBF-4DB4-B2F1-C953F99A1292}"/>
              </a:ext>
            </a:extLst>
          </p:cNvPr>
          <p:cNvSpPr/>
          <p:nvPr/>
        </p:nvSpPr>
        <p:spPr>
          <a:xfrm>
            <a:off x="6818964" y="2448399"/>
            <a:ext cx="30845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+mj-lt"/>
              </a:rPr>
              <a:t>03. </a:t>
            </a:r>
            <a:r>
              <a:rPr lang="en-US" altLang="ko-KR" sz="2000" dirty="0" err="1">
                <a:latin typeface="+mj-lt"/>
              </a:rPr>
              <a:t>Reinforcment</a:t>
            </a:r>
            <a:r>
              <a:rPr lang="en-US" altLang="ko-KR" sz="2000" dirty="0">
                <a:latin typeface="+mj-lt"/>
              </a:rPr>
              <a:t> Learning Framework</a:t>
            </a:r>
            <a:endParaRPr lang="ko-KR" altLang="en-US" sz="2000" dirty="0">
              <a:latin typeface="+mj-lt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8CDD0359-8F78-40BA-BA96-2A46AE019BD4}"/>
              </a:ext>
            </a:extLst>
          </p:cNvPr>
          <p:cNvSpPr/>
          <p:nvPr/>
        </p:nvSpPr>
        <p:spPr>
          <a:xfrm>
            <a:off x="1945793" y="4279776"/>
            <a:ext cx="30845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+mj-lt"/>
              </a:rPr>
              <a:t>02. Agent Dynamics, types and </a:t>
            </a:r>
            <a:r>
              <a:rPr lang="en-US" altLang="ko-KR" sz="2000" dirty="0" err="1">
                <a:latin typeface="+mj-lt"/>
              </a:rPr>
              <a:t>behaviours</a:t>
            </a:r>
            <a:endParaRPr lang="ko-KR" altLang="en-US" sz="2000" dirty="0">
              <a:latin typeface="+mj-lt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E46B272F-19B4-45AB-9BE4-84A01DC6C4A3}"/>
              </a:ext>
            </a:extLst>
          </p:cNvPr>
          <p:cNvSpPr/>
          <p:nvPr/>
        </p:nvSpPr>
        <p:spPr>
          <a:xfrm>
            <a:off x="6818964" y="4279776"/>
            <a:ext cx="30845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+mj-lt"/>
              </a:rPr>
              <a:t>04. Verification</a:t>
            </a:r>
            <a:endParaRPr lang="ko-KR" altLang="en-US" sz="2000" dirty="0">
              <a:latin typeface="+mj-lt"/>
            </a:endParaRPr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284F37FC-B295-4F12-BEAC-E9768D124B8E}"/>
              </a:ext>
            </a:extLst>
          </p:cNvPr>
          <p:cNvCxnSpPr>
            <a:cxnSpLocks/>
          </p:cNvCxnSpPr>
          <p:nvPr/>
        </p:nvCxnSpPr>
        <p:spPr>
          <a:xfrm>
            <a:off x="1263649" y="1578431"/>
            <a:ext cx="96647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280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A28EB-C05E-1F56-AD8D-16B43AD68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>
            <a:extLst>
              <a:ext uri="{FF2B5EF4-FFF2-40B4-BE49-F238E27FC236}">
                <a16:creationId xmlns:a16="http://schemas.microsoft.com/office/drawing/2014/main" id="{A4F3545B-8830-7FCE-B80B-FF286CB0409A}"/>
              </a:ext>
            </a:extLst>
          </p:cNvPr>
          <p:cNvSpPr txBox="1"/>
          <p:nvPr/>
        </p:nvSpPr>
        <p:spPr>
          <a:xfrm>
            <a:off x="965200" y="1768916"/>
            <a:ext cx="3685722" cy="107721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ko-KR"/>
            </a:defPPr>
            <a:lvl1pPr>
              <a:defRPr sz="3200">
                <a:solidFill>
                  <a:srgbClr val="475DE6"/>
                </a:solidFill>
                <a:latin typeface="+mj-lt"/>
              </a:defRPr>
            </a:lvl1pPr>
          </a:lstStyle>
          <a:p>
            <a:r>
              <a:rPr lang="en-US" altLang="ko-KR" b="1" dirty="0">
                <a:solidFill>
                  <a:schemeClr val="tx1"/>
                </a:solidFill>
                <a:latin typeface="+mn-lt"/>
              </a:rPr>
              <a:t>Environment Setup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2E1E456E-E9C9-785D-4A04-255A711D3A15}"/>
              </a:ext>
            </a:extLst>
          </p:cNvPr>
          <p:cNvSpPr/>
          <p:nvPr/>
        </p:nvSpPr>
        <p:spPr>
          <a:xfrm>
            <a:off x="6438900" y="1848732"/>
            <a:ext cx="47775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800" b="1" dirty="0">
                <a:latin typeface="Abadi Extra Light" panose="020F0502020204030204" pitchFamily="34" charset="0"/>
              </a:rPr>
              <a:t>2D</a:t>
            </a:r>
            <a:r>
              <a:rPr lang="en-US" altLang="ko-KR" sz="2800" dirty="0">
                <a:latin typeface="Abadi Extra Light" panose="020F0502020204030204" pitchFamily="34" charset="0"/>
              </a:rPr>
              <a:t>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Abadi Extra Light" panose="020F0502020204030204" pitchFamily="34" charset="0"/>
              </a:rPr>
              <a:t>Agents </a:t>
            </a:r>
            <a:r>
              <a:rPr lang="en-US" altLang="ko-KR" sz="2800" b="1" dirty="0">
                <a:latin typeface="Abadi Extra Light" panose="020F0502020204030204" pitchFamily="34" charset="0"/>
              </a:rPr>
              <a:t>reappear</a:t>
            </a:r>
            <a:r>
              <a:rPr lang="en-US" altLang="ko-KR" sz="2800" dirty="0">
                <a:latin typeface="Abadi Extra Light" panose="020F0502020204030204" pitchFamily="34" charset="0"/>
              </a:rPr>
              <a:t> on the </a:t>
            </a:r>
            <a:r>
              <a:rPr lang="en-US" altLang="ko-KR" sz="2800" b="1" dirty="0">
                <a:latin typeface="Abadi Extra Light" panose="020F0502020204030204" pitchFamily="34" charset="0"/>
              </a:rPr>
              <a:t>opposite</a:t>
            </a:r>
            <a:r>
              <a:rPr lang="en-US" altLang="ko-KR" sz="2800" dirty="0">
                <a:latin typeface="Abadi Extra Light" panose="020F0502020204030204" pitchFamily="34" charset="0"/>
              </a:rPr>
              <a:t> side, when crossing a boundary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800" b="1" dirty="0">
                <a:latin typeface="Abadi Extra Light" panose="020F0502020204030204" pitchFamily="34" charset="0"/>
              </a:rPr>
              <a:t>No</a:t>
            </a:r>
            <a:r>
              <a:rPr lang="en-US" altLang="ko-KR" sz="2800" dirty="0">
                <a:latin typeface="Abadi Extra Light" panose="020F0502020204030204" pitchFamily="34" charset="0"/>
              </a:rPr>
              <a:t> physical borders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Abadi Extra Light" panose="020F0502020204030204" pitchFamily="34" charset="0"/>
              </a:rPr>
              <a:t>Adding </a:t>
            </a:r>
            <a:r>
              <a:rPr lang="en-US" altLang="ko-KR" sz="2800" b="1" dirty="0">
                <a:latin typeface="Abadi Extra Light" panose="020F0502020204030204" pitchFamily="34" charset="0"/>
              </a:rPr>
              <a:t>obstacles</a:t>
            </a:r>
            <a:endParaRPr lang="en-US" altLang="ko-KR" sz="2800" dirty="0">
              <a:latin typeface="Abadi Extra Light" panose="020F0502020204030204" pitchFamily="34" charset="0"/>
            </a:endParaRPr>
          </a:p>
        </p:txBody>
      </p: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4F1F15AF-F1C1-CAAF-2416-7893207F95E9}"/>
              </a:ext>
            </a:extLst>
          </p:cNvPr>
          <p:cNvCxnSpPr>
            <a:cxnSpLocks/>
          </p:cNvCxnSpPr>
          <p:nvPr/>
        </p:nvCxnSpPr>
        <p:spPr>
          <a:xfrm>
            <a:off x="5270500" y="1768916"/>
            <a:ext cx="0" cy="3320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531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>
            <a:extLst>
              <a:ext uri="{FF2B5EF4-FFF2-40B4-BE49-F238E27FC236}">
                <a16:creationId xmlns:a16="http://schemas.microsoft.com/office/drawing/2014/main" id="{0B97BF59-E4C6-4958-8E0A-3EBCFD0FF48C}"/>
              </a:ext>
            </a:extLst>
          </p:cNvPr>
          <p:cNvSpPr txBox="1"/>
          <p:nvPr/>
        </p:nvSpPr>
        <p:spPr>
          <a:xfrm>
            <a:off x="965200" y="2261359"/>
            <a:ext cx="3685722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ko-KR"/>
            </a:defPPr>
            <a:lvl1pPr>
              <a:defRPr sz="3200">
                <a:solidFill>
                  <a:srgbClr val="475DE6"/>
                </a:solidFill>
                <a:latin typeface="+mj-lt"/>
              </a:defRPr>
            </a:lvl1pPr>
          </a:lstStyle>
          <a:p>
            <a:r>
              <a:rPr lang="en-US" altLang="ko-KR" b="1" dirty="0">
                <a:solidFill>
                  <a:schemeClr val="tx1"/>
                </a:solidFill>
                <a:latin typeface="+mn-lt"/>
              </a:rPr>
              <a:t>Agent Dynamics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E377F0F-5AB8-4439-B885-4EEA00906599}"/>
              </a:ext>
            </a:extLst>
          </p:cNvPr>
          <p:cNvSpPr txBox="1"/>
          <p:nvPr/>
        </p:nvSpPr>
        <p:spPr>
          <a:xfrm>
            <a:off x="6438900" y="2187293"/>
            <a:ext cx="478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Forward Propulsion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Rotational Force</a:t>
            </a:r>
            <a:endParaRPr lang="ko-KR" altLang="en-US" sz="1400" dirty="0"/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D76E45E9-6E36-4504-A88D-42943CDBC879}"/>
              </a:ext>
            </a:extLst>
          </p:cNvPr>
          <p:cNvSpPr/>
          <p:nvPr/>
        </p:nvSpPr>
        <p:spPr>
          <a:xfrm>
            <a:off x="6438900" y="1848732"/>
            <a:ext cx="4777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+mj-lt"/>
              </a:rPr>
              <a:t>Active forces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0B39766-74AB-44EB-881D-B2A792FE64E1}"/>
              </a:ext>
            </a:extLst>
          </p:cNvPr>
          <p:cNvSpPr txBox="1"/>
          <p:nvPr/>
        </p:nvSpPr>
        <p:spPr>
          <a:xfrm>
            <a:off x="6438900" y="4270605"/>
            <a:ext cx="478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Dragging 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Elastic Forces Between Agents</a:t>
            </a:r>
            <a:endParaRPr lang="ko-KR" altLang="en-US" sz="1400" dirty="0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A2478E08-28C2-4A40-89D4-26818F189FF4}"/>
              </a:ext>
            </a:extLst>
          </p:cNvPr>
          <p:cNvSpPr/>
          <p:nvPr/>
        </p:nvSpPr>
        <p:spPr>
          <a:xfrm>
            <a:off x="6438900" y="3932044"/>
            <a:ext cx="4777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+mj-lt"/>
              </a:rPr>
              <a:t>Passive forces</a:t>
            </a:r>
          </a:p>
        </p:txBody>
      </p: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B64220F6-BB8A-43E5-BD56-BB4B2F06A07F}"/>
              </a:ext>
            </a:extLst>
          </p:cNvPr>
          <p:cNvCxnSpPr>
            <a:cxnSpLocks/>
          </p:cNvCxnSpPr>
          <p:nvPr/>
        </p:nvCxnSpPr>
        <p:spPr>
          <a:xfrm>
            <a:off x="5270500" y="1768916"/>
            <a:ext cx="0" cy="3320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lika 2">
            <a:extLst>
              <a:ext uri="{FF2B5EF4-FFF2-40B4-BE49-F238E27FC236}">
                <a16:creationId xmlns:a16="http://schemas.microsoft.com/office/drawing/2014/main" id="{A9494564-FD28-272C-3D4C-239E4AF4C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474" y="4191577"/>
            <a:ext cx="4777526" cy="15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30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36778-91E8-FBD6-441D-4DC62F1A1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>
            <a:extLst>
              <a:ext uri="{FF2B5EF4-FFF2-40B4-BE49-F238E27FC236}">
                <a16:creationId xmlns:a16="http://schemas.microsoft.com/office/drawing/2014/main" id="{D8CBF971-499D-195F-98A6-28860300652E}"/>
              </a:ext>
            </a:extLst>
          </p:cNvPr>
          <p:cNvSpPr txBox="1"/>
          <p:nvPr/>
        </p:nvSpPr>
        <p:spPr>
          <a:xfrm>
            <a:off x="965200" y="2261359"/>
            <a:ext cx="3685722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ko-KR"/>
            </a:defPPr>
            <a:lvl1pPr>
              <a:defRPr sz="3200">
                <a:solidFill>
                  <a:srgbClr val="475DE6"/>
                </a:solidFill>
                <a:latin typeface="+mj-lt"/>
              </a:defRPr>
            </a:lvl1pPr>
          </a:lstStyle>
          <a:p>
            <a:r>
              <a:rPr lang="en-US" altLang="ko-KR" b="1" dirty="0">
                <a:solidFill>
                  <a:schemeClr val="tx1"/>
                </a:solidFill>
                <a:latin typeface="+mn-lt"/>
              </a:rPr>
              <a:t>Agent Types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DE93656-F60A-3020-3AF8-127E33E5A222}"/>
              </a:ext>
            </a:extLst>
          </p:cNvPr>
          <p:cNvSpPr txBox="1"/>
          <p:nvPr/>
        </p:nvSpPr>
        <p:spPr>
          <a:xfrm>
            <a:off x="6438900" y="2187293"/>
            <a:ext cx="478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Aims to survive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ko-KR" sz="1400" dirty="0"/>
              <a:t>Negative rewards for being caught</a:t>
            </a:r>
            <a:endParaRPr lang="ko-KR" altLang="en-US" sz="1400" dirty="0"/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26C16A16-E52A-0F42-429D-98983088ED69}"/>
              </a:ext>
            </a:extLst>
          </p:cNvPr>
          <p:cNvSpPr/>
          <p:nvPr/>
        </p:nvSpPr>
        <p:spPr>
          <a:xfrm>
            <a:off x="6438900" y="1848732"/>
            <a:ext cx="4777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+mj-lt"/>
              </a:rPr>
              <a:t>Prey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A7655D9-311A-3C12-B34F-566335AB43CF}"/>
              </a:ext>
            </a:extLst>
          </p:cNvPr>
          <p:cNvSpPr txBox="1"/>
          <p:nvPr/>
        </p:nvSpPr>
        <p:spPr>
          <a:xfrm>
            <a:off x="6428526" y="3429000"/>
            <a:ext cx="478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Pursue and catch prey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Positive and negative rewards</a:t>
            </a:r>
            <a:endParaRPr lang="ko-KR" altLang="en-US" sz="1400" dirty="0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8B88F8DD-96F9-2D5B-4A42-988FB90C20FF}"/>
              </a:ext>
            </a:extLst>
          </p:cNvPr>
          <p:cNvSpPr/>
          <p:nvPr/>
        </p:nvSpPr>
        <p:spPr>
          <a:xfrm>
            <a:off x="6428526" y="3090439"/>
            <a:ext cx="4777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+mj-lt"/>
              </a:rPr>
              <a:t>Predators</a:t>
            </a:r>
          </a:p>
        </p:txBody>
      </p: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E43CB606-54FB-5434-2A47-1D8F11AD758A}"/>
              </a:ext>
            </a:extLst>
          </p:cNvPr>
          <p:cNvCxnSpPr>
            <a:cxnSpLocks/>
          </p:cNvCxnSpPr>
          <p:nvPr/>
        </p:nvCxnSpPr>
        <p:spPr>
          <a:xfrm>
            <a:off x="5270500" y="1768916"/>
            <a:ext cx="0" cy="3320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58">
            <a:extLst>
              <a:ext uri="{FF2B5EF4-FFF2-40B4-BE49-F238E27FC236}">
                <a16:creationId xmlns:a16="http://schemas.microsoft.com/office/drawing/2014/main" id="{CD426EF7-896F-CC9C-A61D-EED52389A3D2}"/>
              </a:ext>
            </a:extLst>
          </p:cNvPr>
          <p:cNvSpPr txBox="1"/>
          <p:nvPr/>
        </p:nvSpPr>
        <p:spPr>
          <a:xfrm>
            <a:off x="6418152" y="4482531"/>
            <a:ext cx="478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Aims to pursue predators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Real world food chain</a:t>
            </a:r>
          </a:p>
        </p:txBody>
      </p:sp>
      <p:sp>
        <p:nvSpPr>
          <p:cNvPr id="6" name="직사각형 59">
            <a:extLst>
              <a:ext uri="{FF2B5EF4-FFF2-40B4-BE49-F238E27FC236}">
                <a16:creationId xmlns:a16="http://schemas.microsoft.com/office/drawing/2014/main" id="{E2604AED-78CC-0319-2A8A-55A4BCE792E3}"/>
              </a:ext>
            </a:extLst>
          </p:cNvPr>
          <p:cNvSpPr/>
          <p:nvPr/>
        </p:nvSpPr>
        <p:spPr>
          <a:xfrm>
            <a:off x="6418152" y="4143970"/>
            <a:ext cx="4777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+mj-lt"/>
              </a:rPr>
              <a:t>Super Predators</a:t>
            </a:r>
          </a:p>
        </p:txBody>
      </p:sp>
    </p:spTree>
    <p:extLst>
      <p:ext uri="{BB962C8B-B14F-4D97-AF65-F5344CB8AC3E}">
        <p14:creationId xmlns:p14="http://schemas.microsoft.com/office/powerpoint/2010/main" val="2206676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F6934-8B5F-3B2F-2BA5-5758AEEA2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>
            <a:extLst>
              <a:ext uri="{FF2B5EF4-FFF2-40B4-BE49-F238E27FC236}">
                <a16:creationId xmlns:a16="http://schemas.microsoft.com/office/drawing/2014/main" id="{42F65C3B-E121-E413-4EC7-810CEDDFB92B}"/>
              </a:ext>
            </a:extLst>
          </p:cNvPr>
          <p:cNvSpPr txBox="1"/>
          <p:nvPr/>
        </p:nvSpPr>
        <p:spPr>
          <a:xfrm>
            <a:off x="1000579" y="1768916"/>
            <a:ext cx="3685722" cy="156966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ko-KR"/>
            </a:defPPr>
            <a:lvl1pPr>
              <a:defRPr sz="3200">
                <a:solidFill>
                  <a:srgbClr val="475DE6"/>
                </a:solidFill>
                <a:latin typeface="+mj-lt"/>
              </a:defRPr>
            </a:lvl1pPr>
          </a:lstStyle>
          <a:p>
            <a:r>
              <a:rPr lang="en-US" altLang="ko-KR" b="1" dirty="0">
                <a:solidFill>
                  <a:schemeClr val="tx1"/>
                </a:solidFill>
                <a:latin typeface="+mn-lt"/>
              </a:rPr>
              <a:t>Reinforcement Learning Framework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24328B4E-F791-6A9E-FFE1-CFBDF1727582}"/>
              </a:ext>
            </a:extLst>
          </p:cNvPr>
          <p:cNvSpPr/>
          <p:nvPr/>
        </p:nvSpPr>
        <p:spPr>
          <a:xfrm>
            <a:off x="6438900" y="1848732"/>
            <a:ext cx="47775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Abadi Extra Light" panose="020F0502020204030204" pitchFamily="34" charset="0"/>
              </a:rPr>
              <a:t>Uses an algorithm (</a:t>
            </a:r>
            <a:r>
              <a:rPr lang="en-US" altLang="ko-KR" sz="2800" b="1" dirty="0">
                <a:latin typeface="Abadi Extra Light" panose="020F0502020204030204" pitchFamily="34" charset="0"/>
              </a:rPr>
              <a:t>MADDPG, PPO)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b="1" dirty="0">
                <a:latin typeface="Abadi Extra Light" panose="020F0502020204030204" pitchFamily="34" charset="0"/>
              </a:rPr>
              <a:t>Reward </a:t>
            </a:r>
            <a:r>
              <a:rPr lang="en-US" altLang="ko-KR" sz="2800" dirty="0">
                <a:latin typeface="Abadi Extra Light" panose="020F0502020204030204" pitchFamily="34" charset="0"/>
              </a:rPr>
              <a:t>structure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Abadi Extra Light" panose="020F0502020204030204" pitchFamily="34" charset="0"/>
              </a:rPr>
              <a:t>+1/-1 if caught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Abadi Extra Light" panose="020F0502020204030204" pitchFamily="34" charset="0"/>
              </a:rPr>
              <a:t>Cost of movement :</a:t>
            </a:r>
            <a:br>
              <a:rPr lang="en-US" altLang="ko-KR" sz="2800" dirty="0">
                <a:latin typeface="Abadi Extra Light" panose="020F0502020204030204" pitchFamily="34" charset="0"/>
              </a:rPr>
            </a:br>
            <a:r>
              <a:rPr lang="en-GB" sz="2000" dirty="0"/>
              <a:t>−0.01|aF | − 0.1|aR|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altLang="ko-KR" sz="2800" dirty="0" err="1">
                <a:latin typeface="Abadi Extra Light" panose="020F0502020204030204" pitchFamily="34" charset="0"/>
              </a:rPr>
              <a:t>Toggable</a:t>
            </a:r>
            <a:r>
              <a:rPr lang="en-GB" altLang="ko-KR" sz="2800" dirty="0">
                <a:latin typeface="Abadi Extra Light" panose="020F0502020204030204" pitchFamily="34" charset="0"/>
              </a:rPr>
              <a:t> negative reward for obstacle collision</a:t>
            </a:r>
            <a:endParaRPr lang="en-US" sz="2800" dirty="0">
              <a:latin typeface="Abadi Extra Light" panose="020F0502020204030204" pitchFamily="34" charset="0"/>
            </a:endParaRPr>
          </a:p>
        </p:txBody>
      </p: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97896436-1A3A-0723-A678-9F8CB6D630CB}"/>
              </a:ext>
            </a:extLst>
          </p:cNvPr>
          <p:cNvCxnSpPr>
            <a:cxnSpLocks/>
          </p:cNvCxnSpPr>
          <p:nvPr/>
        </p:nvCxnSpPr>
        <p:spPr>
          <a:xfrm>
            <a:off x="5270500" y="1768916"/>
            <a:ext cx="0" cy="3320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154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D4238-E28B-4476-BE6E-3EBF5436A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>
            <a:extLst>
              <a:ext uri="{FF2B5EF4-FFF2-40B4-BE49-F238E27FC236}">
                <a16:creationId xmlns:a16="http://schemas.microsoft.com/office/drawing/2014/main" id="{5525A7C7-0464-78F6-AF76-99592F7D7221}"/>
              </a:ext>
            </a:extLst>
          </p:cNvPr>
          <p:cNvSpPr txBox="1"/>
          <p:nvPr/>
        </p:nvSpPr>
        <p:spPr>
          <a:xfrm>
            <a:off x="4481549" y="817886"/>
            <a:ext cx="2485321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ko-KR"/>
            </a:defPPr>
            <a:lvl1pPr>
              <a:defRPr sz="3200">
                <a:solidFill>
                  <a:srgbClr val="475DE6"/>
                </a:solidFill>
                <a:latin typeface="+mj-lt"/>
              </a:defRPr>
            </a:lvl1pPr>
          </a:lstStyle>
          <a:p>
            <a:r>
              <a:rPr lang="en-US" altLang="ko-KR" b="1" dirty="0">
                <a:solidFill>
                  <a:schemeClr val="tx1"/>
                </a:solidFill>
                <a:latin typeface="+mn-lt"/>
              </a:rPr>
              <a:t>Verification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C15984F-DE1C-FC4D-DCB1-860A690C0AE6}"/>
              </a:ext>
            </a:extLst>
          </p:cNvPr>
          <p:cNvSpPr txBox="1"/>
          <p:nvPr/>
        </p:nvSpPr>
        <p:spPr>
          <a:xfrm>
            <a:off x="1566753" y="2781688"/>
            <a:ext cx="38186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measures the spatial aggregation of agents, capturing how densely the agents cluster </a:t>
            </a:r>
          </a:p>
          <a:p>
            <a:r>
              <a:rPr lang="en-US" sz="1400" dirty="0"/>
              <a:t>together.</a:t>
            </a:r>
            <a:endParaRPr lang="ko-KR" altLang="en-US" sz="1400" dirty="0"/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4DC3230C-F71A-94E1-97A2-1F67170E0357}"/>
              </a:ext>
            </a:extLst>
          </p:cNvPr>
          <p:cNvSpPr/>
          <p:nvPr/>
        </p:nvSpPr>
        <p:spPr>
          <a:xfrm>
            <a:off x="1566753" y="2443127"/>
            <a:ext cx="3891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Degree of Sparsity (DoS)</a:t>
            </a:r>
            <a:endParaRPr lang="en-US" altLang="ko-KR" b="1" dirty="0">
              <a:latin typeface="+mj-lt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D47272F-E4E4-0D14-047A-083C6E225023}"/>
              </a:ext>
            </a:extLst>
          </p:cNvPr>
          <p:cNvSpPr txBox="1"/>
          <p:nvPr/>
        </p:nvSpPr>
        <p:spPr>
          <a:xfrm>
            <a:off x="6284076" y="2781688"/>
            <a:ext cx="478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quantifies the alignment of the agents’ headings, assessing how consistently agents move in the same direction</a:t>
            </a:r>
            <a:endParaRPr lang="ko-KR" altLang="en-US" sz="1400" dirty="0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B5779E85-8BCB-A199-D4F9-87C953685DB8}"/>
              </a:ext>
            </a:extLst>
          </p:cNvPr>
          <p:cNvSpPr/>
          <p:nvPr/>
        </p:nvSpPr>
        <p:spPr>
          <a:xfrm>
            <a:off x="6284076" y="2443127"/>
            <a:ext cx="4777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Degree of Alignment (</a:t>
            </a:r>
            <a:r>
              <a:rPr lang="en-GB" b="1" dirty="0" err="1"/>
              <a:t>DoA</a:t>
            </a:r>
            <a:r>
              <a:rPr lang="en-GB" b="1" dirty="0"/>
              <a:t>)</a:t>
            </a:r>
            <a:endParaRPr lang="en-US" altLang="ko-KR" b="1" dirty="0">
              <a:latin typeface="+mj-lt"/>
            </a:endParaRPr>
          </a:p>
        </p:txBody>
      </p: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D63ECCE8-8AE0-1777-958F-736724153BF0}"/>
              </a:ext>
            </a:extLst>
          </p:cNvPr>
          <p:cNvCxnSpPr>
            <a:cxnSpLocks/>
          </p:cNvCxnSpPr>
          <p:nvPr/>
        </p:nvCxnSpPr>
        <p:spPr>
          <a:xfrm>
            <a:off x="5724210" y="1829497"/>
            <a:ext cx="0" cy="3320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3">
            <a:extLst>
              <a:ext uri="{FF2B5EF4-FFF2-40B4-BE49-F238E27FC236}">
                <a16:creationId xmlns:a16="http://schemas.microsoft.com/office/drawing/2014/main" id="{F4612ECA-888B-0A9A-2ED3-9EFE533A9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31" y="3789250"/>
            <a:ext cx="3829993" cy="83859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1CEAA3F-5889-6376-043C-C3908224D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513" y="3747360"/>
            <a:ext cx="4035332" cy="92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74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E39CC-6298-28EA-CF72-B25A68C41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4B14CD88-5E0F-4F0B-E588-910CE101031C}"/>
              </a:ext>
            </a:extLst>
          </p:cNvPr>
          <p:cNvSpPr txBox="1"/>
          <p:nvPr/>
        </p:nvSpPr>
        <p:spPr>
          <a:xfrm>
            <a:off x="1625599" y="1008262"/>
            <a:ext cx="8940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en-US" altLang="ko-KR" sz="1200" dirty="0"/>
              <a:t>First attempt</a:t>
            </a:r>
            <a:endParaRPr lang="ko-KR" altLang="en-US" sz="1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10DC852-4B77-3D01-AAA1-6F447415F0D2}"/>
              </a:ext>
            </a:extLst>
          </p:cNvPr>
          <p:cNvSpPr txBox="1"/>
          <p:nvPr/>
        </p:nvSpPr>
        <p:spPr>
          <a:xfrm>
            <a:off x="1625599" y="566424"/>
            <a:ext cx="8940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latin typeface="+mj-lt"/>
                <a:cs typeface="Arial" panose="020B0604020202020204" pitchFamily="34" charset="0"/>
              </a:rPr>
              <a:t>Results</a:t>
            </a:r>
            <a:endParaRPr lang="ko-KR" alt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B04C6B-9494-E0E3-B98A-9C3D4CE3ADB7}"/>
              </a:ext>
            </a:extLst>
          </p:cNvPr>
          <p:cNvSpPr txBox="1"/>
          <p:nvPr/>
        </p:nvSpPr>
        <p:spPr>
          <a:xfrm>
            <a:off x="1895386" y="4516735"/>
            <a:ext cx="2392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</a:rPr>
              <a:t>Prey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</a:rPr>
              <a:t>Predators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</a:rPr>
              <a:t>Parameters from the article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</a:rPr>
              <a:t>Environment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6123863B-2B84-125F-C136-954C4E535E6B}"/>
              </a:ext>
            </a:extLst>
          </p:cNvPr>
          <p:cNvSpPr/>
          <p:nvPr/>
        </p:nvSpPr>
        <p:spPr>
          <a:xfrm>
            <a:off x="1895385" y="4165952"/>
            <a:ext cx="2392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+mj-lt"/>
              </a:rPr>
              <a:t>Basic implementation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803435-C271-312E-A70C-58A5A475DC87}"/>
              </a:ext>
            </a:extLst>
          </p:cNvPr>
          <p:cNvSpPr txBox="1"/>
          <p:nvPr/>
        </p:nvSpPr>
        <p:spPr>
          <a:xfrm>
            <a:off x="5317267" y="4494024"/>
            <a:ext cx="239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</a:rPr>
              <a:t>Passive forces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</a:rPr>
              <a:t>Active forces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53ADCFD-4FFE-8845-5A23-8D4579CEAC30}"/>
              </a:ext>
            </a:extLst>
          </p:cNvPr>
          <p:cNvSpPr/>
          <p:nvPr/>
        </p:nvSpPr>
        <p:spPr>
          <a:xfrm>
            <a:off x="5317267" y="4156215"/>
            <a:ext cx="2392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+mj-lt"/>
              </a:rPr>
              <a:t>Agent forces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DEC5AE-50DB-1B77-77ED-FF31A01A4ABA}"/>
              </a:ext>
            </a:extLst>
          </p:cNvPr>
          <p:cNvSpPr txBox="1"/>
          <p:nvPr/>
        </p:nvSpPr>
        <p:spPr>
          <a:xfrm>
            <a:off x="8369203" y="4491167"/>
            <a:ext cx="239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</a:rPr>
              <a:t>MADDPG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</a:rPr>
              <a:t>Training for 2000 episodes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1020483-99E8-C39C-39A0-7B9A97AEA59B}"/>
              </a:ext>
            </a:extLst>
          </p:cNvPr>
          <p:cNvSpPr/>
          <p:nvPr/>
        </p:nvSpPr>
        <p:spPr>
          <a:xfrm>
            <a:off x="8369202" y="4156215"/>
            <a:ext cx="2392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+mj-lt"/>
              </a:rPr>
              <a:t>RL</a:t>
            </a:r>
          </a:p>
        </p:txBody>
      </p:sp>
      <p:pic>
        <p:nvPicPr>
          <p:cNvPr id="3" name="Slika 2" descr="Slika, ki vsebuje besede električno modra, maroška modra&#10;&#10;Opis je samodejno ustvarjen">
            <a:extLst>
              <a:ext uri="{FF2B5EF4-FFF2-40B4-BE49-F238E27FC236}">
                <a16:creationId xmlns:a16="http://schemas.microsoft.com/office/drawing/2014/main" id="{53ACD970-64D8-20C8-975C-CE8FFE167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599" y="1707907"/>
            <a:ext cx="2122650" cy="2122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Slika 4" descr="Slika, ki vsebuje besede grafika&#10;&#10;Opis je samodejno ustvarjen">
            <a:extLst>
              <a:ext uri="{FF2B5EF4-FFF2-40B4-BE49-F238E27FC236}">
                <a16:creationId xmlns:a16="http://schemas.microsoft.com/office/drawing/2014/main" id="{84E2CAD3-5A57-1067-E617-D6BAD2F69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300" y="1531481"/>
            <a:ext cx="2299075" cy="2299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Slika 16" descr="Slika, ki vsebuje besede barvitost, simetrija, rumena&#10;&#10;Opis je samodejno ustvarjen">
            <a:extLst>
              <a:ext uri="{FF2B5EF4-FFF2-40B4-BE49-F238E27FC236}">
                <a16:creationId xmlns:a16="http://schemas.microsoft.com/office/drawing/2014/main" id="{BDF2E344-1514-ECAE-80D4-897E21358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538" y="1662732"/>
            <a:ext cx="2239980" cy="22281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52147169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ibre Franklin SemiBold - Libre Franklin Light">
      <a:majorFont>
        <a:latin typeface="Libre Franklin SemiBold"/>
        <a:ea typeface="Arial Unicode MS"/>
        <a:cs typeface=""/>
      </a:majorFont>
      <a:minorFont>
        <a:latin typeface="Libre Franklin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0334E"/>
        </a:solidFill>
        <a:ln w="9525" cap="flat">
          <a:noFill/>
          <a:prstDash val="solid"/>
          <a:miter/>
        </a:ln>
      </a:spPr>
      <a:bodyPr rtlCol="0" anchor="ctr"/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3501</TotalTime>
  <Words>370</Words>
  <Application>Microsoft Office PowerPoint</Application>
  <PresentationFormat>Širokozaslonsko</PresentationFormat>
  <Paragraphs>89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7" baseType="lpstr">
      <vt:lpstr>Abadi Extra Light</vt:lpstr>
      <vt:lpstr>Arial</vt:lpstr>
      <vt:lpstr>맑은 고딕</vt:lpstr>
      <vt:lpstr>PPTMON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Ariana Kržan</cp:lastModifiedBy>
  <cp:revision>235</cp:revision>
  <dcterms:created xsi:type="dcterms:W3CDTF">2019-04-06T05:20:47Z</dcterms:created>
  <dcterms:modified xsi:type="dcterms:W3CDTF">2025-01-10T21:50:43Z</dcterms:modified>
</cp:coreProperties>
</file>