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3"/>
    <p:sldId id="257" r:id="rId64"/>
    <p:sldId id="258" r:id="rId65"/>
    <p:sldId id="259" r:id="rId66"/>
    <p:sldId id="260" r:id="rId67"/>
    <p:sldId id="261" r:id="rId68"/>
    <p:sldId id="262" r:id="rId69"/>
    <p:sldId id="263" r:id="rId70"/>
    <p:sldId id="264" r:id="rId71"/>
    <p:sldId id="265" r:id="rId72"/>
    <p:sldId id="266" r:id="rId73"/>
    <p:sldId id="267" r:id="rId74"/>
    <p:sldId id="268" r:id="rId75"/>
    <p:sldId id="269" r:id="rId76"/>
    <p:sldId id="270" r:id="rId77"/>
    <p:sldId id="271" r:id="rId78"/>
    <p:sldId id="272" r:id="rId79"/>
    <p:sldId id="273" r:id="rId80"/>
    <p:sldId id="274" r:id="rId8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latsi" charset="1" panose="00000500000000000000"/>
      <p:regular r:id="rId10"/>
    </p:embeddedFont>
    <p:embeddedFont>
      <p:font typeface="Avenir" charset="1" panose="020B0503020203020204"/>
      <p:regular r:id="rId11"/>
    </p:embeddedFont>
    <p:embeddedFont>
      <p:font typeface="Avenir Bold" charset="1" panose="020B0703020203020204"/>
      <p:regular r:id="rId12"/>
    </p:embeddedFont>
    <p:embeddedFont>
      <p:font typeface="Avenir Italics" charset="1" panose="020B0503020203090204"/>
      <p:regular r:id="rId13"/>
    </p:embeddedFont>
    <p:embeddedFont>
      <p:font typeface="Avenir Bold Italics" charset="1" panose="020B0703020203090204"/>
      <p:regular r:id="rId14"/>
    </p:embeddedFont>
    <p:embeddedFont>
      <p:font typeface="Avenir Light" charset="1" panose="020B0402020203020204"/>
      <p:regular r:id="rId15"/>
    </p:embeddedFont>
    <p:embeddedFont>
      <p:font typeface="Avenir Light Italics" charset="1" panose="020B0402020203090204"/>
      <p:regular r:id="rId16"/>
    </p:embeddedFont>
    <p:embeddedFont>
      <p:font typeface="Avenir Medium" charset="1" panose="020B0603020203020204"/>
      <p:regular r:id="rId17"/>
    </p:embeddedFont>
    <p:embeddedFont>
      <p:font typeface="Avenir Medium Italics" charset="1" panose="020B0603020203090204"/>
      <p:regular r:id="rId18"/>
    </p:embeddedFont>
    <p:embeddedFont>
      <p:font typeface="Avenir Ultra-Bold" charset="1" panose="020B0803020203020204"/>
      <p:regular r:id="rId19"/>
    </p:embeddedFont>
    <p:embeddedFont>
      <p:font typeface="Avenir Ultra-Bold Italics" charset="1" panose="020B0803020203090204"/>
      <p:regular r:id="rId20"/>
    </p:embeddedFont>
    <p:embeddedFont>
      <p:font typeface="Canva Sans" charset="1" panose="020B0503030501040103"/>
      <p:regular r:id="rId21"/>
    </p:embeddedFont>
    <p:embeddedFont>
      <p:font typeface="Canva Sans Bold" charset="1" panose="020B0803030501040103"/>
      <p:regular r:id="rId22"/>
    </p:embeddedFont>
    <p:embeddedFont>
      <p:font typeface="Canva Sans Italics" charset="1" panose="020B0503030501040103"/>
      <p:regular r:id="rId23"/>
    </p:embeddedFont>
    <p:embeddedFont>
      <p:font typeface="Canva Sans Bold Italics" charset="1" panose="020B0803030501040103"/>
      <p:regular r:id="rId24"/>
    </p:embeddedFont>
    <p:embeddedFont>
      <p:font typeface="Canva Sans Medium" charset="1" panose="020B0603030501040103"/>
      <p:regular r:id="rId25"/>
    </p:embeddedFont>
    <p:embeddedFont>
      <p:font typeface="Canva Sans Medium Italics" charset="1" panose="020B0603030501040103"/>
      <p:regular r:id="rId26"/>
    </p:embeddedFont>
    <p:embeddedFont>
      <p:font typeface="Open Sans" charset="1" panose="020B0606030504020204"/>
      <p:regular r:id="rId27"/>
    </p:embeddedFont>
    <p:embeddedFont>
      <p:font typeface="Open Sans Bold" charset="1" panose="020B0806030504020204"/>
      <p:regular r:id="rId28"/>
    </p:embeddedFont>
    <p:embeddedFont>
      <p:font typeface="Open Sans Italics" charset="1" panose="020B0606030504020204"/>
      <p:regular r:id="rId29"/>
    </p:embeddedFont>
    <p:embeddedFont>
      <p:font typeface="Open Sans Bold Italics" charset="1" panose="020B0806030504020204"/>
      <p:regular r:id="rId30"/>
    </p:embeddedFont>
    <p:embeddedFont>
      <p:font typeface="Open Sans Light" charset="1" panose="020B0306030504020204"/>
      <p:regular r:id="rId31"/>
    </p:embeddedFont>
    <p:embeddedFont>
      <p:font typeface="Open Sans Light Italics" charset="1" panose="020B0306030504020204"/>
      <p:regular r:id="rId32"/>
    </p:embeddedFont>
    <p:embeddedFont>
      <p:font typeface="Open Sans Ultra-Bold" charset="1" panose="00000000000000000000"/>
      <p:regular r:id="rId33"/>
    </p:embeddedFont>
    <p:embeddedFont>
      <p:font typeface="Open Sans Ultra-Bold Italics" charset="1" panose="00000000000000000000"/>
      <p:regular r:id="rId34"/>
    </p:embeddedFont>
    <p:embeddedFont>
      <p:font typeface="Abhaya Libre" charset="1" panose="02000503000000000000"/>
      <p:regular r:id="rId35"/>
    </p:embeddedFont>
    <p:embeddedFont>
      <p:font typeface="Abhaya Libre Bold" charset="1" panose="02000803000000000000"/>
      <p:regular r:id="rId36"/>
    </p:embeddedFont>
    <p:embeddedFont>
      <p:font typeface="Abhaya Libre Italics" charset="1" panose="02000503000000000000"/>
      <p:regular r:id="rId37"/>
    </p:embeddedFont>
    <p:embeddedFont>
      <p:font typeface="Abhaya Libre Bold Italics" charset="1" panose="02000803000000000000"/>
      <p:regular r:id="rId38"/>
    </p:embeddedFont>
    <p:embeddedFont>
      <p:font typeface="Abhaya Libre Medium" charset="1" panose="02000603000000000000"/>
      <p:regular r:id="rId39"/>
    </p:embeddedFont>
    <p:embeddedFont>
      <p:font typeface="Abhaya Libre Medium Italics" charset="1" panose="02000603000000000000"/>
      <p:regular r:id="rId40"/>
    </p:embeddedFont>
    <p:embeddedFont>
      <p:font typeface="Abhaya Libre Semi-Bold" charset="1" panose="02000703000000000000"/>
      <p:regular r:id="rId41"/>
    </p:embeddedFont>
    <p:embeddedFont>
      <p:font typeface="Abhaya Libre Semi-Bold Italics" charset="1" panose="02000703000000000000"/>
      <p:regular r:id="rId42"/>
    </p:embeddedFont>
    <p:embeddedFont>
      <p:font typeface="Abhaya Libre Ultra-Bold" charset="1" panose="02000803000000000000"/>
      <p:regular r:id="rId43"/>
    </p:embeddedFont>
    <p:embeddedFont>
      <p:font typeface="Abhaya Libre Ultra-Bold Italics" charset="1" panose="02000803000000000000"/>
      <p:regular r:id="rId44"/>
    </p:embeddedFont>
    <p:embeddedFont>
      <p:font typeface="Montserrat" charset="1" panose="00000500000000000000"/>
      <p:regular r:id="rId45"/>
    </p:embeddedFont>
    <p:embeddedFont>
      <p:font typeface="Montserrat Bold" charset="1" panose="00000800000000000000"/>
      <p:regular r:id="rId46"/>
    </p:embeddedFont>
    <p:embeddedFont>
      <p:font typeface="Montserrat Italics" charset="1" panose="00000500000000000000"/>
      <p:regular r:id="rId47"/>
    </p:embeddedFont>
    <p:embeddedFont>
      <p:font typeface="Montserrat Bold Italics" charset="1" panose="00000800000000000000"/>
      <p:regular r:id="rId48"/>
    </p:embeddedFont>
    <p:embeddedFont>
      <p:font typeface="Montserrat Thin" charset="1" panose="00000300000000000000"/>
      <p:regular r:id="rId49"/>
    </p:embeddedFont>
    <p:embeddedFont>
      <p:font typeface="Montserrat Thin Italics" charset="1" panose="00000300000000000000"/>
      <p:regular r:id="rId50"/>
    </p:embeddedFont>
    <p:embeddedFont>
      <p:font typeface="Montserrat Extra-Light" charset="1" panose="00000300000000000000"/>
      <p:regular r:id="rId51"/>
    </p:embeddedFont>
    <p:embeddedFont>
      <p:font typeface="Montserrat Extra-Light Italics" charset="1" panose="00000300000000000000"/>
      <p:regular r:id="rId52"/>
    </p:embeddedFont>
    <p:embeddedFont>
      <p:font typeface="Montserrat Light" charset="1" panose="00000400000000000000"/>
      <p:regular r:id="rId53"/>
    </p:embeddedFont>
    <p:embeddedFont>
      <p:font typeface="Montserrat Light Italics" charset="1" panose="00000400000000000000"/>
      <p:regular r:id="rId54"/>
    </p:embeddedFont>
    <p:embeddedFont>
      <p:font typeface="Montserrat Medium" charset="1" panose="00000600000000000000"/>
      <p:regular r:id="rId55"/>
    </p:embeddedFont>
    <p:embeddedFont>
      <p:font typeface="Montserrat Medium Italics" charset="1" panose="00000600000000000000"/>
      <p:regular r:id="rId56"/>
    </p:embeddedFont>
    <p:embeddedFont>
      <p:font typeface="Montserrat Semi-Bold" charset="1" panose="00000700000000000000"/>
      <p:regular r:id="rId57"/>
    </p:embeddedFont>
    <p:embeddedFont>
      <p:font typeface="Montserrat Semi-Bold Italics" charset="1" panose="00000700000000000000"/>
      <p:regular r:id="rId58"/>
    </p:embeddedFont>
    <p:embeddedFont>
      <p:font typeface="Montserrat Ultra-Bold" charset="1" panose="00000900000000000000"/>
      <p:regular r:id="rId59"/>
    </p:embeddedFont>
    <p:embeddedFont>
      <p:font typeface="Montserrat Ultra-Bold Italics" charset="1" panose="00000900000000000000"/>
      <p:regular r:id="rId60"/>
    </p:embeddedFont>
    <p:embeddedFont>
      <p:font typeface="Montserrat Heavy" charset="1" panose="00000A00000000000000"/>
      <p:regular r:id="rId61"/>
    </p:embeddedFont>
    <p:embeddedFont>
      <p:font typeface="Montserrat Heavy Italics" charset="1" panose="00000A0000000000000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slides/slide1.xml" Type="http://schemas.openxmlformats.org/officeDocument/2006/relationships/slide"/><Relationship Id="rId64" Target="slides/slide2.xml" Type="http://schemas.openxmlformats.org/officeDocument/2006/relationships/slide"/><Relationship Id="rId65" Target="slides/slide3.xml" Type="http://schemas.openxmlformats.org/officeDocument/2006/relationships/slide"/><Relationship Id="rId66" Target="slides/slide4.xml" Type="http://schemas.openxmlformats.org/officeDocument/2006/relationships/slide"/><Relationship Id="rId67" Target="slides/slide5.xml" Type="http://schemas.openxmlformats.org/officeDocument/2006/relationships/slide"/><Relationship Id="rId68" Target="slides/slide6.xml" Type="http://schemas.openxmlformats.org/officeDocument/2006/relationships/slide"/><Relationship Id="rId69" Target="slides/slide7.xml" Type="http://schemas.openxmlformats.org/officeDocument/2006/relationships/slide"/><Relationship Id="rId7" Target="fonts/font7.fntdata" Type="http://schemas.openxmlformats.org/officeDocument/2006/relationships/font"/><Relationship Id="rId70" Target="slides/slide8.xml" Type="http://schemas.openxmlformats.org/officeDocument/2006/relationships/slide"/><Relationship Id="rId71" Target="slides/slide9.xml" Type="http://schemas.openxmlformats.org/officeDocument/2006/relationships/slide"/><Relationship Id="rId72" Target="slides/slide10.xml" Type="http://schemas.openxmlformats.org/officeDocument/2006/relationships/slide"/><Relationship Id="rId73" Target="slides/slide11.xml" Type="http://schemas.openxmlformats.org/officeDocument/2006/relationships/slide"/><Relationship Id="rId74" Target="slides/slide12.xml" Type="http://schemas.openxmlformats.org/officeDocument/2006/relationships/slide"/><Relationship Id="rId75" Target="slides/slide13.xml" Type="http://schemas.openxmlformats.org/officeDocument/2006/relationships/slide"/><Relationship Id="rId76" Target="slides/slide14.xml" Type="http://schemas.openxmlformats.org/officeDocument/2006/relationships/slide"/><Relationship Id="rId77" Target="slides/slide15.xml" Type="http://schemas.openxmlformats.org/officeDocument/2006/relationships/slide"/><Relationship Id="rId78" Target="slides/slide16.xml" Type="http://schemas.openxmlformats.org/officeDocument/2006/relationships/slide"/><Relationship Id="rId79" Target="slides/slide17.xml" Type="http://schemas.openxmlformats.org/officeDocument/2006/relationships/slide"/><Relationship Id="rId8" Target="fonts/font8.fntdata" Type="http://schemas.openxmlformats.org/officeDocument/2006/relationships/font"/><Relationship Id="rId80" Target="slides/slide18.xml" Type="http://schemas.openxmlformats.org/officeDocument/2006/relationships/slide"/><Relationship Id="rId81" Target="slides/slide19.xml" Type="http://schemas.openxmlformats.org/officeDocument/2006/relationships/slide"/><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VAF5PDz0aFA.mp4" Type="http://schemas.openxmlformats.org/officeDocument/2006/relationships/video"/><Relationship Id="rId4" Target="../media/VAF5PDz0aFA.mp4" Type="http://schemas.microsoft.com/office/2007/relationships/media"/></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31071" y="0"/>
            <a:ext cx="4239083" cy="10287000"/>
            <a:chOff x="0" y="0"/>
            <a:chExt cx="5652111" cy="13716000"/>
          </a:xfrm>
        </p:grpSpPr>
        <p:grpSp>
          <p:nvGrpSpPr>
            <p:cNvPr name="Group 3" id="3"/>
            <p:cNvGrpSpPr/>
            <p:nvPr/>
          </p:nvGrpSpPr>
          <p:grpSpPr>
            <a:xfrm rot="0">
              <a:off x="2826056" y="0"/>
              <a:ext cx="2826056" cy="13716000"/>
              <a:chOff x="0" y="0"/>
              <a:chExt cx="558233" cy="2709333"/>
            </a:xfrm>
          </p:grpSpPr>
          <p:sp>
            <p:nvSpPr>
              <p:cNvPr name="Freeform 4" id="4"/>
              <p:cNvSpPr/>
              <p:nvPr/>
            </p:nvSpPr>
            <p:spPr>
              <a:xfrm flipH="false" flipV="false" rot="0">
                <a:off x="0" y="0"/>
                <a:ext cx="558233" cy="2709333"/>
              </a:xfrm>
              <a:custGeom>
                <a:avLst/>
                <a:gdLst/>
                <a:ahLst/>
                <a:cxnLst/>
                <a:rect r="r" b="b" t="t" l="l"/>
                <a:pathLst>
                  <a:path h="2709333" w="558233">
                    <a:moveTo>
                      <a:pt x="0" y="0"/>
                    </a:moveTo>
                    <a:lnTo>
                      <a:pt x="558233" y="0"/>
                    </a:lnTo>
                    <a:lnTo>
                      <a:pt x="558233" y="2709333"/>
                    </a:lnTo>
                    <a:lnTo>
                      <a:pt x="0" y="2709333"/>
                    </a:lnTo>
                    <a:close/>
                  </a:path>
                </a:pathLst>
              </a:custGeom>
              <a:solidFill>
                <a:srgbClr val="E9E0D9"/>
              </a:solidFill>
            </p:spPr>
          </p:sp>
          <p:sp>
            <p:nvSpPr>
              <p:cNvPr name="TextBox 5" id="5"/>
              <p:cNvSpPr txBox="true"/>
              <p:nvPr/>
            </p:nvSpPr>
            <p:spPr>
              <a:xfrm>
                <a:off x="0" y="-47625"/>
                <a:ext cx="558233" cy="275695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413028" y="0"/>
              <a:ext cx="2826056" cy="13716000"/>
              <a:chOff x="0" y="0"/>
              <a:chExt cx="558233" cy="2709333"/>
            </a:xfrm>
          </p:grpSpPr>
          <p:sp>
            <p:nvSpPr>
              <p:cNvPr name="Freeform 7" id="7"/>
              <p:cNvSpPr/>
              <p:nvPr/>
            </p:nvSpPr>
            <p:spPr>
              <a:xfrm flipH="false" flipV="false" rot="0">
                <a:off x="0" y="0"/>
                <a:ext cx="558233" cy="2709333"/>
              </a:xfrm>
              <a:custGeom>
                <a:avLst/>
                <a:gdLst/>
                <a:ahLst/>
                <a:cxnLst/>
                <a:rect r="r" b="b" t="t" l="l"/>
                <a:pathLst>
                  <a:path h="2709333" w="558233">
                    <a:moveTo>
                      <a:pt x="0" y="0"/>
                    </a:moveTo>
                    <a:lnTo>
                      <a:pt x="558233" y="0"/>
                    </a:lnTo>
                    <a:lnTo>
                      <a:pt x="558233" y="2709333"/>
                    </a:lnTo>
                    <a:lnTo>
                      <a:pt x="0" y="2709333"/>
                    </a:lnTo>
                    <a:close/>
                  </a:path>
                </a:pathLst>
              </a:custGeom>
              <a:solidFill>
                <a:srgbClr val="9FC3D0"/>
              </a:solidFill>
            </p:spPr>
          </p:sp>
          <p:sp>
            <p:nvSpPr>
              <p:cNvPr name="TextBox 8" id="8"/>
              <p:cNvSpPr txBox="true"/>
              <p:nvPr/>
            </p:nvSpPr>
            <p:spPr>
              <a:xfrm>
                <a:off x="0" y="-47625"/>
                <a:ext cx="558233" cy="275695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0"/>
              <a:ext cx="2826056" cy="13716000"/>
              <a:chOff x="0" y="0"/>
              <a:chExt cx="558233" cy="2709333"/>
            </a:xfrm>
          </p:grpSpPr>
          <p:sp>
            <p:nvSpPr>
              <p:cNvPr name="Freeform 10" id="10"/>
              <p:cNvSpPr/>
              <p:nvPr/>
            </p:nvSpPr>
            <p:spPr>
              <a:xfrm flipH="false" flipV="false" rot="0">
                <a:off x="0" y="0"/>
                <a:ext cx="558233" cy="2709333"/>
              </a:xfrm>
              <a:custGeom>
                <a:avLst/>
                <a:gdLst/>
                <a:ahLst/>
                <a:cxnLst/>
                <a:rect r="r" b="b" t="t" l="l"/>
                <a:pathLst>
                  <a:path h="2709333" w="558233">
                    <a:moveTo>
                      <a:pt x="0" y="0"/>
                    </a:moveTo>
                    <a:lnTo>
                      <a:pt x="558233" y="0"/>
                    </a:lnTo>
                    <a:lnTo>
                      <a:pt x="558233" y="2709333"/>
                    </a:lnTo>
                    <a:lnTo>
                      <a:pt x="0" y="2709333"/>
                    </a:lnTo>
                    <a:close/>
                  </a:path>
                </a:pathLst>
              </a:custGeom>
              <a:solidFill>
                <a:srgbClr val="E9C7C6"/>
              </a:solidFill>
            </p:spPr>
          </p:sp>
          <p:sp>
            <p:nvSpPr>
              <p:cNvPr name="TextBox 11" id="11"/>
              <p:cNvSpPr txBox="true"/>
              <p:nvPr/>
            </p:nvSpPr>
            <p:spPr>
              <a:xfrm>
                <a:off x="0" y="-47625"/>
                <a:ext cx="558233" cy="2756958"/>
              </a:xfrm>
              <a:prstGeom prst="rect">
                <a:avLst/>
              </a:prstGeom>
            </p:spPr>
            <p:txBody>
              <a:bodyPr anchor="ctr" rtlCol="false" tIns="50800" lIns="50800" bIns="50800" rIns="50800"/>
              <a:lstStyle/>
              <a:p>
                <a:pPr algn="ctr">
                  <a:lnSpc>
                    <a:spcPts val="2659"/>
                  </a:lnSpc>
                </a:pPr>
              </a:p>
            </p:txBody>
          </p:sp>
        </p:grpSp>
      </p:grpSp>
      <p:sp>
        <p:nvSpPr>
          <p:cNvPr name="TextBox 12" id="12"/>
          <p:cNvSpPr txBox="true"/>
          <p:nvPr/>
        </p:nvSpPr>
        <p:spPr>
          <a:xfrm rot="0">
            <a:off x="4805421" y="2202333"/>
            <a:ext cx="12717772" cy="3759199"/>
          </a:xfrm>
          <a:prstGeom prst="rect">
            <a:avLst/>
          </a:prstGeom>
        </p:spPr>
        <p:txBody>
          <a:bodyPr anchor="t" rtlCol="false" tIns="0" lIns="0" bIns="0" rIns="0">
            <a:spAutoFit/>
          </a:bodyPr>
          <a:lstStyle/>
          <a:p>
            <a:pPr algn="ctr">
              <a:lnSpc>
                <a:spcPts val="9699"/>
              </a:lnSpc>
            </a:pPr>
            <a:r>
              <a:rPr lang="en-US" sz="9999">
                <a:solidFill>
                  <a:srgbClr val="000000"/>
                </a:solidFill>
                <a:latin typeface="Alatsi"/>
              </a:rPr>
              <a:t>NEST-SITE SELECTION IN MASS-RECRUITING ANT SPECIES</a:t>
            </a:r>
          </a:p>
        </p:txBody>
      </p:sp>
      <p:sp>
        <p:nvSpPr>
          <p:cNvPr name="Freeform 13" id="13"/>
          <p:cNvSpPr/>
          <p:nvPr/>
        </p:nvSpPr>
        <p:spPr>
          <a:xfrm flipH="false" flipV="false" rot="0">
            <a:off x="12646898" y="-210192"/>
            <a:ext cx="7315200" cy="2477783"/>
          </a:xfrm>
          <a:custGeom>
            <a:avLst/>
            <a:gdLst/>
            <a:ahLst/>
            <a:cxnLst/>
            <a:rect r="r" b="b" t="t" l="l"/>
            <a:pathLst>
              <a:path h="2477783" w="7315200">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1118095" y="9258300"/>
            <a:ext cx="7315200" cy="2477783"/>
          </a:xfrm>
          <a:custGeom>
            <a:avLst/>
            <a:gdLst/>
            <a:ahLst/>
            <a:cxnLst/>
            <a:rect r="r" b="b" t="t" l="l"/>
            <a:pathLst>
              <a:path h="2477783" w="7315200">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42216" y="210291"/>
            <a:ext cx="1772967" cy="1772967"/>
          </a:xfrm>
          <a:custGeom>
            <a:avLst/>
            <a:gdLst/>
            <a:ahLst/>
            <a:cxnLst/>
            <a:rect r="r" b="b" t="t" l="l"/>
            <a:pathLst>
              <a:path h="1772967" w="1772967">
                <a:moveTo>
                  <a:pt x="0" y="0"/>
                </a:moveTo>
                <a:lnTo>
                  <a:pt x="1772968" y="0"/>
                </a:lnTo>
                <a:lnTo>
                  <a:pt x="1772968" y="1772967"/>
                </a:lnTo>
                <a:lnTo>
                  <a:pt x="0" y="1772967"/>
                </a:lnTo>
                <a:lnTo>
                  <a:pt x="0" y="0"/>
                </a:lnTo>
                <a:close/>
              </a:path>
            </a:pathLst>
          </a:custGeom>
          <a:blipFill>
            <a:blip r:embed="rId4"/>
            <a:stretch>
              <a:fillRect l="0" t="0" r="0" b="0"/>
            </a:stretch>
          </a:blipFill>
        </p:spPr>
      </p:sp>
      <p:sp>
        <p:nvSpPr>
          <p:cNvPr name="Freeform 16" id="16"/>
          <p:cNvSpPr/>
          <p:nvPr/>
        </p:nvSpPr>
        <p:spPr>
          <a:xfrm flipH="false" flipV="false" rot="0">
            <a:off x="2582031" y="8480878"/>
            <a:ext cx="1625981" cy="1554845"/>
          </a:xfrm>
          <a:custGeom>
            <a:avLst/>
            <a:gdLst/>
            <a:ahLst/>
            <a:cxnLst/>
            <a:rect r="r" b="b" t="t" l="l"/>
            <a:pathLst>
              <a:path h="1554845" w="1625981">
                <a:moveTo>
                  <a:pt x="0" y="0"/>
                </a:moveTo>
                <a:lnTo>
                  <a:pt x="1625982" y="0"/>
                </a:lnTo>
                <a:lnTo>
                  <a:pt x="1625982" y="1554844"/>
                </a:lnTo>
                <a:lnTo>
                  <a:pt x="0" y="15548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4633952" y="6469533"/>
            <a:ext cx="12625348" cy="978279"/>
          </a:xfrm>
          <a:prstGeom prst="rect">
            <a:avLst/>
          </a:prstGeom>
        </p:spPr>
        <p:txBody>
          <a:bodyPr anchor="t" rtlCol="false" tIns="0" lIns="0" bIns="0" rIns="0">
            <a:spAutoFit/>
          </a:bodyPr>
          <a:lstStyle/>
          <a:p>
            <a:pPr algn="ctr">
              <a:lnSpc>
                <a:spcPts val="8029"/>
              </a:lnSpc>
            </a:pPr>
            <a:r>
              <a:rPr lang="en-US" sz="5735">
                <a:solidFill>
                  <a:srgbClr val="000000"/>
                </a:solidFill>
                <a:latin typeface="Alatsi Bold"/>
              </a:rPr>
              <a:t>Collective Behaviour</a:t>
            </a:r>
          </a:p>
        </p:txBody>
      </p:sp>
      <p:sp>
        <p:nvSpPr>
          <p:cNvPr name="TextBox 18" id="18"/>
          <p:cNvSpPr txBox="true"/>
          <p:nvPr/>
        </p:nvSpPr>
        <p:spPr>
          <a:xfrm rot="0">
            <a:off x="6347680" y="7659636"/>
            <a:ext cx="9633254"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latsi"/>
              </a:rPr>
              <a:t>Meggy-Lie-Anne Chamand, Kim Georget, Bella Muradian, Clara Stavun</a:t>
            </a:r>
          </a:p>
        </p:txBody>
      </p:sp>
      <p:sp>
        <p:nvSpPr>
          <p:cNvPr name="TextBox 19" id="19"/>
          <p:cNvSpPr txBox="true"/>
          <p:nvPr/>
        </p:nvSpPr>
        <p:spPr>
          <a:xfrm rot="0">
            <a:off x="10317658" y="9043352"/>
            <a:ext cx="1257935" cy="382270"/>
          </a:xfrm>
          <a:prstGeom prst="rect">
            <a:avLst/>
          </a:prstGeom>
        </p:spPr>
        <p:txBody>
          <a:bodyPr anchor="t" rtlCol="false" tIns="0" lIns="0" bIns="0" rIns="0">
            <a:spAutoFit/>
          </a:bodyPr>
          <a:lstStyle/>
          <a:p>
            <a:pPr algn="ctr">
              <a:lnSpc>
                <a:spcPts val="3079"/>
              </a:lnSpc>
              <a:spcBef>
                <a:spcPct val="0"/>
              </a:spcBef>
            </a:pPr>
            <a:r>
              <a:rPr lang="en-US" sz="2199">
                <a:solidFill>
                  <a:srgbClr val="000000"/>
                </a:solidFill>
                <a:latin typeface="Abhaya Libre"/>
              </a:rPr>
              <a:t>15/01/2024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5709529" y="9451792"/>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Method</a:t>
            </a:r>
          </a:p>
        </p:txBody>
      </p:sp>
      <p:sp>
        <p:nvSpPr>
          <p:cNvPr name="AutoShape 3" id="3"/>
          <p:cNvSpPr/>
          <p:nvPr/>
        </p:nvSpPr>
        <p:spPr>
          <a:xfrm>
            <a:off x="-254016" y="9712777"/>
            <a:ext cx="7105264" cy="19050"/>
          </a:xfrm>
          <a:prstGeom prst="line">
            <a:avLst/>
          </a:prstGeom>
          <a:ln cap="flat" w="114300">
            <a:solidFill>
              <a:srgbClr val="9FC3D0"/>
            </a:solidFill>
            <a:prstDash val="solid"/>
            <a:headEnd type="none" len="sm" w="sm"/>
            <a:tailEnd type="none" len="sm" w="sm"/>
          </a:ln>
        </p:spPr>
      </p:sp>
      <p:sp>
        <p:nvSpPr>
          <p:cNvPr name="AutoShape 4" id="4"/>
          <p:cNvSpPr/>
          <p:nvPr/>
        </p:nvSpPr>
        <p:spPr>
          <a:xfrm>
            <a:off x="11436752" y="9712777"/>
            <a:ext cx="7105264" cy="19050"/>
          </a:xfrm>
          <a:prstGeom prst="line">
            <a:avLst/>
          </a:prstGeom>
          <a:ln cap="flat" w="114300">
            <a:solidFill>
              <a:srgbClr val="9FC3D0"/>
            </a:solidFill>
            <a:prstDash val="solid"/>
            <a:headEnd type="none" len="sm" w="sm"/>
            <a:tailEnd type="none" len="sm" w="sm"/>
          </a:ln>
        </p:spPr>
      </p:sp>
      <p:grpSp>
        <p:nvGrpSpPr>
          <p:cNvPr name="Group 5" id="5"/>
          <p:cNvGrpSpPr/>
          <p:nvPr/>
        </p:nvGrpSpPr>
        <p:grpSpPr>
          <a:xfrm rot="0">
            <a:off x="15859155" y="0"/>
            <a:ext cx="1562612" cy="1673225"/>
            <a:chOff x="0" y="0"/>
            <a:chExt cx="2083482" cy="2230967"/>
          </a:xfrm>
        </p:grpSpPr>
        <p:grpSp>
          <p:nvGrpSpPr>
            <p:cNvPr name="Group 6" id="6"/>
            <p:cNvGrpSpPr/>
            <p:nvPr/>
          </p:nvGrpSpPr>
          <p:grpSpPr>
            <a:xfrm rot="0">
              <a:off x="75599" y="0"/>
              <a:ext cx="1932284" cy="2230967"/>
              <a:chOff x="0" y="0"/>
              <a:chExt cx="703982" cy="812800"/>
            </a:xfrm>
          </p:grpSpPr>
          <p:sp>
            <p:nvSpPr>
              <p:cNvPr name="Freeform 7" id="7"/>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8" id="8"/>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10</a:t>
              </a:r>
            </a:p>
          </p:txBody>
        </p:sp>
      </p:grpSp>
      <p:sp>
        <p:nvSpPr>
          <p:cNvPr name="TextBox 10" id="10"/>
          <p:cNvSpPr txBox="true"/>
          <p:nvPr/>
        </p:nvSpPr>
        <p:spPr>
          <a:xfrm rot="0">
            <a:off x="2553980" y="222250"/>
            <a:ext cx="1318003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SET UP </a:t>
            </a:r>
          </a:p>
        </p:txBody>
      </p:sp>
      <p:sp>
        <p:nvSpPr>
          <p:cNvPr name="Freeform 11" id="11"/>
          <p:cNvSpPr/>
          <p:nvPr/>
        </p:nvSpPr>
        <p:spPr>
          <a:xfrm flipH="false" flipV="false" rot="0">
            <a:off x="644630" y="1806175"/>
            <a:ext cx="17011906" cy="7238900"/>
          </a:xfrm>
          <a:custGeom>
            <a:avLst/>
            <a:gdLst/>
            <a:ahLst/>
            <a:cxnLst/>
            <a:rect r="r" b="b" t="t" l="l"/>
            <a:pathLst>
              <a:path h="7238900" w="17011906">
                <a:moveTo>
                  <a:pt x="0" y="0"/>
                </a:moveTo>
                <a:lnTo>
                  <a:pt x="17011906" y="0"/>
                </a:lnTo>
                <a:lnTo>
                  <a:pt x="17011906" y="7238899"/>
                </a:lnTo>
                <a:lnTo>
                  <a:pt x="0" y="7238899"/>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326701" y="52314"/>
            <a:ext cx="937061" cy="10287000"/>
            <a:chOff x="0" y="0"/>
            <a:chExt cx="246798" cy="2709333"/>
          </a:xfrm>
        </p:grpSpPr>
        <p:sp>
          <p:nvSpPr>
            <p:cNvPr name="Freeform 3" id="3"/>
            <p:cNvSpPr/>
            <p:nvPr/>
          </p:nvSpPr>
          <p:spPr>
            <a:xfrm flipH="false" flipV="false" rot="0">
              <a:off x="0" y="0"/>
              <a:ext cx="246798" cy="2709333"/>
            </a:xfrm>
            <a:custGeom>
              <a:avLst/>
              <a:gdLst/>
              <a:ahLst/>
              <a:cxnLst/>
              <a:rect r="r" b="b" t="t" l="l"/>
              <a:pathLst>
                <a:path h="2709333" w="246798">
                  <a:moveTo>
                    <a:pt x="0" y="0"/>
                  </a:moveTo>
                  <a:lnTo>
                    <a:pt x="246798" y="0"/>
                  </a:lnTo>
                  <a:lnTo>
                    <a:pt x="246798" y="2709333"/>
                  </a:lnTo>
                  <a:lnTo>
                    <a:pt x="0" y="2709333"/>
                  </a:lnTo>
                  <a:close/>
                </a:path>
              </a:pathLst>
            </a:custGeom>
            <a:solidFill>
              <a:srgbClr val="F6F3EB"/>
            </a:solidFill>
          </p:spPr>
        </p:sp>
        <p:sp>
          <p:nvSpPr>
            <p:cNvPr name="TextBox 4" id="4"/>
            <p:cNvSpPr txBox="true"/>
            <p:nvPr/>
          </p:nvSpPr>
          <p:spPr>
            <a:xfrm>
              <a:off x="0" y="-38100"/>
              <a:ext cx="246798" cy="2747433"/>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5400000">
            <a:off x="-2674398" y="4963404"/>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Simulation</a:t>
            </a:r>
          </a:p>
        </p:txBody>
      </p:sp>
      <p:sp>
        <p:nvSpPr>
          <p:cNvPr name="AutoShape 6" id="6"/>
          <p:cNvSpPr/>
          <p:nvPr/>
        </p:nvSpPr>
        <p:spPr>
          <a:xfrm flipH="true" flipV="true">
            <a:off x="785188" y="7341755"/>
            <a:ext cx="5403" cy="2997456"/>
          </a:xfrm>
          <a:prstGeom prst="line">
            <a:avLst/>
          </a:prstGeom>
          <a:ln cap="flat" w="114300">
            <a:solidFill>
              <a:srgbClr val="9FC3D0"/>
            </a:solidFill>
            <a:prstDash val="solid"/>
            <a:headEnd type="none" len="sm" w="sm"/>
            <a:tailEnd type="none" len="sm" w="sm"/>
          </a:ln>
        </p:spPr>
      </p:sp>
      <p:sp>
        <p:nvSpPr>
          <p:cNvPr name="AutoShape 7" id="7"/>
          <p:cNvSpPr/>
          <p:nvPr/>
        </p:nvSpPr>
        <p:spPr>
          <a:xfrm flipH="true" flipV="true">
            <a:off x="789829" y="-52211"/>
            <a:ext cx="5403" cy="2997456"/>
          </a:xfrm>
          <a:prstGeom prst="line">
            <a:avLst/>
          </a:prstGeom>
          <a:ln cap="flat" w="114300">
            <a:solidFill>
              <a:srgbClr val="9FC3D0"/>
            </a:solidFill>
            <a:prstDash val="solid"/>
            <a:headEnd type="none" len="sm" w="sm"/>
            <a:tailEnd type="none" len="sm" w="sm"/>
          </a:ln>
        </p:spPr>
      </p:sp>
      <p:grpSp>
        <p:nvGrpSpPr>
          <p:cNvPr name="Group 8" id="8"/>
          <p:cNvGrpSpPr/>
          <p:nvPr/>
        </p:nvGrpSpPr>
        <p:grpSpPr>
          <a:xfrm rot="0">
            <a:off x="15859155" y="0"/>
            <a:ext cx="1562612" cy="1673225"/>
            <a:chOff x="0" y="0"/>
            <a:chExt cx="2083482" cy="2230967"/>
          </a:xfrm>
        </p:grpSpPr>
        <p:grpSp>
          <p:nvGrpSpPr>
            <p:cNvPr name="Group 9" id="9"/>
            <p:cNvGrpSpPr/>
            <p:nvPr/>
          </p:nvGrpSpPr>
          <p:grpSpPr>
            <a:xfrm rot="0">
              <a:off x="75599" y="0"/>
              <a:ext cx="1932284" cy="2230967"/>
              <a:chOff x="0" y="0"/>
              <a:chExt cx="703982" cy="812800"/>
            </a:xfrm>
          </p:grpSpPr>
          <p:sp>
            <p:nvSpPr>
              <p:cNvPr name="Freeform 10" id="10"/>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1" id="11"/>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11</a:t>
              </a:r>
            </a:p>
          </p:txBody>
        </p:sp>
      </p:grpSp>
      <p:sp>
        <p:nvSpPr>
          <p:cNvPr name="Freeform 13" id="13"/>
          <p:cNvSpPr/>
          <p:nvPr/>
        </p:nvSpPr>
        <p:spPr>
          <a:xfrm flipH="false" flipV="false" rot="0">
            <a:off x="3339165" y="260656"/>
            <a:ext cx="10444586" cy="9765688"/>
          </a:xfrm>
          <a:custGeom>
            <a:avLst/>
            <a:gdLst/>
            <a:ahLst/>
            <a:cxnLst/>
            <a:rect r="r" b="b" t="t" l="l"/>
            <a:pathLst>
              <a:path h="9765688" w="10444586">
                <a:moveTo>
                  <a:pt x="0" y="0"/>
                </a:moveTo>
                <a:lnTo>
                  <a:pt x="10444586" y="0"/>
                </a:lnTo>
                <a:lnTo>
                  <a:pt x="10444586" y="9765688"/>
                </a:lnTo>
                <a:lnTo>
                  <a:pt x="0" y="976568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5400000">
            <a:off x="-2373736" y="4911090"/>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Simulation</a:t>
            </a:r>
          </a:p>
        </p:txBody>
      </p:sp>
      <p:sp>
        <p:nvSpPr>
          <p:cNvPr name="AutoShape 3" id="3"/>
          <p:cNvSpPr/>
          <p:nvPr/>
        </p:nvSpPr>
        <p:spPr>
          <a:xfrm flipH="true" flipV="true">
            <a:off x="1085850" y="7289441"/>
            <a:ext cx="5403" cy="2997456"/>
          </a:xfrm>
          <a:prstGeom prst="line">
            <a:avLst/>
          </a:prstGeom>
          <a:ln cap="flat" w="114300">
            <a:solidFill>
              <a:srgbClr val="9FC3D0"/>
            </a:solidFill>
            <a:prstDash val="solid"/>
            <a:headEnd type="none" len="sm" w="sm"/>
            <a:tailEnd type="none" len="sm" w="sm"/>
          </a:ln>
        </p:spPr>
      </p:sp>
      <p:sp>
        <p:nvSpPr>
          <p:cNvPr name="AutoShape 4" id="4"/>
          <p:cNvSpPr/>
          <p:nvPr/>
        </p:nvSpPr>
        <p:spPr>
          <a:xfrm flipH="true" flipV="true">
            <a:off x="1090490" y="-104525"/>
            <a:ext cx="5403" cy="2997456"/>
          </a:xfrm>
          <a:prstGeom prst="line">
            <a:avLst/>
          </a:prstGeom>
          <a:ln cap="flat" w="114300">
            <a:solidFill>
              <a:srgbClr val="9FC3D0"/>
            </a:solidFill>
            <a:prstDash val="solid"/>
            <a:headEnd type="none" len="sm" w="sm"/>
            <a:tailEnd type="none" len="sm" w="sm"/>
          </a:ln>
        </p:spPr>
      </p:sp>
      <p:pic>
        <p:nvPicPr>
          <p:cNvPr name="Picture 5" id="5">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657" t="0" r="657" b="0"/>
          <a:stretch>
            <a:fillRect/>
          </a:stretch>
        </p:blipFill>
        <p:spPr>
          <a:xfrm flipH="false" flipV="false" rot="0">
            <a:off x="1855186" y="698881"/>
            <a:ext cx="15595156" cy="8889239"/>
          </a:xfrm>
          <a:prstGeom prst="rect">
            <a:avLst/>
          </a:prstGeom>
        </p:spPr>
      </p:pic>
      <p:grpSp>
        <p:nvGrpSpPr>
          <p:cNvPr name="Group 6" id="6"/>
          <p:cNvGrpSpPr/>
          <p:nvPr/>
        </p:nvGrpSpPr>
        <p:grpSpPr>
          <a:xfrm rot="0">
            <a:off x="15887730" y="0"/>
            <a:ext cx="1562612" cy="1673225"/>
            <a:chOff x="0" y="0"/>
            <a:chExt cx="2083482" cy="2230967"/>
          </a:xfrm>
        </p:grpSpPr>
        <p:grpSp>
          <p:nvGrpSpPr>
            <p:cNvPr name="Group 7" id="7"/>
            <p:cNvGrpSpPr/>
            <p:nvPr/>
          </p:nvGrpSpPr>
          <p:grpSpPr>
            <a:xfrm rot="0">
              <a:off x="75599" y="0"/>
              <a:ext cx="1932284" cy="2230967"/>
              <a:chOff x="0" y="0"/>
              <a:chExt cx="703982" cy="812800"/>
            </a:xfrm>
          </p:grpSpPr>
          <p:sp>
            <p:nvSpPr>
              <p:cNvPr name="Freeform 8" id="8"/>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9" id="9"/>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12</a:t>
              </a:r>
            </a:p>
          </p:txBody>
        </p:sp>
      </p:gr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3.xml><?xml version="1.0" encoding="utf-8"?>
<p:sld xmlns:p="http://schemas.openxmlformats.org/presentationml/2006/main" xmlns:a="http://schemas.openxmlformats.org/drawingml/2006/main">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627362" y="0"/>
            <a:ext cx="937061" cy="10287000"/>
            <a:chOff x="0" y="0"/>
            <a:chExt cx="246798" cy="2709333"/>
          </a:xfrm>
        </p:grpSpPr>
        <p:sp>
          <p:nvSpPr>
            <p:cNvPr name="Freeform 3" id="3"/>
            <p:cNvSpPr/>
            <p:nvPr/>
          </p:nvSpPr>
          <p:spPr>
            <a:xfrm flipH="false" flipV="false" rot="0">
              <a:off x="0" y="0"/>
              <a:ext cx="246798" cy="2709333"/>
            </a:xfrm>
            <a:custGeom>
              <a:avLst/>
              <a:gdLst/>
              <a:ahLst/>
              <a:cxnLst/>
              <a:rect r="r" b="b" t="t" l="l"/>
              <a:pathLst>
                <a:path h="2709333" w="246798">
                  <a:moveTo>
                    <a:pt x="0" y="0"/>
                  </a:moveTo>
                  <a:lnTo>
                    <a:pt x="246798" y="0"/>
                  </a:lnTo>
                  <a:lnTo>
                    <a:pt x="246798" y="2709333"/>
                  </a:lnTo>
                  <a:lnTo>
                    <a:pt x="0" y="2709333"/>
                  </a:lnTo>
                  <a:close/>
                </a:path>
              </a:pathLst>
            </a:custGeom>
            <a:solidFill>
              <a:srgbClr val="F6F3EB"/>
            </a:solidFill>
          </p:spPr>
        </p:sp>
        <p:sp>
          <p:nvSpPr>
            <p:cNvPr name="TextBox 4" id="4"/>
            <p:cNvSpPr txBox="true"/>
            <p:nvPr/>
          </p:nvSpPr>
          <p:spPr>
            <a:xfrm>
              <a:off x="0" y="-38100"/>
              <a:ext cx="246798" cy="27474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830003" y="2542342"/>
            <a:ext cx="503827" cy="50382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830003" y="6076165"/>
            <a:ext cx="503827" cy="50382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553980" y="552313"/>
            <a:ext cx="1318003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TESTS</a:t>
            </a:r>
          </a:p>
        </p:txBody>
      </p:sp>
      <p:sp>
        <p:nvSpPr>
          <p:cNvPr name="TextBox 12" id="12"/>
          <p:cNvSpPr txBox="true"/>
          <p:nvPr/>
        </p:nvSpPr>
        <p:spPr>
          <a:xfrm rot="0">
            <a:off x="2537003" y="2353883"/>
            <a:ext cx="5381802" cy="795020"/>
          </a:xfrm>
          <a:prstGeom prst="rect">
            <a:avLst/>
          </a:prstGeom>
        </p:spPr>
        <p:txBody>
          <a:bodyPr anchor="t" rtlCol="false" tIns="0" lIns="0" bIns="0" rIns="0">
            <a:spAutoFit/>
          </a:bodyPr>
          <a:lstStyle/>
          <a:p>
            <a:pPr>
              <a:lnSpc>
                <a:spcPts val="6580"/>
              </a:lnSpc>
            </a:pPr>
            <a:r>
              <a:rPr lang="en-US" sz="4700">
                <a:solidFill>
                  <a:srgbClr val="000000"/>
                </a:solidFill>
                <a:latin typeface="Alatsi"/>
              </a:rPr>
              <a:t>Parameters </a:t>
            </a:r>
          </a:p>
        </p:txBody>
      </p:sp>
      <p:sp>
        <p:nvSpPr>
          <p:cNvPr name="TextBox 13" id="13"/>
          <p:cNvSpPr txBox="true"/>
          <p:nvPr/>
        </p:nvSpPr>
        <p:spPr>
          <a:xfrm rot="0">
            <a:off x="2081917" y="3206053"/>
            <a:ext cx="6848358" cy="2152428"/>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 Three key parameters :</a:t>
            </a:r>
          </a:p>
          <a:p>
            <a:pPr marL="609102" indent="-304551" lvl="1">
              <a:lnSpc>
                <a:spcPts val="3949"/>
              </a:lnSpc>
              <a:buFont typeface="Arial"/>
              <a:buChar char="•"/>
            </a:pPr>
            <a:r>
              <a:rPr lang="en-US" sz="2821">
                <a:solidFill>
                  <a:srgbClr val="000000"/>
                </a:solidFill>
                <a:latin typeface="Avenir"/>
              </a:rPr>
              <a:t>quorum percentage</a:t>
            </a:r>
          </a:p>
          <a:p>
            <a:pPr marL="609102" indent="-304551" lvl="1">
              <a:lnSpc>
                <a:spcPts val="3949"/>
              </a:lnSpc>
              <a:buFont typeface="Arial"/>
              <a:buChar char="•"/>
            </a:pPr>
            <a:r>
              <a:rPr lang="en-US" sz="2821">
                <a:solidFill>
                  <a:srgbClr val="000000"/>
                </a:solidFill>
                <a:latin typeface="Avenir"/>
              </a:rPr>
              <a:t>commitment-base percentage</a:t>
            </a:r>
          </a:p>
          <a:p>
            <a:pPr marL="609102" indent="-304551" lvl="1">
              <a:lnSpc>
                <a:spcPts val="3949"/>
              </a:lnSpc>
              <a:buFont typeface="Arial"/>
              <a:buChar char="•"/>
            </a:pPr>
            <a:r>
              <a:rPr lang="en-US" sz="2821">
                <a:solidFill>
                  <a:srgbClr val="000000"/>
                </a:solidFill>
                <a:latin typeface="Avenir"/>
              </a:rPr>
              <a:t>pheromone deposition</a:t>
            </a:r>
          </a:p>
        </p:txBody>
      </p:sp>
      <p:sp>
        <p:nvSpPr>
          <p:cNvPr name="TextBox 14" id="14"/>
          <p:cNvSpPr txBox="true"/>
          <p:nvPr/>
        </p:nvSpPr>
        <p:spPr>
          <a:xfrm rot="-5400000">
            <a:off x="-2373736" y="4911090"/>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a:rPr>
              <a:t>Method</a:t>
            </a:r>
          </a:p>
        </p:txBody>
      </p:sp>
      <p:sp>
        <p:nvSpPr>
          <p:cNvPr name="TextBox 15" id="15"/>
          <p:cNvSpPr txBox="true"/>
          <p:nvPr/>
        </p:nvSpPr>
        <p:spPr>
          <a:xfrm rot="0">
            <a:off x="2537003" y="5887706"/>
            <a:ext cx="5381802" cy="795020"/>
          </a:xfrm>
          <a:prstGeom prst="rect">
            <a:avLst/>
          </a:prstGeom>
        </p:spPr>
        <p:txBody>
          <a:bodyPr anchor="t" rtlCol="false" tIns="0" lIns="0" bIns="0" rIns="0">
            <a:spAutoFit/>
          </a:bodyPr>
          <a:lstStyle/>
          <a:p>
            <a:pPr>
              <a:lnSpc>
                <a:spcPts val="6580"/>
              </a:lnSpc>
            </a:pPr>
            <a:r>
              <a:rPr lang="en-US" sz="4700">
                <a:solidFill>
                  <a:srgbClr val="000000"/>
                </a:solidFill>
                <a:latin typeface="Alatsi"/>
              </a:rPr>
              <a:t>Configuration</a:t>
            </a:r>
          </a:p>
        </p:txBody>
      </p:sp>
      <p:sp>
        <p:nvSpPr>
          <p:cNvPr name="TextBox 16" id="16"/>
          <p:cNvSpPr txBox="true"/>
          <p:nvPr/>
        </p:nvSpPr>
        <p:spPr>
          <a:xfrm rot="0">
            <a:off x="1821598" y="6844651"/>
            <a:ext cx="8191704" cy="2733453"/>
          </a:xfrm>
          <a:prstGeom prst="rect">
            <a:avLst/>
          </a:prstGeom>
        </p:spPr>
        <p:txBody>
          <a:bodyPr anchor="t" rtlCol="false" tIns="0" lIns="0" bIns="0" rIns="0">
            <a:spAutoFit/>
          </a:bodyPr>
          <a:lstStyle/>
          <a:p>
            <a:pPr marL="609102" indent="-304551" lvl="1">
              <a:lnSpc>
                <a:spcPts val="3949"/>
              </a:lnSpc>
              <a:buFont typeface="Arial"/>
              <a:buChar char="•"/>
            </a:pPr>
            <a:r>
              <a:rPr lang="en-US" sz="2821">
                <a:solidFill>
                  <a:srgbClr val="000000"/>
                </a:solidFill>
                <a:latin typeface="Avenir Bold"/>
              </a:rPr>
              <a:t>Different combinations of these parameters</a:t>
            </a:r>
          </a:p>
          <a:p>
            <a:pPr marL="609102" indent="-304551" lvl="1">
              <a:lnSpc>
                <a:spcPts val="3949"/>
              </a:lnSpc>
              <a:buFont typeface="Arial"/>
              <a:buChar char="•"/>
            </a:pPr>
            <a:r>
              <a:rPr lang="en-US" sz="2821">
                <a:solidFill>
                  <a:srgbClr val="000000"/>
                </a:solidFill>
                <a:latin typeface="Avenir Bold"/>
              </a:rPr>
              <a:t>Various nest configurations :</a:t>
            </a:r>
          </a:p>
          <a:p>
            <a:pPr marL="1218204" indent="-406068" lvl="2">
              <a:lnSpc>
                <a:spcPts val="3949"/>
              </a:lnSpc>
              <a:buFont typeface="Arial"/>
              <a:buChar char="⚬"/>
            </a:pPr>
            <a:r>
              <a:rPr lang="en-US" sz="2821">
                <a:solidFill>
                  <a:srgbClr val="000000"/>
                </a:solidFill>
                <a:latin typeface="Avenir"/>
              </a:rPr>
              <a:t>number of nests</a:t>
            </a:r>
          </a:p>
          <a:p>
            <a:pPr marL="1218204" indent="-406068" lvl="2">
              <a:lnSpc>
                <a:spcPts val="3949"/>
              </a:lnSpc>
              <a:buFont typeface="Arial"/>
              <a:buChar char="⚬"/>
            </a:pPr>
            <a:r>
              <a:rPr lang="en-US" sz="2821">
                <a:solidFill>
                  <a:srgbClr val="000000"/>
                </a:solidFill>
                <a:latin typeface="Avenir"/>
              </a:rPr>
              <a:t>quality of nests</a:t>
            </a:r>
          </a:p>
          <a:p>
            <a:pPr marL="1218204" indent="-406068" lvl="2">
              <a:lnSpc>
                <a:spcPts val="3949"/>
              </a:lnSpc>
              <a:buFont typeface="Arial"/>
              <a:buChar char="⚬"/>
            </a:pPr>
            <a:r>
              <a:rPr lang="en-US" sz="2821">
                <a:solidFill>
                  <a:srgbClr val="000000"/>
                </a:solidFill>
                <a:latin typeface="Avenir"/>
              </a:rPr>
              <a:t>position of nests</a:t>
            </a:r>
          </a:p>
        </p:txBody>
      </p:sp>
      <p:sp>
        <p:nvSpPr>
          <p:cNvPr name="AutoShape 17" id="17"/>
          <p:cNvSpPr/>
          <p:nvPr/>
        </p:nvSpPr>
        <p:spPr>
          <a:xfrm flipH="true" flipV="true">
            <a:off x="1085850" y="7289441"/>
            <a:ext cx="5403" cy="2997456"/>
          </a:xfrm>
          <a:prstGeom prst="line">
            <a:avLst/>
          </a:prstGeom>
          <a:ln cap="flat" w="114300">
            <a:solidFill>
              <a:srgbClr val="9FC3D0"/>
            </a:solidFill>
            <a:prstDash val="solid"/>
            <a:headEnd type="none" len="sm" w="sm"/>
            <a:tailEnd type="none" len="sm" w="sm"/>
          </a:ln>
        </p:spPr>
      </p:sp>
      <p:sp>
        <p:nvSpPr>
          <p:cNvPr name="AutoShape 18" id="18"/>
          <p:cNvSpPr/>
          <p:nvPr/>
        </p:nvSpPr>
        <p:spPr>
          <a:xfrm flipH="true" flipV="true">
            <a:off x="1090490" y="-104525"/>
            <a:ext cx="5403" cy="2997456"/>
          </a:xfrm>
          <a:prstGeom prst="line">
            <a:avLst/>
          </a:prstGeom>
          <a:ln cap="flat" w="114300">
            <a:solidFill>
              <a:srgbClr val="9FC3D0"/>
            </a:solidFill>
            <a:prstDash val="solid"/>
            <a:headEnd type="none" len="sm" w="sm"/>
            <a:tailEnd type="none" len="sm" w="sm"/>
          </a:ln>
        </p:spPr>
      </p:sp>
      <p:grpSp>
        <p:nvGrpSpPr>
          <p:cNvPr name="Group 19" id="19"/>
          <p:cNvGrpSpPr/>
          <p:nvPr/>
        </p:nvGrpSpPr>
        <p:grpSpPr>
          <a:xfrm rot="0">
            <a:off x="15859155" y="0"/>
            <a:ext cx="1562612" cy="1673225"/>
            <a:chOff x="0" y="0"/>
            <a:chExt cx="2083482" cy="2230967"/>
          </a:xfrm>
        </p:grpSpPr>
        <p:grpSp>
          <p:nvGrpSpPr>
            <p:cNvPr name="Group 20" id="20"/>
            <p:cNvGrpSpPr/>
            <p:nvPr/>
          </p:nvGrpSpPr>
          <p:grpSpPr>
            <a:xfrm rot="0">
              <a:off x="75599" y="0"/>
              <a:ext cx="1932284" cy="2230967"/>
              <a:chOff x="0" y="0"/>
              <a:chExt cx="703982" cy="812800"/>
            </a:xfrm>
          </p:grpSpPr>
          <p:sp>
            <p:nvSpPr>
              <p:cNvPr name="Freeform 21" id="21"/>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22" id="22"/>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13</a:t>
              </a:r>
            </a:p>
          </p:txBody>
        </p:sp>
      </p:grpSp>
      <p:grpSp>
        <p:nvGrpSpPr>
          <p:cNvPr name="Group 24" id="24"/>
          <p:cNvGrpSpPr/>
          <p:nvPr/>
        </p:nvGrpSpPr>
        <p:grpSpPr>
          <a:xfrm rot="0">
            <a:off x="10168525" y="2542342"/>
            <a:ext cx="503827" cy="503827"/>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10875525" y="2353883"/>
            <a:ext cx="5381802" cy="795020"/>
          </a:xfrm>
          <a:prstGeom prst="rect">
            <a:avLst/>
          </a:prstGeom>
        </p:spPr>
        <p:txBody>
          <a:bodyPr anchor="t" rtlCol="false" tIns="0" lIns="0" bIns="0" rIns="0">
            <a:spAutoFit/>
          </a:bodyPr>
          <a:lstStyle/>
          <a:p>
            <a:pPr>
              <a:lnSpc>
                <a:spcPts val="6580"/>
              </a:lnSpc>
            </a:pPr>
            <a:r>
              <a:rPr lang="en-US" sz="4700">
                <a:solidFill>
                  <a:srgbClr val="000000"/>
                </a:solidFill>
                <a:latin typeface="Alatsi"/>
              </a:rPr>
              <a:t>Goals</a:t>
            </a:r>
          </a:p>
        </p:txBody>
      </p:sp>
      <p:sp>
        <p:nvSpPr>
          <p:cNvPr name="TextBox 28" id="28"/>
          <p:cNvSpPr txBox="true"/>
          <p:nvPr/>
        </p:nvSpPr>
        <p:spPr>
          <a:xfrm rot="0">
            <a:off x="10168525" y="3059173"/>
            <a:ext cx="7695910" cy="3143028"/>
          </a:xfrm>
          <a:prstGeom prst="rect">
            <a:avLst/>
          </a:prstGeom>
        </p:spPr>
        <p:txBody>
          <a:bodyPr anchor="t" rtlCol="false" tIns="0" lIns="0" bIns="0" rIns="0">
            <a:spAutoFit/>
          </a:bodyPr>
          <a:lstStyle/>
          <a:p>
            <a:pPr marL="609102" indent="-304551" lvl="1">
              <a:lnSpc>
                <a:spcPts val="3949"/>
              </a:lnSpc>
              <a:buFont typeface="Arial"/>
              <a:buChar char="•"/>
            </a:pPr>
            <a:r>
              <a:rPr lang="en-US" sz="2821">
                <a:solidFill>
                  <a:srgbClr val="000000"/>
                </a:solidFill>
                <a:latin typeface="Avenir Bold"/>
              </a:rPr>
              <a:t>Assess </a:t>
            </a:r>
            <a:r>
              <a:rPr lang="en-US" sz="2821">
                <a:solidFill>
                  <a:srgbClr val="000000"/>
                </a:solidFill>
                <a:latin typeface="Avenir"/>
              </a:rPr>
              <a:t>ants' ability to </a:t>
            </a:r>
            <a:r>
              <a:rPr lang="en-US" sz="2821">
                <a:solidFill>
                  <a:srgbClr val="000000"/>
                </a:solidFill>
                <a:latin typeface="Avenir Bold"/>
              </a:rPr>
              <a:t>find the best</a:t>
            </a:r>
            <a:r>
              <a:rPr lang="en-US" sz="2821">
                <a:solidFill>
                  <a:srgbClr val="000000"/>
                </a:solidFill>
                <a:latin typeface="Avenir"/>
              </a:rPr>
              <a:t> nest in diverse environments</a:t>
            </a:r>
          </a:p>
          <a:p>
            <a:pPr marL="609102" indent="-304551" lvl="1">
              <a:lnSpc>
                <a:spcPts val="3949"/>
              </a:lnSpc>
              <a:buFont typeface="Arial"/>
              <a:buChar char="•"/>
            </a:pPr>
            <a:r>
              <a:rPr lang="en-US" sz="2821">
                <a:solidFill>
                  <a:srgbClr val="000000"/>
                </a:solidFill>
                <a:latin typeface="Avenir"/>
              </a:rPr>
              <a:t>Study the </a:t>
            </a:r>
            <a:r>
              <a:rPr lang="en-US" sz="2821">
                <a:solidFill>
                  <a:srgbClr val="000000"/>
                </a:solidFill>
                <a:latin typeface="Avenir Bold"/>
              </a:rPr>
              <a:t>impact</a:t>
            </a:r>
            <a:r>
              <a:rPr lang="en-US" sz="2821">
                <a:solidFill>
                  <a:srgbClr val="000000"/>
                </a:solidFill>
                <a:latin typeface="Avenir"/>
              </a:rPr>
              <a:t> of the specified </a:t>
            </a:r>
            <a:r>
              <a:rPr lang="en-US" sz="2821">
                <a:solidFill>
                  <a:srgbClr val="000000"/>
                </a:solidFill>
                <a:latin typeface="Avenir Bold"/>
              </a:rPr>
              <a:t>parameters</a:t>
            </a:r>
          </a:p>
          <a:p>
            <a:pPr marL="609102" indent="-304551" lvl="1">
              <a:lnSpc>
                <a:spcPts val="3949"/>
              </a:lnSpc>
              <a:buFont typeface="Arial"/>
              <a:buChar char="•"/>
            </a:pPr>
            <a:r>
              <a:rPr lang="en-US" sz="2821">
                <a:solidFill>
                  <a:srgbClr val="000000"/>
                </a:solidFill>
                <a:latin typeface="Avenir Bold"/>
              </a:rPr>
              <a:t>Identify precise values</a:t>
            </a:r>
            <a:r>
              <a:rPr lang="en-US" sz="2821">
                <a:solidFill>
                  <a:srgbClr val="000000"/>
                </a:solidFill>
                <a:latin typeface="Avenir"/>
              </a:rPr>
              <a:t> of the parameters that yielded </a:t>
            </a:r>
            <a:r>
              <a:rPr lang="en-US" sz="2821">
                <a:solidFill>
                  <a:srgbClr val="000000"/>
                </a:solidFill>
                <a:latin typeface="Avenir Bold"/>
              </a:rPr>
              <a:t>optimal model results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1236347" y="555315"/>
            <a:ext cx="15815306"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ea typeface="Alatsi Bold"/>
              </a:rPr>
              <a:t>﻿RESULTS</a:t>
            </a:r>
          </a:p>
        </p:txBody>
      </p:sp>
      <p:grpSp>
        <p:nvGrpSpPr>
          <p:cNvPr name="Group 3" id="3"/>
          <p:cNvGrpSpPr/>
          <p:nvPr/>
        </p:nvGrpSpPr>
        <p:grpSpPr>
          <a:xfrm rot="0">
            <a:off x="15859155" y="0"/>
            <a:ext cx="1562612" cy="1673225"/>
            <a:chOff x="0" y="0"/>
            <a:chExt cx="2083482" cy="2230967"/>
          </a:xfrm>
        </p:grpSpPr>
        <p:grpSp>
          <p:nvGrpSpPr>
            <p:cNvPr name="Group 4" id="4"/>
            <p:cNvGrpSpPr/>
            <p:nvPr/>
          </p:nvGrpSpPr>
          <p:grpSpPr>
            <a:xfrm rot="0">
              <a:off x="75599" y="0"/>
              <a:ext cx="1932284" cy="2230967"/>
              <a:chOff x="0" y="0"/>
              <a:chExt cx="703982" cy="812800"/>
            </a:xfrm>
          </p:grpSpPr>
          <p:sp>
            <p:nvSpPr>
              <p:cNvPr name="Freeform 5" id="5"/>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6" id="6"/>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14</a:t>
              </a:r>
            </a:p>
          </p:txBody>
        </p:sp>
      </p:grpSp>
      <p:sp>
        <p:nvSpPr>
          <p:cNvPr name="Freeform 8" id="8"/>
          <p:cNvSpPr/>
          <p:nvPr/>
        </p:nvSpPr>
        <p:spPr>
          <a:xfrm flipH="false" flipV="false" rot="0">
            <a:off x="881618" y="3269149"/>
            <a:ext cx="8115300" cy="5017960"/>
          </a:xfrm>
          <a:custGeom>
            <a:avLst/>
            <a:gdLst/>
            <a:ahLst/>
            <a:cxnLst/>
            <a:rect r="r" b="b" t="t" l="l"/>
            <a:pathLst>
              <a:path h="5017960" w="8115300">
                <a:moveTo>
                  <a:pt x="0" y="0"/>
                </a:moveTo>
                <a:lnTo>
                  <a:pt x="8115300" y="0"/>
                </a:lnTo>
                <a:lnTo>
                  <a:pt x="8115300" y="5017961"/>
                </a:lnTo>
                <a:lnTo>
                  <a:pt x="0" y="5017961"/>
                </a:lnTo>
                <a:lnTo>
                  <a:pt x="0" y="0"/>
                </a:lnTo>
                <a:close/>
              </a:path>
            </a:pathLst>
          </a:custGeom>
          <a:blipFill>
            <a:blip r:embed="rId2"/>
            <a:stretch>
              <a:fillRect l="0" t="0" r="0" b="0"/>
            </a:stretch>
          </a:blipFill>
        </p:spPr>
      </p:sp>
      <p:sp>
        <p:nvSpPr>
          <p:cNvPr name="Freeform 9" id="9"/>
          <p:cNvSpPr/>
          <p:nvPr/>
        </p:nvSpPr>
        <p:spPr>
          <a:xfrm flipH="false" flipV="false" rot="0">
            <a:off x="9602539" y="3269149"/>
            <a:ext cx="8115300" cy="5017960"/>
          </a:xfrm>
          <a:custGeom>
            <a:avLst/>
            <a:gdLst/>
            <a:ahLst/>
            <a:cxnLst/>
            <a:rect r="r" b="b" t="t" l="l"/>
            <a:pathLst>
              <a:path h="5017960" w="8115300">
                <a:moveTo>
                  <a:pt x="0" y="0"/>
                </a:moveTo>
                <a:lnTo>
                  <a:pt x="8115300" y="0"/>
                </a:lnTo>
                <a:lnTo>
                  <a:pt x="8115300" y="5017961"/>
                </a:lnTo>
                <a:lnTo>
                  <a:pt x="0" y="5017961"/>
                </a:lnTo>
                <a:lnTo>
                  <a:pt x="0" y="0"/>
                </a:lnTo>
                <a:close/>
              </a:path>
            </a:pathLst>
          </a:custGeom>
          <a:blipFill>
            <a:blip r:embed="rId3"/>
            <a:stretch>
              <a:fillRect l="0" t="0" r="0" b="0"/>
            </a:stretch>
          </a:blipFill>
        </p:spPr>
      </p:sp>
      <p:sp>
        <p:nvSpPr>
          <p:cNvPr name="TextBox 10" id="10"/>
          <p:cNvSpPr txBox="true"/>
          <p:nvPr/>
        </p:nvSpPr>
        <p:spPr>
          <a:xfrm rot="0">
            <a:off x="676047" y="2311600"/>
            <a:ext cx="8659792" cy="537941"/>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Pheromon deposition : </a:t>
            </a:r>
            <a:r>
              <a:rPr lang="en-US" sz="2821">
                <a:solidFill>
                  <a:srgbClr val="000000"/>
                </a:solidFill>
                <a:latin typeface="Avenir"/>
              </a:rPr>
              <a:t>No impact with this model</a:t>
            </a:r>
          </a:p>
        </p:txBody>
      </p:sp>
      <p:sp>
        <p:nvSpPr>
          <p:cNvPr name="TextBox 11" id="11"/>
          <p:cNvSpPr txBox="true"/>
          <p:nvPr/>
        </p:nvSpPr>
        <p:spPr>
          <a:xfrm rot="0">
            <a:off x="1749728" y="8491760"/>
            <a:ext cx="6877640" cy="819881"/>
          </a:xfrm>
          <a:prstGeom prst="rect">
            <a:avLst/>
          </a:prstGeom>
        </p:spPr>
        <p:txBody>
          <a:bodyPr anchor="t" rtlCol="false" tIns="0" lIns="0" bIns="0" rIns="0">
            <a:spAutoFit/>
          </a:bodyPr>
          <a:lstStyle/>
          <a:p>
            <a:pPr>
              <a:lnSpc>
                <a:spcPts val="3109"/>
              </a:lnSpc>
            </a:pPr>
            <a:r>
              <a:rPr lang="en-US" sz="2221">
                <a:solidFill>
                  <a:srgbClr val="000000"/>
                </a:solidFill>
                <a:latin typeface="Avenir Italics"/>
              </a:rPr>
              <a:t>Pheromon deposition influence on new nest selection</a:t>
            </a:r>
          </a:p>
          <a:p>
            <a:pPr algn="ctr">
              <a:lnSpc>
                <a:spcPts val="3109"/>
              </a:lnSpc>
            </a:pPr>
            <a:r>
              <a:rPr lang="en-US" sz="2221">
                <a:solidFill>
                  <a:srgbClr val="000000"/>
                </a:solidFill>
                <a:latin typeface="Avenir Italics"/>
              </a:rPr>
              <a:t>(with 8 nests)</a:t>
            </a:r>
          </a:p>
        </p:txBody>
      </p:sp>
      <p:sp>
        <p:nvSpPr>
          <p:cNvPr name="TextBox 12" id="12"/>
          <p:cNvSpPr txBox="true"/>
          <p:nvPr/>
        </p:nvSpPr>
        <p:spPr>
          <a:xfrm rot="0">
            <a:off x="10221378" y="8491760"/>
            <a:ext cx="7037922" cy="1210406"/>
          </a:xfrm>
          <a:prstGeom prst="rect">
            <a:avLst/>
          </a:prstGeom>
        </p:spPr>
        <p:txBody>
          <a:bodyPr anchor="t" rtlCol="false" tIns="0" lIns="0" bIns="0" rIns="0">
            <a:spAutoFit/>
          </a:bodyPr>
          <a:lstStyle/>
          <a:p>
            <a:pPr algn="ctr">
              <a:lnSpc>
                <a:spcPts val="3109"/>
              </a:lnSpc>
            </a:pPr>
            <a:r>
              <a:rPr lang="en-US" sz="2221">
                <a:solidFill>
                  <a:srgbClr val="000000"/>
                </a:solidFill>
                <a:latin typeface="Avenir Italics"/>
              </a:rPr>
              <a:t>Speed of the new nest emigration depending on the pheromone deposition</a:t>
            </a:r>
          </a:p>
          <a:p>
            <a:pPr algn="ctr">
              <a:lnSpc>
                <a:spcPts val="3109"/>
              </a:lnSpc>
            </a:pPr>
            <a:r>
              <a:rPr lang="en-US" sz="2221">
                <a:solidFill>
                  <a:srgbClr val="000000"/>
                </a:solidFill>
                <a:latin typeface="Avenir Italics"/>
              </a:rPr>
              <a:t>(with 8 nests)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15859155" y="0"/>
            <a:ext cx="1562612" cy="1673225"/>
            <a:chOff x="0" y="0"/>
            <a:chExt cx="2083482" cy="2230967"/>
          </a:xfrm>
        </p:grpSpPr>
        <p:grpSp>
          <p:nvGrpSpPr>
            <p:cNvPr name="Group 3" id="3"/>
            <p:cNvGrpSpPr/>
            <p:nvPr/>
          </p:nvGrpSpPr>
          <p:grpSpPr>
            <a:xfrm rot="0">
              <a:off x="75599" y="0"/>
              <a:ext cx="1932284" cy="2230967"/>
              <a:chOff x="0" y="0"/>
              <a:chExt cx="703982" cy="812800"/>
            </a:xfrm>
          </p:grpSpPr>
          <p:sp>
            <p:nvSpPr>
              <p:cNvPr name="Freeform 4" id="4"/>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5" id="5"/>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15</a:t>
              </a:r>
            </a:p>
          </p:txBody>
        </p:sp>
      </p:grpSp>
      <p:sp>
        <p:nvSpPr>
          <p:cNvPr name="Freeform 7" id="7"/>
          <p:cNvSpPr/>
          <p:nvPr/>
        </p:nvSpPr>
        <p:spPr>
          <a:xfrm flipH="false" flipV="false" rot="0">
            <a:off x="14982801" y="5029200"/>
            <a:ext cx="7315200" cy="2477783"/>
          </a:xfrm>
          <a:custGeom>
            <a:avLst/>
            <a:gdLst/>
            <a:ahLst/>
            <a:cxnLst/>
            <a:rect r="r" b="b" t="t" l="l"/>
            <a:pathLst>
              <a:path h="2477783" w="7315200">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676047" y="3958982"/>
            <a:ext cx="8004772" cy="4940008"/>
          </a:xfrm>
          <a:custGeom>
            <a:avLst/>
            <a:gdLst/>
            <a:ahLst/>
            <a:cxnLst/>
            <a:rect r="r" b="b" t="t" l="l"/>
            <a:pathLst>
              <a:path h="4940008" w="8004772">
                <a:moveTo>
                  <a:pt x="0" y="0"/>
                </a:moveTo>
                <a:lnTo>
                  <a:pt x="8004773" y="0"/>
                </a:lnTo>
                <a:lnTo>
                  <a:pt x="8004773" y="4940008"/>
                </a:lnTo>
                <a:lnTo>
                  <a:pt x="0" y="4940008"/>
                </a:lnTo>
                <a:lnTo>
                  <a:pt x="0" y="0"/>
                </a:lnTo>
                <a:close/>
              </a:path>
            </a:pathLst>
          </a:custGeom>
          <a:blipFill>
            <a:blip r:embed="rId4"/>
            <a:stretch>
              <a:fillRect l="0" t="0" r="0" b="0"/>
            </a:stretch>
          </a:blipFill>
        </p:spPr>
      </p:sp>
      <p:sp>
        <p:nvSpPr>
          <p:cNvPr name="Freeform 9" id="9"/>
          <p:cNvSpPr/>
          <p:nvPr/>
        </p:nvSpPr>
        <p:spPr>
          <a:xfrm flipH="false" flipV="false" rot="0">
            <a:off x="9144000" y="3958982"/>
            <a:ext cx="7907424" cy="4940008"/>
          </a:xfrm>
          <a:custGeom>
            <a:avLst/>
            <a:gdLst/>
            <a:ahLst/>
            <a:cxnLst/>
            <a:rect r="r" b="b" t="t" l="l"/>
            <a:pathLst>
              <a:path h="4940008" w="7907424">
                <a:moveTo>
                  <a:pt x="0" y="0"/>
                </a:moveTo>
                <a:lnTo>
                  <a:pt x="7907424" y="0"/>
                </a:lnTo>
                <a:lnTo>
                  <a:pt x="7907424" y="4940008"/>
                </a:lnTo>
                <a:lnTo>
                  <a:pt x="0" y="4940008"/>
                </a:lnTo>
                <a:lnTo>
                  <a:pt x="0" y="0"/>
                </a:lnTo>
                <a:close/>
              </a:path>
            </a:pathLst>
          </a:custGeom>
          <a:blipFill>
            <a:blip r:embed="rId5"/>
            <a:stretch>
              <a:fillRect l="-517" t="0" r="-517" b="0"/>
            </a:stretch>
          </a:blipFill>
        </p:spPr>
      </p:sp>
      <p:sp>
        <p:nvSpPr>
          <p:cNvPr name="TextBox 10" id="10"/>
          <p:cNvSpPr txBox="true"/>
          <p:nvPr/>
        </p:nvSpPr>
        <p:spPr>
          <a:xfrm rot="0">
            <a:off x="676047" y="3001941"/>
            <a:ext cx="8028283" cy="537941"/>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Commitment-base percentage :</a:t>
            </a:r>
            <a:r>
              <a:rPr lang="en-US" sz="2821">
                <a:solidFill>
                  <a:srgbClr val="000000"/>
                </a:solidFill>
                <a:latin typeface="Avenir"/>
              </a:rPr>
              <a:t> [98% ; 98.9%]</a:t>
            </a:r>
          </a:p>
        </p:txBody>
      </p:sp>
      <p:sp>
        <p:nvSpPr>
          <p:cNvPr name="TextBox 11" id="11"/>
          <p:cNvSpPr txBox="true"/>
          <p:nvPr/>
        </p:nvSpPr>
        <p:spPr>
          <a:xfrm rot="0">
            <a:off x="755458" y="8947007"/>
            <a:ext cx="7948872" cy="819881"/>
          </a:xfrm>
          <a:prstGeom prst="rect">
            <a:avLst/>
          </a:prstGeom>
        </p:spPr>
        <p:txBody>
          <a:bodyPr anchor="t" rtlCol="false" tIns="0" lIns="0" bIns="0" rIns="0">
            <a:spAutoFit/>
          </a:bodyPr>
          <a:lstStyle/>
          <a:p>
            <a:pPr>
              <a:lnSpc>
                <a:spcPts val="3109"/>
              </a:lnSpc>
            </a:pPr>
            <a:r>
              <a:rPr lang="en-US" sz="2221">
                <a:solidFill>
                  <a:srgbClr val="000000"/>
                </a:solidFill>
                <a:latin typeface="Avenir Italics"/>
              </a:rPr>
              <a:t>Commitment-base percentage influence on new nest selection</a:t>
            </a:r>
          </a:p>
          <a:p>
            <a:pPr algn="ctr">
              <a:lnSpc>
                <a:spcPts val="3109"/>
              </a:lnSpc>
            </a:pPr>
            <a:r>
              <a:rPr lang="en-US" sz="2221">
                <a:solidFill>
                  <a:srgbClr val="000000"/>
                </a:solidFill>
                <a:latin typeface="Avenir Italics"/>
              </a:rPr>
              <a:t>(with 8 nests)</a:t>
            </a:r>
          </a:p>
        </p:txBody>
      </p:sp>
      <p:sp>
        <p:nvSpPr>
          <p:cNvPr name="TextBox 12" id="12"/>
          <p:cNvSpPr txBox="true"/>
          <p:nvPr/>
        </p:nvSpPr>
        <p:spPr>
          <a:xfrm rot="0">
            <a:off x="9949877" y="8947007"/>
            <a:ext cx="6541016" cy="1210406"/>
          </a:xfrm>
          <a:prstGeom prst="rect">
            <a:avLst/>
          </a:prstGeom>
        </p:spPr>
        <p:txBody>
          <a:bodyPr anchor="t" rtlCol="false" tIns="0" lIns="0" bIns="0" rIns="0">
            <a:spAutoFit/>
          </a:bodyPr>
          <a:lstStyle/>
          <a:p>
            <a:pPr algn="ctr">
              <a:lnSpc>
                <a:spcPts val="3109"/>
              </a:lnSpc>
            </a:pPr>
            <a:r>
              <a:rPr lang="en-US" sz="2221">
                <a:solidFill>
                  <a:srgbClr val="000000"/>
                </a:solidFill>
                <a:latin typeface="Avenir Italics"/>
              </a:rPr>
              <a:t>Speed of the new nest emigration depending on the commitment-base percentage</a:t>
            </a:r>
          </a:p>
          <a:p>
            <a:pPr algn="ctr">
              <a:lnSpc>
                <a:spcPts val="3109"/>
              </a:lnSpc>
            </a:pPr>
            <a:r>
              <a:rPr lang="en-US" sz="2221">
                <a:solidFill>
                  <a:srgbClr val="000000"/>
                </a:solidFill>
                <a:latin typeface="Avenir Italics"/>
              </a:rPr>
              <a:t>(with 8 nests)</a:t>
            </a:r>
          </a:p>
        </p:txBody>
      </p:sp>
      <p:sp>
        <p:nvSpPr>
          <p:cNvPr name="TextBox 13" id="13"/>
          <p:cNvSpPr txBox="true"/>
          <p:nvPr/>
        </p:nvSpPr>
        <p:spPr>
          <a:xfrm rot="0">
            <a:off x="1236347" y="555315"/>
            <a:ext cx="15815306"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ea typeface="Alatsi Bold"/>
              </a:rPr>
              <a:t>﻿RESULTS</a:t>
            </a:r>
          </a:p>
        </p:txBody>
      </p:sp>
      <p:sp>
        <p:nvSpPr>
          <p:cNvPr name="TextBox 14" id="14"/>
          <p:cNvSpPr txBox="true"/>
          <p:nvPr/>
        </p:nvSpPr>
        <p:spPr>
          <a:xfrm rot="0">
            <a:off x="676047" y="2311600"/>
            <a:ext cx="8659792" cy="537941"/>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Pheromon deposition : </a:t>
            </a:r>
            <a:r>
              <a:rPr lang="en-US" sz="2821">
                <a:solidFill>
                  <a:srgbClr val="000000"/>
                </a:solidFill>
                <a:latin typeface="Avenir"/>
              </a:rPr>
              <a:t>No impact with this model</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15859155" y="0"/>
            <a:ext cx="1562612" cy="1673225"/>
            <a:chOff x="0" y="0"/>
            <a:chExt cx="2083482" cy="2230967"/>
          </a:xfrm>
        </p:grpSpPr>
        <p:grpSp>
          <p:nvGrpSpPr>
            <p:cNvPr name="Group 3" id="3"/>
            <p:cNvGrpSpPr/>
            <p:nvPr/>
          </p:nvGrpSpPr>
          <p:grpSpPr>
            <a:xfrm rot="0">
              <a:off x="75599" y="0"/>
              <a:ext cx="1932284" cy="2230967"/>
              <a:chOff x="0" y="0"/>
              <a:chExt cx="703982" cy="812800"/>
            </a:xfrm>
          </p:grpSpPr>
          <p:sp>
            <p:nvSpPr>
              <p:cNvPr name="Freeform 4" id="4"/>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5" id="5"/>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16</a:t>
              </a:r>
            </a:p>
          </p:txBody>
        </p:sp>
      </p:grpSp>
      <p:sp>
        <p:nvSpPr>
          <p:cNvPr name="Freeform 7" id="7"/>
          <p:cNvSpPr/>
          <p:nvPr/>
        </p:nvSpPr>
        <p:spPr>
          <a:xfrm flipH="false" flipV="false" rot="0">
            <a:off x="9620781" y="4496923"/>
            <a:ext cx="7582273" cy="4761377"/>
          </a:xfrm>
          <a:custGeom>
            <a:avLst/>
            <a:gdLst/>
            <a:ahLst/>
            <a:cxnLst/>
            <a:rect r="r" b="b" t="t" l="l"/>
            <a:pathLst>
              <a:path h="4761377" w="7582273">
                <a:moveTo>
                  <a:pt x="0" y="0"/>
                </a:moveTo>
                <a:lnTo>
                  <a:pt x="7582273" y="0"/>
                </a:lnTo>
                <a:lnTo>
                  <a:pt x="7582273" y="4761377"/>
                </a:lnTo>
                <a:lnTo>
                  <a:pt x="0" y="4761377"/>
                </a:lnTo>
                <a:lnTo>
                  <a:pt x="0" y="0"/>
                </a:lnTo>
                <a:close/>
              </a:path>
            </a:pathLst>
          </a:custGeom>
          <a:blipFill>
            <a:blip r:embed="rId2"/>
            <a:stretch>
              <a:fillRect l="-778" t="0" r="-778" b="0"/>
            </a:stretch>
          </a:blipFill>
        </p:spPr>
      </p:sp>
      <p:sp>
        <p:nvSpPr>
          <p:cNvPr name="Freeform 8" id="8"/>
          <p:cNvSpPr/>
          <p:nvPr/>
        </p:nvSpPr>
        <p:spPr>
          <a:xfrm flipH="false" flipV="false" rot="0">
            <a:off x="1028700" y="4496923"/>
            <a:ext cx="7874641" cy="4761377"/>
          </a:xfrm>
          <a:custGeom>
            <a:avLst/>
            <a:gdLst/>
            <a:ahLst/>
            <a:cxnLst/>
            <a:rect r="r" b="b" t="t" l="l"/>
            <a:pathLst>
              <a:path h="4761377" w="7874641">
                <a:moveTo>
                  <a:pt x="0" y="0"/>
                </a:moveTo>
                <a:lnTo>
                  <a:pt x="7874641" y="0"/>
                </a:lnTo>
                <a:lnTo>
                  <a:pt x="7874641" y="4761377"/>
                </a:lnTo>
                <a:lnTo>
                  <a:pt x="0" y="4761377"/>
                </a:lnTo>
                <a:lnTo>
                  <a:pt x="0" y="0"/>
                </a:lnTo>
                <a:close/>
              </a:path>
            </a:pathLst>
          </a:custGeom>
          <a:blipFill>
            <a:blip r:embed="rId3"/>
            <a:stretch>
              <a:fillRect l="0" t="-977" r="0" b="-977"/>
            </a:stretch>
          </a:blipFill>
        </p:spPr>
      </p:sp>
      <p:sp>
        <p:nvSpPr>
          <p:cNvPr name="TextBox 9" id="9"/>
          <p:cNvSpPr txBox="true"/>
          <p:nvPr/>
        </p:nvSpPr>
        <p:spPr>
          <a:xfrm rot="0">
            <a:off x="676047" y="3692282"/>
            <a:ext cx="8028283" cy="537941"/>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Quorum percentage :</a:t>
            </a:r>
            <a:r>
              <a:rPr lang="en-US" sz="2821">
                <a:solidFill>
                  <a:srgbClr val="000000"/>
                </a:solidFill>
                <a:latin typeface="Avenir"/>
              </a:rPr>
              <a:t> 35%</a:t>
            </a:r>
          </a:p>
        </p:txBody>
      </p:sp>
      <p:sp>
        <p:nvSpPr>
          <p:cNvPr name="TextBox 10" id="10"/>
          <p:cNvSpPr txBox="true"/>
          <p:nvPr/>
        </p:nvSpPr>
        <p:spPr>
          <a:xfrm rot="0">
            <a:off x="9144000" y="9320704"/>
            <a:ext cx="8919725" cy="765271"/>
          </a:xfrm>
          <a:prstGeom prst="rect">
            <a:avLst/>
          </a:prstGeom>
        </p:spPr>
        <p:txBody>
          <a:bodyPr anchor="t" rtlCol="false" tIns="0" lIns="0" bIns="0" rIns="0">
            <a:spAutoFit/>
          </a:bodyPr>
          <a:lstStyle/>
          <a:p>
            <a:pPr algn="ctr">
              <a:lnSpc>
                <a:spcPts val="2969"/>
              </a:lnSpc>
            </a:pPr>
            <a:r>
              <a:rPr lang="en-US" sz="2121">
                <a:solidFill>
                  <a:srgbClr val="000000"/>
                </a:solidFill>
                <a:latin typeface="Avenir Italics"/>
              </a:rPr>
              <a:t>Speed of the new nest emigration depending on the quorum percentage</a:t>
            </a:r>
          </a:p>
          <a:p>
            <a:pPr algn="ctr">
              <a:lnSpc>
                <a:spcPts val="2969"/>
              </a:lnSpc>
            </a:pPr>
            <a:r>
              <a:rPr lang="en-US" sz="2121">
                <a:solidFill>
                  <a:srgbClr val="000000"/>
                </a:solidFill>
                <a:latin typeface="Avenir Italics"/>
              </a:rPr>
              <a:t>(with 8 nests)</a:t>
            </a:r>
          </a:p>
        </p:txBody>
      </p:sp>
      <p:sp>
        <p:nvSpPr>
          <p:cNvPr name="TextBox 11" id="11"/>
          <p:cNvSpPr txBox="true"/>
          <p:nvPr/>
        </p:nvSpPr>
        <p:spPr>
          <a:xfrm rot="0">
            <a:off x="1815180" y="9320704"/>
            <a:ext cx="6673107" cy="765271"/>
          </a:xfrm>
          <a:prstGeom prst="rect">
            <a:avLst/>
          </a:prstGeom>
        </p:spPr>
        <p:txBody>
          <a:bodyPr anchor="t" rtlCol="false" tIns="0" lIns="0" bIns="0" rIns="0">
            <a:spAutoFit/>
          </a:bodyPr>
          <a:lstStyle/>
          <a:p>
            <a:pPr>
              <a:lnSpc>
                <a:spcPts val="2969"/>
              </a:lnSpc>
            </a:pPr>
            <a:r>
              <a:rPr lang="en-US" sz="2121">
                <a:solidFill>
                  <a:srgbClr val="000000"/>
                </a:solidFill>
                <a:latin typeface="Avenir Italics"/>
              </a:rPr>
              <a:t>Quorum percentage influence on new nest selection</a:t>
            </a:r>
          </a:p>
          <a:p>
            <a:pPr algn="ctr">
              <a:lnSpc>
                <a:spcPts val="2969"/>
              </a:lnSpc>
            </a:pPr>
            <a:r>
              <a:rPr lang="en-US" sz="2121">
                <a:solidFill>
                  <a:srgbClr val="000000"/>
                </a:solidFill>
                <a:latin typeface="Avenir Italics"/>
              </a:rPr>
              <a:t>(with 8 nests)</a:t>
            </a:r>
          </a:p>
        </p:txBody>
      </p:sp>
      <p:sp>
        <p:nvSpPr>
          <p:cNvPr name="TextBox 12" id="12"/>
          <p:cNvSpPr txBox="true"/>
          <p:nvPr/>
        </p:nvSpPr>
        <p:spPr>
          <a:xfrm rot="0">
            <a:off x="676047" y="3001941"/>
            <a:ext cx="8028283" cy="537941"/>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Commitment-base percentage :</a:t>
            </a:r>
            <a:r>
              <a:rPr lang="en-US" sz="2821">
                <a:solidFill>
                  <a:srgbClr val="000000"/>
                </a:solidFill>
                <a:latin typeface="Avenir"/>
              </a:rPr>
              <a:t> [98% ; 98.9%]</a:t>
            </a:r>
          </a:p>
        </p:txBody>
      </p:sp>
      <p:sp>
        <p:nvSpPr>
          <p:cNvPr name="TextBox 13" id="13"/>
          <p:cNvSpPr txBox="true"/>
          <p:nvPr/>
        </p:nvSpPr>
        <p:spPr>
          <a:xfrm rot="0">
            <a:off x="1236347" y="555315"/>
            <a:ext cx="15815306"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ea typeface="Alatsi Bold"/>
              </a:rPr>
              <a:t>﻿RESULTS</a:t>
            </a:r>
          </a:p>
        </p:txBody>
      </p:sp>
      <p:sp>
        <p:nvSpPr>
          <p:cNvPr name="TextBox 14" id="14"/>
          <p:cNvSpPr txBox="true"/>
          <p:nvPr/>
        </p:nvSpPr>
        <p:spPr>
          <a:xfrm rot="0">
            <a:off x="676047" y="2311600"/>
            <a:ext cx="8659792" cy="537941"/>
          </a:xfrm>
          <a:prstGeom prst="rect">
            <a:avLst/>
          </a:prstGeom>
        </p:spPr>
        <p:txBody>
          <a:bodyPr anchor="t" rtlCol="false" tIns="0" lIns="0" bIns="0" rIns="0">
            <a:spAutoFit/>
          </a:bodyPr>
          <a:lstStyle/>
          <a:p>
            <a:pPr>
              <a:lnSpc>
                <a:spcPts val="3949"/>
              </a:lnSpc>
            </a:pPr>
            <a:r>
              <a:rPr lang="en-US" sz="2821">
                <a:solidFill>
                  <a:srgbClr val="000000"/>
                </a:solidFill>
                <a:latin typeface="Avenir Bold"/>
              </a:rPr>
              <a:t>Pheromon deposition : </a:t>
            </a:r>
            <a:r>
              <a:rPr lang="en-US" sz="2821">
                <a:solidFill>
                  <a:srgbClr val="000000"/>
                </a:solidFill>
                <a:latin typeface="Avenir"/>
              </a:rPr>
              <a:t>No impact with this model</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2411959" y="866775"/>
            <a:ext cx="13464081"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DISCUSSIONS</a:t>
            </a:r>
          </a:p>
        </p:txBody>
      </p:sp>
      <p:sp>
        <p:nvSpPr>
          <p:cNvPr name="TextBox 3" id="3"/>
          <p:cNvSpPr txBox="true"/>
          <p:nvPr/>
        </p:nvSpPr>
        <p:spPr>
          <a:xfrm rot="0">
            <a:off x="5702946" y="8800282"/>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a:rPr>
              <a:t>Discussions</a:t>
            </a:r>
          </a:p>
        </p:txBody>
      </p:sp>
      <p:grpSp>
        <p:nvGrpSpPr>
          <p:cNvPr name="Group 4" id="4"/>
          <p:cNvGrpSpPr/>
          <p:nvPr/>
        </p:nvGrpSpPr>
        <p:grpSpPr>
          <a:xfrm rot="0">
            <a:off x="1326325" y="3416567"/>
            <a:ext cx="631500" cy="6315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326325" y="5845686"/>
            <a:ext cx="597224" cy="59722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AutoShape 10" id="10"/>
          <p:cNvSpPr/>
          <p:nvPr/>
        </p:nvSpPr>
        <p:spPr>
          <a:xfrm>
            <a:off x="-260599" y="9061267"/>
            <a:ext cx="7105264" cy="19050"/>
          </a:xfrm>
          <a:prstGeom prst="line">
            <a:avLst/>
          </a:prstGeom>
          <a:ln cap="flat" w="114300">
            <a:solidFill>
              <a:srgbClr val="9FC3D0"/>
            </a:solidFill>
            <a:prstDash val="solid"/>
            <a:headEnd type="none" len="sm" w="sm"/>
            <a:tailEnd type="none" len="sm" w="sm"/>
          </a:ln>
        </p:spPr>
      </p:sp>
      <p:sp>
        <p:nvSpPr>
          <p:cNvPr name="AutoShape 11" id="11"/>
          <p:cNvSpPr/>
          <p:nvPr/>
        </p:nvSpPr>
        <p:spPr>
          <a:xfrm>
            <a:off x="11430169" y="9061267"/>
            <a:ext cx="7105264" cy="19050"/>
          </a:xfrm>
          <a:prstGeom prst="line">
            <a:avLst/>
          </a:prstGeom>
          <a:ln cap="flat" w="114300">
            <a:solidFill>
              <a:srgbClr val="9FC3D0"/>
            </a:solidFill>
            <a:prstDash val="solid"/>
            <a:headEnd type="none" len="sm" w="sm"/>
            <a:tailEnd type="none" len="sm" w="sm"/>
          </a:ln>
        </p:spPr>
      </p:sp>
      <p:grpSp>
        <p:nvGrpSpPr>
          <p:cNvPr name="Group 12" id="12"/>
          <p:cNvGrpSpPr/>
          <p:nvPr/>
        </p:nvGrpSpPr>
        <p:grpSpPr>
          <a:xfrm rot="0">
            <a:off x="15859155" y="0"/>
            <a:ext cx="1562612" cy="1673225"/>
            <a:chOff x="0" y="0"/>
            <a:chExt cx="2083482" cy="2230967"/>
          </a:xfrm>
        </p:grpSpPr>
        <p:grpSp>
          <p:nvGrpSpPr>
            <p:cNvPr name="Group 13" id="13"/>
            <p:cNvGrpSpPr/>
            <p:nvPr/>
          </p:nvGrpSpPr>
          <p:grpSpPr>
            <a:xfrm rot="0">
              <a:off x="75599" y="0"/>
              <a:ext cx="1932284" cy="2230967"/>
              <a:chOff x="0" y="0"/>
              <a:chExt cx="703982" cy="812800"/>
            </a:xfrm>
          </p:grpSpPr>
          <p:sp>
            <p:nvSpPr>
              <p:cNvPr name="Freeform 14" id="14"/>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5" id="15"/>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17</a:t>
              </a:r>
            </a:p>
          </p:txBody>
        </p:sp>
      </p:grpSp>
      <p:sp>
        <p:nvSpPr>
          <p:cNvPr name="Freeform 17" id="17"/>
          <p:cNvSpPr/>
          <p:nvPr/>
        </p:nvSpPr>
        <p:spPr>
          <a:xfrm flipH="false" flipV="false" rot="0">
            <a:off x="11265861" y="5296586"/>
            <a:ext cx="6732936" cy="3183592"/>
          </a:xfrm>
          <a:custGeom>
            <a:avLst/>
            <a:gdLst/>
            <a:ahLst/>
            <a:cxnLst/>
            <a:rect r="r" b="b" t="t" l="l"/>
            <a:pathLst>
              <a:path h="3183592" w="6732936">
                <a:moveTo>
                  <a:pt x="0" y="0"/>
                </a:moveTo>
                <a:lnTo>
                  <a:pt x="6732936" y="0"/>
                </a:lnTo>
                <a:lnTo>
                  <a:pt x="6732936" y="3183592"/>
                </a:lnTo>
                <a:lnTo>
                  <a:pt x="0" y="3183592"/>
                </a:lnTo>
                <a:lnTo>
                  <a:pt x="0" y="0"/>
                </a:lnTo>
                <a:close/>
              </a:path>
            </a:pathLst>
          </a:custGeom>
          <a:blipFill>
            <a:blip r:embed="rId2"/>
            <a:stretch>
              <a:fillRect l="0" t="0" r="0" b="0"/>
            </a:stretch>
          </a:blipFill>
        </p:spPr>
      </p:sp>
      <p:sp>
        <p:nvSpPr>
          <p:cNvPr name="TextBox 18" id="18"/>
          <p:cNvSpPr txBox="true"/>
          <p:nvPr/>
        </p:nvSpPr>
        <p:spPr>
          <a:xfrm rot="0">
            <a:off x="2163672" y="6293568"/>
            <a:ext cx="11696301" cy="1594764"/>
          </a:xfrm>
          <a:prstGeom prst="rect">
            <a:avLst/>
          </a:prstGeom>
        </p:spPr>
        <p:txBody>
          <a:bodyPr anchor="t" rtlCol="false" tIns="0" lIns="0" bIns="0" rIns="0">
            <a:spAutoFit/>
          </a:bodyPr>
          <a:lstStyle/>
          <a:p>
            <a:pPr>
              <a:lnSpc>
                <a:spcPts val="2949"/>
              </a:lnSpc>
            </a:pPr>
            <a:r>
              <a:rPr lang="en-US" sz="2106">
                <a:solidFill>
                  <a:srgbClr val="000000"/>
                </a:solidFill>
                <a:latin typeface="Avenir"/>
              </a:rPr>
              <a:t>Particularly in fields like </a:t>
            </a:r>
            <a:r>
              <a:rPr lang="en-US" sz="2106">
                <a:solidFill>
                  <a:srgbClr val="000000"/>
                </a:solidFill>
                <a:latin typeface="Avenir Bold"/>
              </a:rPr>
              <a:t>robotics </a:t>
            </a:r>
            <a:r>
              <a:rPr lang="en-US" sz="2106">
                <a:solidFill>
                  <a:srgbClr val="000000"/>
                </a:solidFill>
                <a:latin typeface="Avenir"/>
              </a:rPr>
              <a:t>and </a:t>
            </a:r>
            <a:r>
              <a:rPr lang="en-US" sz="2106">
                <a:solidFill>
                  <a:srgbClr val="000000"/>
                </a:solidFill>
                <a:latin typeface="Avenir Bold"/>
              </a:rPr>
              <a:t>rescue missions</a:t>
            </a:r>
            <a:r>
              <a:rPr lang="en-US" sz="2106">
                <a:solidFill>
                  <a:srgbClr val="000000"/>
                </a:solidFill>
                <a:latin typeface="Avenir"/>
              </a:rPr>
              <a:t>.</a:t>
            </a:r>
          </a:p>
          <a:p>
            <a:pPr>
              <a:lnSpc>
                <a:spcPts val="2949"/>
              </a:lnSpc>
            </a:pPr>
            <a:r>
              <a:rPr lang="en-US" sz="2106">
                <a:solidFill>
                  <a:srgbClr val="000000"/>
                </a:solidFill>
                <a:latin typeface="Avenir Bold"/>
              </a:rPr>
              <a:t>Ant colony's decision-making</a:t>
            </a:r>
            <a:r>
              <a:rPr lang="en-US" sz="2106">
                <a:solidFill>
                  <a:srgbClr val="000000"/>
                </a:solidFill>
                <a:latin typeface="Avenir"/>
              </a:rPr>
              <a:t> </a:t>
            </a:r>
            <a:r>
              <a:rPr lang="en-US" sz="2106">
                <a:solidFill>
                  <a:srgbClr val="000000"/>
                </a:solidFill>
                <a:latin typeface="Avenir Bold"/>
              </a:rPr>
              <a:t>mechanisms </a:t>
            </a:r>
            <a:r>
              <a:rPr lang="en-US" sz="2106">
                <a:solidFill>
                  <a:srgbClr val="000000"/>
                </a:solidFill>
                <a:latin typeface="Avenir"/>
              </a:rPr>
              <a:t>could be adapted to :</a:t>
            </a:r>
          </a:p>
          <a:p>
            <a:pPr marL="454845" indent="-227422" lvl="1">
              <a:lnSpc>
                <a:spcPts val="2949"/>
              </a:lnSpc>
              <a:buFont typeface="Arial"/>
              <a:buChar char="•"/>
            </a:pPr>
            <a:r>
              <a:rPr lang="en-US" sz="2106">
                <a:solidFill>
                  <a:srgbClr val="000000"/>
                </a:solidFill>
                <a:latin typeface="Avenir Bold"/>
              </a:rPr>
              <a:t>improve </a:t>
            </a:r>
            <a:r>
              <a:rPr lang="en-US" sz="2106">
                <a:solidFill>
                  <a:srgbClr val="000000"/>
                </a:solidFill>
                <a:latin typeface="Avenir"/>
              </a:rPr>
              <a:t>the efficiency of </a:t>
            </a:r>
            <a:r>
              <a:rPr lang="en-US" sz="2106">
                <a:solidFill>
                  <a:srgbClr val="000000"/>
                </a:solidFill>
                <a:latin typeface="Avenir Bold"/>
              </a:rPr>
              <a:t>robotic swarms</a:t>
            </a:r>
            <a:r>
              <a:rPr lang="en-US" sz="2106">
                <a:solidFill>
                  <a:srgbClr val="000000"/>
                </a:solidFill>
                <a:latin typeface="Avenir"/>
              </a:rPr>
              <a:t> in </a:t>
            </a:r>
            <a:r>
              <a:rPr lang="en-US" sz="2106">
                <a:solidFill>
                  <a:srgbClr val="000000"/>
                </a:solidFill>
                <a:latin typeface="Avenir Bold"/>
              </a:rPr>
              <a:t>unknown environments</a:t>
            </a:r>
          </a:p>
          <a:p>
            <a:pPr marL="454845" indent="-227422" lvl="1">
              <a:lnSpc>
                <a:spcPts val="2949"/>
              </a:lnSpc>
              <a:buFont typeface="Arial"/>
              <a:buChar char="•"/>
            </a:pPr>
            <a:r>
              <a:rPr lang="en-US" sz="2106">
                <a:solidFill>
                  <a:srgbClr val="000000"/>
                </a:solidFill>
                <a:latin typeface="Avenir Bold"/>
              </a:rPr>
              <a:t>optimize </a:t>
            </a:r>
            <a:r>
              <a:rPr lang="en-US" sz="2106">
                <a:solidFill>
                  <a:srgbClr val="000000"/>
                </a:solidFill>
                <a:latin typeface="Avenir"/>
              </a:rPr>
              <a:t>rescue teams' </a:t>
            </a:r>
            <a:r>
              <a:rPr lang="en-US" sz="2106">
                <a:solidFill>
                  <a:srgbClr val="000000"/>
                </a:solidFill>
                <a:latin typeface="Avenir Bold"/>
              </a:rPr>
              <a:t>strategies </a:t>
            </a:r>
            <a:r>
              <a:rPr lang="en-US" sz="2106">
                <a:solidFill>
                  <a:srgbClr val="000000"/>
                </a:solidFill>
                <a:latin typeface="Avenir"/>
              </a:rPr>
              <a:t>in </a:t>
            </a:r>
            <a:r>
              <a:rPr lang="en-US" sz="2106">
                <a:solidFill>
                  <a:srgbClr val="000000"/>
                </a:solidFill>
                <a:latin typeface="Avenir Bold"/>
              </a:rPr>
              <a:t>disaster scenarios</a:t>
            </a:r>
          </a:p>
        </p:txBody>
      </p:sp>
      <p:sp>
        <p:nvSpPr>
          <p:cNvPr name="TextBox 19" id="19"/>
          <p:cNvSpPr txBox="true"/>
          <p:nvPr/>
        </p:nvSpPr>
        <p:spPr>
          <a:xfrm rot="0">
            <a:off x="2211728" y="3952817"/>
            <a:ext cx="12230858" cy="819830"/>
          </a:xfrm>
          <a:prstGeom prst="rect">
            <a:avLst/>
          </a:prstGeom>
        </p:spPr>
        <p:txBody>
          <a:bodyPr anchor="t" rtlCol="false" tIns="0" lIns="0" bIns="0" rIns="0">
            <a:spAutoFit/>
          </a:bodyPr>
          <a:lstStyle/>
          <a:p>
            <a:pPr>
              <a:lnSpc>
                <a:spcPts val="3112"/>
              </a:lnSpc>
            </a:pPr>
            <a:r>
              <a:rPr lang="en-US" sz="2223">
                <a:solidFill>
                  <a:srgbClr val="000000"/>
                </a:solidFill>
                <a:latin typeface="Avenir Bold"/>
              </a:rPr>
              <a:t>Model's current constraint</a:t>
            </a:r>
            <a:r>
              <a:rPr lang="en-US" sz="2223">
                <a:solidFill>
                  <a:srgbClr val="000000"/>
                </a:solidFill>
                <a:latin typeface="Avenir"/>
              </a:rPr>
              <a:t> : </a:t>
            </a:r>
            <a:r>
              <a:rPr lang="en-US" sz="2223">
                <a:solidFill>
                  <a:srgbClr val="000000"/>
                </a:solidFill>
                <a:latin typeface="Avenir Bold"/>
              </a:rPr>
              <a:t>nest placement</a:t>
            </a:r>
            <a:r>
              <a:rPr lang="en-US" sz="2223">
                <a:solidFill>
                  <a:srgbClr val="000000"/>
                </a:solidFill>
                <a:latin typeface="Avenir"/>
              </a:rPr>
              <a:t> (centered around the original nest)</a:t>
            </a:r>
          </a:p>
          <a:p>
            <a:pPr>
              <a:lnSpc>
                <a:spcPts val="3112"/>
              </a:lnSpc>
            </a:pPr>
            <a:r>
              <a:rPr lang="en-US" sz="2223">
                <a:solidFill>
                  <a:srgbClr val="000000"/>
                </a:solidFill>
                <a:latin typeface="Avenir Bold"/>
              </a:rPr>
              <a:t>Enhancement </a:t>
            </a:r>
            <a:r>
              <a:rPr lang="en-US" sz="2223">
                <a:solidFill>
                  <a:srgbClr val="000000"/>
                </a:solidFill>
                <a:latin typeface="Avenir"/>
              </a:rPr>
              <a:t>: include </a:t>
            </a:r>
            <a:r>
              <a:rPr lang="en-US" sz="2223">
                <a:solidFill>
                  <a:srgbClr val="000000"/>
                </a:solidFill>
                <a:latin typeface="Avenir Bold"/>
              </a:rPr>
              <a:t>randomness </a:t>
            </a:r>
            <a:r>
              <a:rPr lang="en-US" sz="2223">
                <a:solidFill>
                  <a:srgbClr val="000000"/>
                </a:solidFill>
                <a:latin typeface="Avenir"/>
              </a:rPr>
              <a:t>(for a better representing </a:t>
            </a:r>
            <a:r>
              <a:rPr lang="en-US" sz="2223">
                <a:solidFill>
                  <a:srgbClr val="000000"/>
                </a:solidFill>
                <a:latin typeface="Avenir Bold"/>
              </a:rPr>
              <a:t>real-world unpredictability</a:t>
            </a:r>
            <a:r>
              <a:rPr lang="en-US" sz="2223">
                <a:solidFill>
                  <a:srgbClr val="000000"/>
                </a:solidFill>
                <a:latin typeface="Avenir"/>
              </a:rPr>
              <a:t>)</a:t>
            </a:r>
          </a:p>
        </p:txBody>
      </p:sp>
      <p:sp>
        <p:nvSpPr>
          <p:cNvPr name="TextBox 20" id="20"/>
          <p:cNvSpPr txBox="true"/>
          <p:nvPr/>
        </p:nvSpPr>
        <p:spPr>
          <a:xfrm rot="0">
            <a:off x="2182347" y="5788536"/>
            <a:ext cx="4562172" cy="527138"/>
          </a:xfrm>
          <a:prstGeom prst="rect">
            <a:avLst/>
          </a:prstGeom>
        </p:spPr>
        <p:txBody>
          <a:bodyPr anchor="t" rtlCol="false" tIns="0" lIns="0" bIns="0" rIns="0">
            <a:spAutoFit/>
          </a:bodyPr>
          <a:lstStyle/>
          <a:p>
            <a:pPr>
              <a:lnSpc>
                <a:spcPts val="4359"/>
              </a:lnSpc>
            </a:pPr>
            <a:r>
              <a:rPr lang="en-US" sz="3114">
                <a:solidFill>
                  <a:srgbClr val="000000"/>
                </a:solidFill>
                <a:latin typeface="Alatsi Bold"/>
              </a:rPr>
              <a:t>Application in various field</a:t>
            </a:r>
          </a:p>
        </p:txBody>
      </p:sp>
      <p:sp>
        <p:nvSpPr>
          <p:cNvPr name="TextBox 21" id="21"/>
          <p:cNvSpPr txBox="true"/>
          <p:nvPr/>
        </p:nvSpPr>
        <p:spPr>
          <a:xfrm rot="0">
            <a:off x="2231474" y="3359417"/>
            <a:ext cx="4673633" cy="554781"/>
          </a:xfrm>
          <a:prstGeom prst="rect">
            <a:avLst/>
          </a:prstGeom>
        </p:spPr>
        <p:txBody>
          <a:bodyPr anchor="t" rtlCol="false" tIns="0" lIns="0" bIns="0" rIns="0">
            <a:spAutoFit/>
          </a:bodyPr>
          <a:lstStyle/>
          <a:p>
            <a:pPr>
              <a:lnSpc>
                <a:spcPts val="4637"/>
              </a:lnSpc>
            </a:pPr>
            <a:r>
              <a:rPr lang="en-US" sz="3312">
                <a:solidFill>
                  <a:srgbClr val="000000"/>
                </a:solidFill>
                <a:latin typeface="Alatsi Bold"/>
              </a:rPr>
              <a:t>Possible enhancement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15859155" y="0"/>
            <a:ext cx="1562612" cy="1673225"/>
            <a:chOff x="0" y="0"/>
            <a:chExt cx="2083482" cy="2230967"/>
          </a:xfrm>
        </p:grpSpPr>
        <p:grpSp>
          <p:nvGrpSpPr>
            <p:cNvPr name="Group 3" id="3"/>
            <p:cNvGrpSpPr/>
            <p:nvPr/>
          </p:nvGrpSpPr>
          <p:grpSpPr>
            <a:xfrm rot="0">
              <a:off x="75599" y="0"/>
              <a:ext cx="1932284" cy="2230967"/>
              <a:chOff x="0" y="0"/>
              <a:chExt cx="703982" cy="812800"/>
            </a:xfrm>
          </p:grpSpPr>
          <p:sp>
            <p:nvSpPr>
              <p:cNvPr name="Freeform 4" id="4"/>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5" id="5"/>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18</a:t>
              </a:r>
            </a:p>
          </p:txBody>
        </p:sp>
      </p:grpSp>
      <p:sp>
        <p:nvSpPr>
          <p:cNvPr name="Freeform 7" id="7"/>
          <p:cNvSpPr/>
          <p:nvPr/>
        </p:nvSpPr>
        <p:spPr>
          <a:xfrm flipH="false" flipV="false" rot="0">
            <a:off x="12209785" y="3818750"/>
            <a:ext cx="5049515" cy="3513669"/>
          </a:xfrm>
          <a:custGeom>
            <a:avLst/>
            <a:gdLst/>
            <a:ahLst/>
            <a:cxnLst/>
            <a:rect r="r" b="b" t="t" l="l"/>
            <a:pathLst>
              <a:path h="3513669" w="5049515">
                <a:moveTo>
                  <a:pt x="0" y="0"/>
                </a:moveTo>
                <a:lnTo>
                  <a:pt x="5049515" y="0"/>
                </a:lnTo>
                <a:lnTo>
                  <a:pt x="5049515" y="3513670"/>
                </a:lnTo>
                <a:lnTo>
                  <a:pt x="0" y="3513670"/>
                </a:lnTo>
                <a:lnTo>
                  <a:pt x="0" y="0"/>
                </a:lnTo>
                <a:close/>
              </a:path>
            </a:pathLst>
          </a:custGeom>
          <a:blipFill>
            <a:blip r:embed="rId2"/>
            <a:stretch>
              <a:fillRect l="-12583" t="0" r="-26584" b="0"/>
            </a:stretch>
          </a:blipFill>
        </p:spPr>
      </p:sp>
      <p:sp>
        <p:nvSpPr>
          <p:cNvPr name="TextBox 8" id="8"/>
          <p:cNvSpPr txBox="true"/>
          <p:nvPr/>
        </p:nvSpPr>
        <p:spPr>
          <a:xfrm rot="0">
            <a:off x="3679044" y="866775"/>
            <a:ext cx="10929913"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CONCLUSION</a:t>
            </a:r>
          </a:p>
        </p:txBody>
      </p:sp>
      <p:sp>
        <p:nvSpPr>
          <p:cNvPr name="TextBox 9" id="9"/>
          <p:cNvSpPr txBox="true"/>
          <p:nvPr/>
        </p:nvSpPr>
        <p:spPr>
          <a:xfrm rot="0">
            <a:off x="1344454" y="4012823"/>
            <a:ext cx="9809711" cy="2612377"/>
          </a:xfrm>
          <a:prstGeom prst="rect">
            <a:avLst/>
          </a:prstGeom>
        </p:spPr>
        <p:txBody>
          <a:bodyPr anchor="t" rtlCol="false" tIns="0" lIns="0" bIns="0" rIns="0">
            <a:spAutoFit/>
          </a:bodyPr>
          <a:lstStyle/>
          <a:p>
            <a:pPr>
              <a:lnSpc>
                <a:spcPts val="4060"/>
              </a:lnSpc>
            </a:pPr>
            <a:r>
              <a:rPr lang="en-US" sz="2900">
                <a:solidFill>
                  <a:srgbClr val="000000"/>
                </a:solidFill>
                <a:latin typeface="Avenir"/>
              </a:rPr>
              <a:t>By delving into the collective decision-making processes of ant colonies and refining existing models to include key parameters like quorum percent and commitment base, we have uncovered nuanced dynamics that govern how these insects navigate complex challenges.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4554977" y="3748035"/>
            <a:ext cx="11627497" cy="2514704"/>
          </a:xfrm>
          <a:prstGeom prst="rect">
            <a:avLst/>
          </a:prstGeom>
        </p:spPr>
        <p:txBody>
          <a:bodyPr anchor="t" rtlCol="false" tIns="0" lIns="0" bIns="0" rIns="0">
            <a:spAutoFit/>
          </a:bodyPr>
          <a:lstStyle/>
          <a:p>
            <a:pPr algn="ctr">
              <a:lnSpc>
                <a:spcPts val="20573"/>
              </a:lnSpc>
            </a:pPr>
            <a:r>
              <a:rPr lang="en-US" sz="14695">
                <a:solidFill>
                  <a:srgbClr val="000000"/>
                </a:solidFill>
                <a:latin typeface="Alatsi Bold"/>
              </a:rPr>
              <a:t>THANK YOU</a:t>
            </a:r>
          </a:p>
        </p:txBody>
      </p:sp>
      <p:sp>
        <p:nvSpPr>
          <p:cNvPr name="TextBox 3" id="3"/>
          <p:cNvSpPr txBox="true"/>
          <p:nvPr/>
        </p:nvSpPr>
        <p:spPr>
          <a:xfrm rot="0">
            <a:off x="6927671" y="1846941"/>
            <a:ext cx="6882108" cy="533299"/>
          </a:xfrm>
          <a:prstGeom prst="rect">
            <a:avLst/>
          </a:prstGeom>
        </p:spPr>
        <p:txBody>
          <a:bodyPr anchor="t" rtlCol="false" tIns="0" lIns="0" bIns="0" rIns="0">
            <a:spAutoFit/>
          </a:bodyPr>
          <a:lstStyle/>
          <a:p>
            <a:pPr algn="ctr">
              <a:lnSpc>
                <a:spcPts val="4376"/>
              </a:lnSpc>
            </a:pPr>
            <a:r>
              <a:rPr lang="en-US" sz="3126">
                <a:solidFill>
                  <a:srgbClr val="000000"/>
                </a:solidFill>
                <a:latin typeface="Alatsi Bold"/>
              </a:rPr>
              <a:t>University of Ljubljana | 2024</a:t>
            </a:r>
          </a:p>
        </p:txBody>
      </p:sp>
      <p:grpSp>
        <p:nvGrpSpPr>
          <p:cNvPr name="Group 4" id="4"/>
          <p:cNvGrpSpPr/>
          <p:nvPr/>
        </p:nvGrpSpPr>
        <p:grpSpPr>
          <a:xfrm rot="0">
            <a:off x="-31071" y="0"/>
            <a:ext cx="4239083" cy="10287000"/>
            <a:chOff x="0" y="0"/>
            <a:chExt cx="5652111" cy="13716000"/>
          </a:xfrm>
        </p:grpSpPr>
        <p:grpSp>
          <p:nvGrpSpPr>
            <p:cNvPr name="Group 5" id="5"/>
            <p:cNvGrpSpPr/>
            <p:nvPr/>
          </p:nvGrpSpPr>
          <p:grpSpPr>
            <a:xfrm rot="0">
              <a:off x="2826056" y="0"/>
              <a:ext cx="2826056" cy="13716000"/>
              <a:chOff x="0" y="0"/>
              <a:chExt cx="558233" cy="2709333"/>
            </a:xfrm>
          </p:grpSpPr>
          <p:sp>
            <p:nvSpPr>
              <p:cNvPr name="Freeform 6" id="6"/>
              <p:cNvSpPr/>
              <p:nvPr/>
            </p:nvSpPr>
            <p:spPr>
              <a:xfrm flipH="false" flipV="false" rot="0">
                <a:off x="0" y="0"/>
                <a:ext cx="558233" cy="2709333"/>
              </a:xfrm>
              <a:custGeom>
                <a:avLst/>
                <a:gdLst/>
                <a:ahLst/>
                <a:cxnLst/>
                <a:rect r="r" b="b" t="t" l="l"/>
                <a:pathLst>
                  <a:path h="2709333" w="558233">
                    <a:moveTo>
                      <a:pt x="0" y="0"/>
                    </a:moveTo>
                    <a:lnTo>
                      <a:pt x="558233" y="0"/>
                    </a:lnTo>
                    <a:lnTo>
                      <a:pt x="558233" y="2709333"/>
                    </a:lnTo>
                    <a:lnTo>
                      <a:pt x="0" y="2709333"/>
                    </a:lnTo>
                    <a:close/>
                  </a:path>
                </a:pathLst>
              </a:custGeom>
              <a:solidFill>
                <a:srgbClr val="E9E0D9"/>
              </a:solidFill>
            </p:spPr>
          </p:sp>
          <p:sp>
            <p:nvSpPr>
              <p:cNvPr name="TextBox 7" id="7"/>
              <p:cNvSpPr txBox="true"/>
              <p:nvPr/>
            </p:nvSpPr>
            <p:spPr>
              <a:xfrm>
                <a:off x="0" y="-47625"/>
                <a:ext cx="558233" cy="2756958"/>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413028" y="0"/>
              <a:ext cx="2826056" cy="13716000"/>
              <a:chOff x="0" y="0"/>
              <a:chExt cx="558233" cy="2709333"/>
            </a:xfrm>
          </p:grpSpPr>
          <p:sp>
            <p:nvSpPr>
              <p:cNvPr name="Freeform 9" id="9"/>
              <p:cNvSpPr/>
              <p:nvPr/>
            </p:nvSpPr>
            <p:spPr>
              <a:xfrm flipH="false" flipV="false" rot="0">
                <a:off x="0" y="0"/>
                <a:ext cx="558233" cy="2709333"/>
              </a:xfrm>
              <a:custGeom>
                <a:avLst/>
                <a:gdLst/>
                <a:ahLst/>
                <a:cxnLst/>
                <a:rect r="r" b="b" t="t" l="l"/>
                <a:pathLst>
                  <a:path h="2709333" w="558233">
                    <a:moveTo>
                      <a:pt x="0" y="0"/>
                    </a:moveTo>
                    <a:lnTo>
                      <a:pt x="558233" y="0"/>
                    </a:lnTo>
                    <a:lnTo>
                      <a:pt x="558233" y="2709333"/>
                    </a:lnTo>
                    <a:lnTo>
                      <a:pt x="0" y="2709333"/>
                    </a:lnTo>
                    <a:close/>
                  </a:path>
                </a:pathLst>
              </a:custGeom>
              <a:solidFill>
                <a:srgbClr val="9FC3D0"/>
              </a:solidFill>
            </p:spPr>
          </p:sp>
          <p:sp>
            <p:nvSpPr>
              <p:cNvPr name="TextBox 10" id="10"/>
              <p:cNvSpPr txBox="true"/>
              <p:nvPr/>
            </p:nvSpPr>
            <p:spPr>
              <a:xfrm>
                <a:off x="0" y="-47625"/>
                <a:ext cx="558233" cy="2756958"/>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0" y="0"/>
              <a:ext cx="2826056" cy="13716000"/>
              <a:chOff x="0" y="0"/>
              <a:chExt cx="558233" cy="2709333"/>
            </a:xfrm>
          </p:grpSpPr>
          <p:sp>
            <p:nvSpPr>
              <p:cNvPr name="Freeform 12" id="12"/>
              <p:cNvSpPr/>
              <p:nvPr/>
            </p:nvSpPr>
            <p:spPr>
              <a:xfrm flipH="false" flipV="false" rot="0">
                <a:off x="0" y="0"/>
                <a:ext cx="558233" cy="2709333"/>
              </a:xfrm>
              <a:custGeom>
                <a:avLst/>
                <a:gdLst/>
                <a:ahLst/>
                <a:cxnLst/>
                <a:rect r="r" b="b" t="t" l="l"/>
                <a:pathLst>
                  <a:path h="2709333" w="558233">
                    <a:moveTo>
                      <a:pt x="0" y="0"/>
                    </a:moveTo>
                    <a:lnTo>
                      <a:pt x="558233" y="0"/>
                    </a:lnTo>
                    <a:lnTo>
                      <a:pt x="558233" y="2709333"/>
                    </a:lnTo>
                    <a:lnTo>
                      <a:pt x="0" y="2709333"/>
                    </a:lnTo>
                    <a:close/>
                  </a:path>
                </a:pathLst>
              </a:custGeom>
              <a:solidFill>
                <a:srgbClr val="E9C7C6"/>
              </a:solidFill>
            </p:spPr>
          </p:sp>
          <p:sp>
            <p:nvSpPr>
              <p:cNvPr name="TextBox 13" id="13"/>
              <p:cNvSpPr txBox="true"/>
              <p:nvPr/>
            </p:nvSpPr>
            <p:spPr>
              <a:xfrm>
                <a:off x="0" y="-47625"/>
                <a:ext cx="558233" cy="2756958"/>
              </a:xfrm>
              <a:prstGeom prst="rect">
                <a:avLst/>
              </a:prstGeom>
            </p:spPr>
            <p:txBody>
              <a:bodyPr anchor="ctr" rtlCol="false" tIns="50800" lIns="50800" bIns="50800" rIns="50800"/>
              <a:lstStyle/>
              <a:p>
                <a:pPr algn="ctr">
                  <a:lnSpc>
                    <a:spcPts val="2659"/>
                  </a:lnSpc>
                </a:pPr>
              </a:p>
            </p:txBody>
          </p:sp>
        </p:grpSp>
      </p:grpSp>
      <p:sp>
        <p:nvSpPr>
          <p:cNvPr name="Freeform 14" id="14"/>
          <p:cNvSpPr/>
          <p:nvPr/>
        </p:nvSpPr>
        <p:spPr>
          <a:xfrm flipH="false" flipV="false" rot="0">
            <a:off x="12412831" y="8026211"/>
            <a:ext cx="7315200" cy="2477783"/>
          </a:xfrm>
          <a:custGeom>
            <a:avLst/>
            <a:gdLst/>
            <a:ahLst/>
            <a:cxnLst/>
            <a:rect r="r" b="b" t="t" l="l"/>
            <a:pathLst>
              <a:path h="2477783" w="7315200">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1413653" y="-573693"/>
            <a:ext cx="7315200" cy="2477783"/>
          </a:xfrm>
          <a:custGeom>
            <a:avLst/>
            <a:gdLst/>
            <a:ahLst/>
            <a:cxnLst/>
            <a:rect r="r" b="b" t="t" l="l"/>
            <a:pathLst>
              <a:path h="2477783" w="7315200">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2553980" y="697110"/>
            <a:ext cx="1318003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OUTLINE</a:t>
            </a:r>
          </a:p>
        </p:txBody>
      </p:sp>
      <p:sp>
        <p:nvSpPr>
          <p:cNvPr name="TextBox 3" id="3"/>
          <p:cNvSpPr txBox="true"/>
          <p:nvPr/>
        </p:nvSpPr>
        <p:spPr>
          <a:xfrm rot="0">
            <a:off x="5702946" y="8800282"/>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a:rPr>
              <a:t>Outline</a:t>
            </a:r>
          </a:p>
        </p:txBody>
      </p:sp>
      <p:sp>
        <p:nvSpPr>
          <p:cNvPr name="TextBox 4" id="4"/>
          <p:cNvSpPr txBox="true"/>
          <p:nvPr/>
        </p:nvSpPr>
        <p:spPr>
          <a:xfrm rot="0">
            <a:off x="2553980" y="2455179"/>
            <a:ext cx="4480960" cy="629920"/>
          </a:xfrm>
          <a:prstGeom prst="rect">
            <a:avLst/>
          </a:prstGeom>
        </p:spPr>
        <p:txBody>
          <a:bodyPr anchor="t" rtlCol="false" tIns="0" lIns="0" bIns="0" rIns="0">
            <a:spAutoFit/>
          </a:bodyPr>
          <a:lstStyle/>
          <a:p>
            <a:pPr>
              <a:lnSpc>
                <a:spcPts val="5179"/>
              </a:lnSpc>
            </a:pPr>
            <a:r>
              <a:rPr lang="en-US" sz="3699">
                <a:solidFill>
                  <a:srgbClr val="000000"/>
                </a:solidFill>
                <a:latin typeface="Alatsi Bold"/>
              </a:rPr>
              <a:t>I- </a:t>
            </a:r>
            <a:r>
              <a:rPr lang="en-US" sz="3699">
                <a:solidFill>
                  <a:srgbClr val="000000"/>
                </a:solidFill>
                <a:latin typeface="Alatsi Bold"/>
              </a:rPr>
              <a:t>Introduction</a:t>
            </a:r>
          </a:p>
        </p:txBody>
      </p:sp>
      <p:sp>
        <p:nvSpPr>
          <p:cNvPr name="TextBox 5" id="5"/>
          <p:cNvSpPr txBox="true"/>
          <p:nvPr/>
        </p:nvSpPr>
        <p:spPr>
          <a:xfrm rot="0">
            <a:off x="2553980" y="7706720"/>
            <a:ext cx="6316252" cy="629920"/>
          </a:xfrm>
          <a:prstGeom prst="rect">
            <a:avLst/>
          </a:prstGeom>
        </p:spPr>
        <p:txBody>
          <a:bodyPr anchor="t" rtlCol="false" tIns="0" lIns="0" bIns="0" rIns="0">
            <a:spAutoFit/>
          </a:bodyPr>
          <a:lstStyle/>
          <a:p>
            <a:pPr>
              <a:lnSpc>
                <a:spcPts val="5179"/>
              </a:lnSpc>
            </a:pPr>
            <a:r>
              <a:rPr lang="en-US" sz="3699">
                <a:solidFill>
                  <a:srgbClr val="000000"/>
                </a:solidFill>
                <a:latin typeface="Alatsi Bold"/>
              </a:rPr>
              <a:t>IV- Discussion and conclusion</a:t>
            </a:r>
          </a:p>
        </p:txBody>
      </p:sp>
      <p:sp>
        <p:nvSpPr>
          <p:cNvPr name="AutoShape 6" id="6"/>
          <p:cNvSpPr/>
          <p:nvPr/>
        </p:nvSpPr>
        <p:spPr>
          <a:xfrm>
            <a:off x="-260599" y="9061267"/>
            <a:ext cx="7105264" cy="19050"/>
          </a:xfrm>
          <a:prstGeom prst="line">
            <a:avLst/>
          </a:prstGeom>
          <a:ln cap="flat" w="114300">
            <a:solidFill>
              <a:srgbClr val="9FC3D0"/>
            </a:solidFill>
            <a:prstDash val="solid"/>
            <a:headEnd type="none" len="sm" w="sm"/>
            <a:tailEnd type="none" len="sm" w="sm"/>
          </a:ln>
        </p:spPr>
      </p:sp>
      <p:sp>
        <p:nvSpPr>
          <p:cNvPr name="AutoShape 7" id="7"/>
          <p:cNvSpPr/>
          <p:nvPr/>
        </p:nvSpPr>
        <p:spPr>
          <a:xfrm>
            <a:off x="11430169" y="9061267"/>
            <a:ext cx="7105264" cy="19050"/>
          </a:xfrm>
          <a:prstGeom prst="line">
            <a:avLst/>
          </a:prstGeom>
          <a:ln cap="flat" w="114300">
            <a:solidFill>
              <a:srgbClr val="9FC3D0"/>
            </a:solidFill>
            <a:prstDash val="solid"/>
            <a:headEnd type="none" len="sm" w="sm"/>
            <a:tailEnd type="none" len="sm" w="sm"/>
          </a:ln>
        </p:spPr>
      </p:sp>
      <p:grpSp>
        <p:nvGrpSpPr>
          <p:cNvPr name="Group 8" id="8"/>
          <p:cNvGrpSpPr/>
          <p:nvPr/>
        </p:nvGrpSpPr>
        <p:grpSpPr>
          <a:xfrm rot="0">
            <a:off x="15859155" y="0"/>
            <a:ext cx="1562612" cy="1673225"/>
            <a:chOff x="0" y="0"/>
            <a:chExt cx="2083482" cy="2230967"/>
          </a:xfrm>
        </p:grpSpPr>
        <p:grpSp>
          <p:nvGrpSpPr>
            <p:cNvPr name="Group 9" id="9"/>
            <p:cNvGrpSpPr/>
            <p:nvPr/>
          </p:nvGrpSpPr>
          <p:grpSpPr>
            <a:xfrm rot="0">
              <a:off x="75599" y="0"/>
              <a:ext cx="1932284" cy="2230967"/>
              <a:chOff x="0" y="0"/>
              <a:chExt cx="703982" cy="812800"/>
            </a:xfrm>
          </p:grpSpPr>
          <p:sp>
            <p:nvSpPr>
              <p:cNvPr name="Freeform 10" id="10"/>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1" id="11"/>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2</a:t>
              </a:r>
            </a:p>
          </p:txBody>
        </p:sp>
      </p:grpSp>
      <p:sp>
        <p:nvSpPr>
          <p:cNvPr name="Freeform 13" id="13"/>
          <p:cNvSpPr/>
          <p:nvPr/>
        </p:nvSpPr>
        <p:spPr>
          <a:xfrm flipH="false" flipV="false" rot="0">
            <a:off x="13601700" y="6142060"/>
            <a:ext cx="7315200" cy="2477783"/>
          </a:xfrm>
          <a:custGeom>
            <a:avLst/>
            <a:gdLst/>
            <a:ahLst/>
            <a:cxnLst/>
            <a:rect r="r" b="b" t="t" l="l"/>
            <a:pathLst>
              <a:path h="2477783" w="7315200">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4" id="14"/>
          <p:cNvSpPr txBox="true"/>
          <p:nvPr/>
        </p:nvSpPr>
        <p:spPr>
          <a:xfrm rot="0">
            <a:off x="2553980" y="6622683"/>
            <a:ext cx="4480960" cy="629920"/>
          </a:xfrm>
          <a:prstGeom prst="rect">
            <a:avLst/>
          </a:prstGeom>
        </p:spPr>
        <p:txBody>
          <a:bodyPr anchor="t" rtlCol="false" tIns="0" lIns="0" bIns="0" rIns="0">
            <a:spAutoFit/>
          </a:bodyPr>
          <a:lstStyle/>
          <a:p>
            <a:pPr>
              <a:lnSpc>
                <a:spcPts val="5179"/>
              </a:lnSpc>
            </a:pPr>
            <a:r>
              <a:rPr lang="en-US" sz="3699">
                <a:solidFill>
                  <a:srgbClr val="000000"/>
                </a:solidFill>
                <a:latin typeface="Alatsi Bold"/>
              </a:rPr>
              <a:t>III- Results</a:t>
            </a:r>
          </a:p>
        </p:txBody>
      </p:sp>
      <p:grpSp>
        <p:nvGrpSpPr>
          <p:cNvPr name="Group 15" id="15"/>
          <p:cNvGrpSpPr/>
          <p:nvPr/>
        </p:nvGrpSpPr>
        <p:grpSpPr>
          <a:xfrm rot="0">
            <a:off x="2553980" y="3522550"/>
            <a:ext cx="5398606" cy="2795333"/>
            <a:chOff x="0" y="0"/>
            <a:chExt cx="7198141" cy="3727111"/>
          </a:xfrm>
        </p:grpSpPr>
        <p:sp>
          <p:nvSpPr>
            <p:cNvPr name="TextBox 16" id="16"/>
            <p:cNvSpPr txBox="true"/>
            <p:nvPr/>
          </p:nvSpPr>
          <p:spPr>
            <a:xfrm rot="0">
              <a:off x="0" y="-66675"/>
              <a:ext cx="5974613" cy="817668"/>
            </a:xfrm>
            <a:prstGeom prst="rect">
              <a:avLst/>
            </a:prstGeom>
          </p:spPr>
          <p:txBody>
            <a:bodyPr anchor="t" rtlCol="false" tIns="0" lIns="0" bIns="0" rIns="0">
              <a:spAutoFit/>
            </a:bodyPr>
            <a:lstStyle/>
            <a:p>
              <a:pPr>
                <a:lnSpc>
                  <a:spcPts val="5179"/>
                </a:lnSpc>
              </a:pPr>
              <a:r>
                <a:rPr lang="en-US" sz="3699">
                  <a:solidFill>
                    <a:srgbClr val="000000"/>
                  </a:solidFill>
                  <a:latin typeface="Alatsi Bold"/>
                </a:rPr>
                <a:t>II- Method</a:t>
              </a:r>
            </a:p>
          </p:txBody>
        </p:sp>
        <p:sp>
          <p:nvSpPr>
            <p:cNvPr name="TextBox 17" id="17"/>
            <p:cNvSpPr txBox="true"/>
            <p:nvPr/>
          </p:nvSpPr>
          <p:spPr>
            <a:xfrm rot="0">
              <a:off x="1211315" y="924856"/>
              <a:ext cx="5974613" cy="817668"/>
            </a:xfrm>
            <a:prstGeom prst="rect">
              <a:avLst/>
            </a:prstGeom>
          </p:spPr>
          <p:txBody>
            <a:bodyPr anchor="t" rtlCol="false" tIns="0" lIns="0" bIns="0" rIns="0">
              <a:spAutoFit/>
            </a:bodyPr>
            <a:lstStyle/>
            <a:p>
              <a:pPr marL="798829" indent="-399415" lvl="1">
                <a:lnSpc>
                  <a:spcPts val="5179"/>
                </a:lnSpc>
                <a:buFont typeface="Arial"/>
                <a:buChar char="•"/>
              </a:pPr>
              <a:r>
                <a:rPr lang="en-US" sz="3699">
                  <a:solidFill>
                    <a:srgbClr val="000000"/>
                  </a:solidFill>
                  <a:latin typeface="Alatsi Bold"/>
                </a:rPr>
                <a:t> Set up </a:t>
              </a:r>
            </a:p>
          </p:txBody>
        </p:sp>
        <p:sp>
          <p:nvSpPr>
            <p:cNvPr name="TextBox 18" id="18"/>
            <p:cNvSpPr txBox="true"/>
            <p:nvPr/>
          </p:nvSpPr>
          <p:spPr>
            <a:xfrm rot="0">
              <a:off x="1223528" y="1917149"/>
              <a:ext cx="5974613" cy="817668"/>
            </a:xfrm>
            <a:prstGeom prst="rect">
              <a:avLst/>
            </a:prstGeom>
          </p:spPr>
          <p:txBody>
            <a:bodyPr anchor="t" rtlCol="false" tIns="0" lIns="0" bIns="0" rIns="0">
              <a:spAutoFit/>
            </a:bodyPr>
            <a:lstStyle/>
            <a:p>
              <a:pPr marL="798829" indent="-399415" lvl="1">
                <a:lnSpc>
                  <a:spcPts val="5179"/>
                </a:lnSpc>
                <a:buFont typeface="Arial"/>
                <a:buChar char="•"/>
              </a:pPr>
              <a:r>
                <a:rPr lang="en-US" sz="3699">
                  <a:solidFill>
                    <a:srgbClr val="000000"/>
                  </a:solidFill>
                  <a:latin typeface="Alatsi Bold"/>
                </a:rPr>
                <a:t> Implementation </a:t>
              </a:r>
            </a:p>
          </p:txBody>
        </p:sp>
        <p:sp>
          <p:nvSpPr>
            <p:cNvPr name="TextBox 19" id="19"/>
            <p:cNvSpPr txBox="true"/>
            <p:nvPr/>
          </p:nvSpPr>
          <p:spPr>
            <a:xfrm rot="0">
              <a:off x="1223528" y="2909443"/>
              <a:ext cx="5974613" cy="817668"/>
            </a:xfrm>
            <a:prstGeom prst="rect">
              <a:avLst/>
            </a:prstGeom>
          </p:spPr>
          <p:txBody>
            <a:bodyPr anchor="t" rtlCol="false" tIns="0" lIns="0" bIns="0" rIns="0">
              <a:spAutoFit/>
            </a:bodyPr>
            <a:lstStyle/>
            <a:p>
              <a:pPr marL="798829" indent="-399415" lvl="1">
                <a:lnSpc>
                  <a:spcPts val="5179"/>
                </a:lnSpc>
                <a:buFont typeface="Arial"/>
                <a:buChar char="•"/>
              </a:pPr>
              <a:r>
                <a:rPr lang="en-US" sz="3699">
                  <a:solidFill>
                    <a:srgbClr val="000000"/>
                  </a:solidFill>
                  <a:latin typeface="Alatsi Bold"/>
                </a:rPr>
                <a:t> Tests </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5709529" y="9110391"/>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Introduction</a:t>
            </a:r>
          </a:p>
        </p:txBody>
      </p:sp>
      <p:sp>
        <p:nvSpPr>
          <p:cNvPr name="AutoShape 3" id="3"/>
          <p:cNvSpPr/>
          <p:nvPr/>
        </p:nvSpPr>
        <p:spPr>
          <a:xfrm>
            <a:off x="-254016" y="9371376"/>
            <a:ext cx="7105264" cy="19050"/>
          </a:xfrm>
          <a:prstGeom prst="line">
            <a:avLst/>
          </a:prstGeom>
          <a:ln cap="flat" w="114300">
            <a:solidFill>
              <a:srgbClr val="9FC3D0"/>
            </a:solidFill>
            <a:prstDash val="solid"/>
            <a:headEnd type="none" len="sm" w="sm"/>
            <a:tailEnd type="none" len="sm" w="sm"/>
          </a:ln>
        </p:spPr>
      </p:sp>
      <p:sp>
        <p:nvSpPr>
          <p:cNvPr name="AutoShape 4" id="4"/>
          <p:cNvSpPr/>
          <p:nvPr/>
        </p:nvSpPr>
        <p:spPr>
          <a:xfrm>
            <a:off x="11436752" y="9371376"/>
            <a:ext cx="7105264" cy="19050"/>
          </a:xfrm>
          <a:prstGeom prst="line">
            <a:avLst/>
          </a:prstGeom>
          <a:ln cap="flat" w="114300">
            <a:solidFill>
              <a:srgbClr val="9FC3D0"/>
            </a:solidFill>
            <a:prstDash val="solid"/>
            <a:headEnd type="none" len="sm" w="sm"/>
            <a:tailEnd type="none" len="sm" w="sm"/>
          </a:ln>
        </p:spPr>
      </p:sp>
      <p:grpSp>
        <p:nvGrpSpPr>
          <p:cNvPr name="Group 5" id="5"/>
          <p:cNvGrpSpPr>
            <a:grpSpLocks noChangeAspect="true"/>
          </p:cNvGrpSpPr>
          <p:nvPr/>
        </p:nvGrpSpPr>
        <p:grpSpPr>
          <a:xfrm rot="0">
            <a:off x="12012909" y="2797221"/>
            <a:ext cx="5246391" cy="5246370"/>
            <a:chOff x="0" y="0"/>
            <a:chExt cx="6350025" cy="6350000"/>
          </a:xfrm>
        </p:grpSpPr>
        <p:sp>
          <p:nvSpPr>
            <p:cNvPr name="Freeform 6" id="6"/>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31249" t="0" r="-31249" b="0"/>
              </a:stretch>
            </a:blipFill>
          </p:spPr>
        </p:sp>
      </p:grpSp>
      <p:sp>
        <p:nvSpPr>
          <p:cNvPr name="TextBox 7" id="7"/>
          <p:cNvSpPr txBox="true"/>
          <p:nvPr/>
        </p:nvSpPr>
        <p:spPr>
          <a:xfrm rot="0">
            <a:off x="2553980" y="866775"/>
            <a:ext cx="1318003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INTRODUCTION</a:t>
            </a:r>
          </a:p>
        </p:txBody>
      </p:sp>
      <p:grpSp>
        <p:nvGrpSpPr>
          <p:cNvPr name="Group 8" id="8"/>
          <p:cNvGrpSpPr/>
          <p:nvPr/>
        </p:nvGrpSpPr>
        <p:grpSpPr>
          <a:xfrm rot="0">
            <a:off x="15859155" y="0"/>
            <a:ext cx="1562612" cy="1673225"/>
            <a:chOff x="0" y="0"/>
            <a:chExt cx="2083482" cy="2230967"/>
          </a:xfrm>
        </p:grpSpPr>
        <p:grpSp>
          <p:nvGrpSpPr>
            <p:cNvPr name="Group 9" id="9"/>
            <p:cNvGrpSpPr/>
            <p:nvPr/>
          </p:nvGrpSpPr>
          <p:grpSpPr>
            <a:xfrm rot="0">
              <a:off x="75599" y="0"/>
              <a:ext cx="1932284" cy="2230967"/>
              <a:chOff x="0" y="0"/>
              <a:chExt cx="703982" cy="812800"/>
            </a:xfrm>
          </p:grpSpPr>
          <p:sp>
            <p:nvSpPr>
              <p:cNvPr name="Freeform 10" id="10"/>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1" id="11"/>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3</a:t>
              </a:r>
            </a:p>
          </p:txBody>
        </p:sp>
      </p:grpSp>
      <p:sp>
        <p:nvSpPr>
          <p:cNvPr name="TextBox 13" id="13"/>
          <p:cNvSpPr txBox="true"/>
          <p:nvPr/>
        </p:nvSpPr>
        <p:spPr>
          <a:xfrm rot="0">
            <a:off x="1028700" y="3047797"/>
            <a:ext cx="10793714" cy="4764268"/>
          </a:xfrm>
          <a:prstGeom prst="rect">
            <a:avLst/>
          </a:prstGeom>
        </p:spPr>
        <p:txBody>
          <a:bodyPr anchor="t" rtlCol="false" tIns="0" lIns="0" bIns="0" rIns="0">
            <a:spAutoFit/>
          </a:bodyPr>
          <a:lstStyle/>
          <a:p>
            <a:pPr>
              <a:lnSpc>
                <a:spcPts val="5152"/>
              </a:lnSpc>
            </a:pPr>
            <a:r>
              <a:rPr lang="en-US" sz="3680">
                <a:solidFill>
                  <a:srgbClr val="000000"/>
                </a:solidFill>
                <a:latin typeface="Avenir"/>
              </a:rPr>
              <a:t>Context: </a:t>
            </a:r>
          </a:p>
          <a:p>
            <a:pPr marL="794598" indent="-397299" lvl="1">
              <a:lnSpc>
                <a:spcPts val="5152"/>
              </a:lnSpc>
              <a:buFont typeface="Arial"/>
              <a:buChar char="•"/>
            </a:pPr>
            <a:r>
              <a:rPr lang="en-US" sz="3680">
                <a:solidFill>
                  <a:srgbClr val="000000"/>
                </a:solidFill>
                <a:latin typeface="Avenir"/>
              </a:rPr>
              <a:t>Have a better understanding of the </a:t>
            </a:r>
            <a:r>
              <a:rPr lang="en-US" sz="3680">
                <a:solidFill>
                  <a:srgbClr val="000000"/>
                </a:solidFill>
                <a:latin typeface="Avenir Bold"/>
              </a:rPr>
              <a:t>behaviour of social insects</a:t>
            </a:r>
            <a:r>
              <a:rPr lang="en-US" sz="3680">
                <a:solidFill>
                  <a:srgbClr val="000000"/>
                </a:solidFill>
                <a:latin typeface="Avenir"/>
              </a:rPr>
              <a:t> such as </a:t>
            </a:r>
            <a:r>
              <a:rPr lang="en-US" sz="3680">
                <a:solidFill>
                  <a:srgbClr val="000000"/>
                </a:solidFill>
                <a:latin typeface="Avenir Bold"/>
              </a:rPr>
              <a:t>ants</a:t>
            </a:r>
          </a:p>
          <a:p>
            <a:pPr marL="794598" indent="-397299" lvl="1">
              <a:lnSpc>
                <a:spcPts val="5152"/>
              </a:lnSpc>
              <a:buFont typeface="Arial"/>
              <a:buChar char="•"/>
            </a:pPr>
            <a:r>
              <a:rPr lang="en-US" sz="3680">
                <a:solidFill>
                  <a:srgbClr val="000000"/>
                </a:solidFill>
                <a:latin typeface="Avenir"/>
              </a:rPr>
              <a:t>Study the process of </a:t>
            </a:r>
            <a:r>
              <a:rPr lang="en-US" sz="3680">
                <a:solidFill>
                  <a:srgbClr val="000000"/>
                </a:solidFill>
                <a:latin typeface="Avenir Bold"/>
              </a:rPr>
              <a:t>new nest selection</a:t>
            </a:r>
            <a:r>
              <a:rPr lang="en-US" sz="3680">
                <a:solidFill>
                  <a:srgbClr val="000000"/>
                </a:solidFill>
                <a:latin typeface="Avenir"/>
              </a:rPr>
              <a:t> of the M. nipponica ant</a:t>
            </a:r>
          </a:p>
          <a:p>
            <a:pPr marL="794598" indent="-397299" lvl="1">
              <a:lnSpc>
                <a:spcPts val="5152"/>
              </a:lnSpc>
              <a:buFont typeface="Arial"/>
              <a:buChar char="•"/>
            </a:pPr>
            <a:r>
              <a:rPr lang="en-US" sz="3680">
                <a:solidFill>
                  <a:srgbClr val="000000"/>
                </a:solidFill>
                <a:latin typeface="Avenir"/>
              </a:rPr>
              <a:t>Apply this knowledge in </a:t>
            </a:r>
            <a:r>
              <a:rPr lang="en-US" sz="3680">
                <a:solidFill>
                  <a:srgbClr val="000000"/>
                </a:solidFill>
                <a:latin typeface="Avenir Bold"/>
              </a:rPr>
              <a:t>various fields </a:t>
            </a:r>
            <a:r>
              <a:rPr lang="en-US" sz="3680">
                <a:solidFill>
                  <a:srgbClr val="000000"/>
                </a:solidFill>
                <a:latin typeface="Avenir"/>
              </a:rPr>
              <a:t>(robotics, ...)</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1028700" y="866775"/>
            <a:ext cx="16230600"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RELATED WORK</a:t>
            </a:r>
          </a:p>
        </p:txBody>
      </p:sp>
      <p:grpSp>
        <p:nvGrpSpPr>
          <p:cNvPr name="Group 3" id="3"/>
          <p:cNvGrpSpPr/>
          <p:nvPr/>
        </p:nvGrpSpPr>
        <p:grpSpPr>
          <a:xfrm rot="0">
            <a:off x="1704735" y="3085639"/>
            <a:ext cx="1105361" cy="110536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C7C6"/>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704735" y="3159761"/>
            <a:ext cx="1105361" cy="861867"/>
          </a:xfrm>
          <a:prstGeom prst="rect">
            <a:avLst/>
          </a:prstGeom>
        </p:spPr>
        <p:txBody>
          <a:bodyPr anchor="t" rtlCol="false" tIns="0" lIns="0" bIns="0" rIns="0">
            <a:spAutoFit/>
          </a:bodyPr>
          <a:lstStyle/>
          <a:p>
            <a:pPr algn="ctr">
              <a:lnSpc>
                <a:spcPts val="7048"/>
              </a:lnSpc>
            </a:pPr>
            <a:r>
              <a:rPr lang="en-US" sz="5034">
                <a:solidFill>
                  <a:srgbClr val="000000"/>
                </a:solidFill>
                <a:latin typeface="Alatsi Bold"/>
              </a:rPr>
              <a:t>1</a:t>
            </a:r>
          </a:p>
        </p:txBody>
      </p:sp>
      <p:grpSp>
        <p:nvGrpSpPr>
          <p:cNvPr name="Group 7" id="7"/>
          <p:cNvGrpSpPr/>
          <p:nvPr/>
        </p:nvGrpSpPr>
        <p:grpSpPr>
          <a:xfrm rot="0">
            <a:off x="1704735" y="5142167"/>
            <a:ext cx="1105361" cy="110536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C7C6"/>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704735" y="5216289"/>
            <a:ext cx="1105361" cy="861867"/>
          </a:xfrm>
          <a:prstGeom prst="rect">
            <a:avLst/>
          </a:prstGeom>
        </p:spPr>
        <p:txBody>
          <a:bodyPr anchor="t" rtlCol="false" tIns="0" lIns="0" bIns="0" rIns="0">
            <a:spAutoFit/>
          </a:bodyPr>
          <a:lstStyle/>
          <a:p>
            <a:pPr algn="ctr">
              <a:lnSpc>
                <a:spcPts val="7048"/>
              </a:lnSpc>
            </a:pPr>
            <a:r>
              <a:rPr lang="en-US" sz="5034">
                <a:solidFill>
                  <a:srgbClr val="000000"/>
                </a:solidFill>
                <a:latin typeface="Alatsi Bold"/>
              </a:rPr>
              <a:t>2</a:t>
            </a:r>
          </a:p>
        </p:txBody>
      </p:sp>
      <p:grpSp>
        <p:nvGrpSpPr>
          <p:cNvPr name="Group 11" id="11"/>
          <p:cNvGrpSpPr/>
          <p:nvPr/>
        </p:nvGrpSpPr>
        <p:grpSpPr>
          <a:xfrm rot="0">
            <a:off x="1704735" y="7198695"/>
            <a:ext cx="1105361" cy="110536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C7C6"/>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1704735" y="7272817"/>
            <a:ext cx="1105361" cy="861867"/>
          </a:xfrm>
          <a:prstGeom prst="rect">
            <a:avLst/>
          </a:prstGeom>
        </p:spPr>
        <p:txBody>
          <a:bodyPr anchor="t" rtlCol="false" tIns="0" lIns="0" bIns="0" rIns="0">
            <a:spAutoFit/>
          </a:bodyPr>
          <a:lstStyle/>
          <a:p>
            <a:pPr algn="ctr">
              <a:lnSpc>
                <a:spcPts val="7048"/>
              </a:lnSpc>
            </a:pPr>
            <a:r>
              <a:rPr lang="en-US" sz="5034">
                <a:solidFill>
                  <a:srgbClr val="000000"/>
                </a:solidFill>
                <a:latin typeface="Alatsi Bold"/>
              </a:rPr>
              <a:t>3</a:t>
            </a:r>
          </a:p>
        </p:txBody>
      </p:sp>
      <p:sp>
        <p:nvSpPr>
          <p:cNvPr name="TextBox 15" id="15"/>
          <p:cNvSpPr txBox="true"/>
          <p:nvPr/>
        </p:nvSpPr>
        <p:spPr>
          <a:xfrm rot="0">
            <a:off x="3026608" y="2964504"/>
            <a:ext cx="14232692" cy="1674171"/>
          </a:xfrm>
          <a:prstGeom prst="rect">
            <a:avLst/>
          </a:prstGeom>
        </p:spPr>
        <p:txBody>
          <a:bodyPr anchor="t" rtlCol="false" tIns="0" lIns="0" bIns="0" rIns="0">
            <a:spAutoFit/>
          </a:bodyPr>
          <a:lstStyle/>
          <a:p>
            <a:pPr algn="just">
              <a:lnSpc>
                <a:spcPts val="4322"/>
              </a:lnSpc>
            </a:pPr>
            <a:r>
              <a:rPr lang="en-US" sz="3087" spc="-166">
                <a:solidFill>
                  <a:srgbClr val="000000"/>
                </a:solidFill>
                <a:latin typeface="Avenir Bold"/>
              </a:rPr>
              <a:t>Quorum Sensing</a:t>
            </a:r>
          </a:p>
          <a:p>
            <a:pPr algn="just">
              <a:lnSpc>
                <a:spcPts val="4322"/>
              </a:lnSpc>
            </a:pPr>
            <a:r>
              <a:rPr lang="en-US" sz="3087" spc="-166">
                <a:solidFill>
                  <a:srgbClr val="000000"/>
                </a:solidFill>
                <a:latin typeface="Avenir"/>
              </a:rPr>
              <a:t>Nest-site selection depends on the cumulative pheromone threshold, aligning with observed ant behavior.</a:t>
            </a:r>
          </a:p>
        </p:txBody>
      </p:sp>
      <p:grpSp>
        <p:nvGrpSpPr>
          <p:cNvPr name="Group 16" id="16"/>
          <p:cNvGrpSpPr/>
          <p:nvPr/>
        </p:nvGrpSpPr>
        <p:grpSpPr>
          <a:xfrm rot="0">
            <a:off x="408287" y="0"/>
            <a:ext cx="937061" cy="10287000"/>
            <a:chOff x="0" y="0"/>
            <a:chExt cx="246798" cy="2709333"/>
          </a:xfrm>
        </p:grpSpPr>
        <p:sp>
          <p:nvSpPr>
            <p:cNvPr name="Freeform 17" id="17"/>
            <p:cNvSpPr/>
            <p:nvPr/>
          </p:nvSpPr>
          <p:spPr>
            <a:xfrm flipH="false" flipV="false" rot="0">
              <a:off x="0" y="0"/>
              <a:ext cx="246798" cy="2709333"/>
            </a:xfrm>
            <a:custGeom>
              <a:avLst/>
              <a:gdLst/>
              <a:ahLst/>
              <a:cxnLst/>
              <a:rect r="r" b="b" t="t" l="l"/>
              <a:pathLst>
                <a:path h="2709333" w="246798">
                  <a:moveTo>
                    <a:pt x="0" y="0"/>
                  </a:moveTo>
                  <a:lnTo>
                    <a:pt x="246798" y="0"/>
                  </a:lnTo>
                  <a:lnTo>
                    <a:pt x="246798" y="2709333"/>
                  </a:lnTo>
                  <a:lnTo>
                    <a:pt x="0" y="2709333"/>
                  </a:lnTo>
                  <a:close/>
                </a:path>
              </a:pathLst>
            </a:custGeom>
            <a:solidFill>
              <a:srgbClr val="F6F3EB"/>
            </a:solidFill>
          </p:spPr>
        </p:sp>
        <p:sp>
          <p:nvSpPr>
            <p:cNvPr name="TextBox 18" id="18"/>
            <p:cNvSpPr txBox="true"/>
            <p:nvPr/>
          </p:nvSpPr>
          <p:spPr>
            <a:xfrm>
              <a:off x="0" y="-38100"/>
              <a:ext cx="246798" cy="2747433"/>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5400000">
            <a:off x="-2592811" y="4911090"/>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Introduction</a:t>
            </a:r>
          </a:p>
        </p:txBody>
      </p:sp>
      <p:sp>
        <p:nvSpPr>
          <p:cNvPr name="AutoShape 20" id="20"/>
          <p:cNvSpPr/>
          <p:nvPr/>
        </p:nvSpPr>
        <p:spPr>
          <a:xfrm flipH="true" flipV="true">
            <a:off x="866775" y="7289441"/>
            <a:ext cx="5403" cy="2997456"/>
          </a:xfrm>
          <a:prstGeom prst="line">
            <a:avLst/>
          </a:prstGeom>
          <a:ln cap="flat" w="114300">
            <a:solidFill>
              <a:srgbClr val="9FC3D0"/>
            </a:solidFill>
            <a:prstDash val="solid"/>
            <a:headEnd type="none" len="sm" w="sm"/>
            <a:tailEnd type="none" len="sm" w="sm"/>
          </a:ln>
        </p:spPr>
      </p:sp>
      <p:sp>
        <p:nvSpPr>
          <p:cNvPr name="AutoShape 21" id="21"/>
          <p:cNvSpPr/>
          <p:nvPr/>
        </p:nvSpPr>
        <p:spPr>
          <a:xfrm flipH="true" flipV="true">
            <a:off x="871415" y="-104525"/>
            <a:ext cx="5403" cy="2997456"/>
          </a:xfrm>
          <a:prstGeom prst="line">
            <a:avLst/>
          </a:prstGeom>
          <a:ln cap="flat" w="114300">
            <a:solidFill>
              <a:srgbClr val="9FC3D0"/>
            </a:solidFill>
            <a:prstDash val="solid"/>
            <a:headEnd type="none" len="sm" w="sm"/>
            <a:tailEnd type="none" len="sm" w="sm"/>
          </a:ln>
        </p:spPr>
      </p:sp>
      <p:grpSp>
        <p:nvGrpSpPr>
          <p:cNvPr name="Group 22" id="22"/>
          <p:cNvGrpSpPr/>
          <p:nvPr/>
        </p:nvGrpSpPr>
        <p:grpSpPr>
          <a:xfrm rot="0">
            <a:off x="15859155" y="0"/>
            <a:ext cx="1562612" cy="1673225"/>
            <a:chOff x="0" y="0"/>
            <a:chExt cx="2083482" cy="2230967"/>
          </a:xfrm>
        </p:grpSpPr>
        <p:grpSp>
          <p:nvGrpSpPr>
            <p:cNvPr name="Group 23" id="23"/>
            <p:cNvGrpSpPr/>
            <p:nvPr/>
          </p:nvGrpSpPr>
          <p:grpSpPr>
            <a:xfrm rot="0">
              <a:off x="75599" y="0"/>
              <a:ext cx="1932284" cy="2230967"/>
              <a:chOff x="0" y="0"/>
              <a:chExt cx="703982" cy="812800"/>
            </a:xfrm>
          </p:grpSpPr>
          <p:sp>
            <p:nvSpPr>
              <p:cNvPr name="Freeform 24" id="24"/>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25" id="25"/>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26" id="26"/>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4</a:t>
              </a:r>
            </a:p>
          </p:txBody>
        </p:sp>
      </p:grpSp>
      <p:sp>
        <p:nvSpPr>
          <p:cNvPr name="TextBox 27" id="27"/>
          <p:cNvSpPr txBox="true"/>
          <p:nvPr/>
        </p:nvSpPr>
        <p:spPr>
          <a:xfrm rot="0">
            <a:off x="3026608" y="5019675"/>
            <a:ext cx="14232692" cy="1674171"/>
          </a:xfrm>
          <a:prstGeom prst="rect">
            <a:avLst/>
          </a:prstGeom>
        </p:spPr>
        <p:txBody>
          <a:bodyPr anchor="t" rtlCol="false" tIns="0" lIns="0" bIns="0" rIns="0">
            <a:spAutoFit/>
          </a:bodyPr>
          <a:lstStyle/>
          <a:p>
            <a:pPr algn="just">
              <a:lnSpc>
                <a:spcPts val="4322"/>
              </a:lnSpc>
            </a:pPr>
            <a:r>
              <a:rPr lang="en-US" sz="3087" spc="-166">
                <a:solidFill>
                  <a:srgbClr val="000000"/>
                </a:solidFill>
                <a:latin typeface="Avenir Bold"/>
              </a:rPr>
              <a:t>Heterogeneous Acceptance Thresholds</a:t>
            </a:r>
          </a:p>
          <a:p>
            <a:pPr algn="just">
              <a:lnSpc>
                <a:spcPts val="4322"/>
              </a:lnSpc>
            </a:pPr>
            <a:r>
              <a:rPr lang="en-US" sz="3087" spc="-166">
                <a:solidFill>
                  <a:srgbClr val="000000"/>
                </a:solidFill>
                <a:latin typeface="Avenir"/>
              </a:rPr>
              <a:t>Ants exhibit diverse acceptance thresholds for nest sites. In this model, thresholds determine the minimum pheromone level required for acceptance</a:t>
            </a:r>
          </a:p>
        </p:txBody>
      </p:sp>
      <p:sp>
        <p:nvSpPr>
          <p:cNvPr name="TextBox 28" id="28"/>
          <p:cNvSpPr txBox="true"/>
          <p:nvPr/>
        </p:nvSpPr>
        <p:spPr>
          <a:xfrm rot="0">
            <a:off x="3026608" y="7074846"/>
            <a:ext cx="14232692" cy="1674171"/>
          </a:xfrm>
          <a:prstGeom prst="rect">
            <a:avLst/>
          </a:prstGeom>
        </p:spPr>
        <p:txBody>
          <a:bodyPr anchor="t" rtlCol="false" tIns="0" lIns="0" bIns="0" rIns="0">
            <a:spAutoFit/>
          </a:bodyPr>
          <a:lstStyle/>
          <a:p>
            <a:pPr algn="just">
              <a:lnSpc>
                <a:spcPts val="4322"/>
              </a:lnSpc>
            </a:pPr>
            <a:r>
              <a:rPr lang="en-US" sz="3087" spc="-166">
                <a:solidFill>
                  <a:srgbClr val="000000"/>
                </a:solidFill>
                <a:latin typeface="Avenir Bold"/>
              </a:rPr>
              <a:t>Variable Individual Assessment Behavior</a:t>
            </a:r>
          </a:p>
          <a:p>
            <a:pPr algn="just">
              <a:lnSpc>
                <a:spcPts val="4322"/>
              </a:lnSpc>
            </a:pPr>
            <a:r>
              <a:rPr lang="en-US" sz="3087" spc="-166">
                <a:solidFill>
                  <a:srgbClr val="000000"/>
                </a:solidFill>
                <a:latin typeface="Avenir"/>
              </a:rPr>
              <a:t>Ants differ in their assessment behavior, some favoring proximity to food sources, while others prioritize concealment from predators.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1028700" y="1048317"/>
            <a:ext cx="16230600" cy="2105018"/>
          </a:xfrm>
          <a:prstGeom prst="rect">
            <a:avLst/>
          </a:prstGeom>
        </p:spPr>
        <p:txBody>
          <a:bodyPr anchor="t" rtlCol="false" tIns="0" lIns="0" bIns="0" rIns="0">
            <a:spAutoFit/>
          </a:bodyPr>
          <a:lstStyle/>
          <a:p>
            <a:pPr algn="ctr">
              <a:lnSpc>
                <a:spcPts val="8400"/>
              </a:lnSpc>
            </a:pPr>
            <a:r>
              <a:rPr lang="en-US" sz="6000">
                <a:solidFill>
                  <a:srgbClr val="000000"/>
                </a:solidFill>
                <a:latin typeface="Alatsi"/>
              </a:rPr>
              <a:t>AN AGENT-BASED MODEL OF NEST-SITE SELECTION IN A MASS-RECRUITING ANT</a:t>
            </a:r>
          </a:p>
        </p:txBody>
      </p:sp>
      <p:sp>
        <p:nvSpPr>
          <p:cNvPr name="TextBox 3" id="3"/>
          <p:cNvSpPr txBox="true"/>
          <p:nvPr/>
        </p:nvSpPr>
        <p:spPr>
          <a:xfrm rot="0">
            <a:off x="5709529" y="9440153"/>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Introduction</a:t>
            </a:r>
          </a:p>
        </p:txBody>
      </p:sp>
      <p:sp>
        <p:nvSpPr>
          <p:cNvPr name="TextBox 4" id="4"/>
          <p:cNvSpPr txBox="true"/>
          <p:nvPr/>
        </p:nvSpPr>
        <p:spPr>
          <a:xfrm rot="0">
            <a:off x="2769749" y="4699867"/>
            <a:ext cx="13536271" cy="1810693"/>
          </a:xfrm>
          <a:prstGeom prst="rect">
            <a:avLst/>
          </a:prstGeom>
        </p:spPr>
        <p:txBody>
          <a:bodyPr anchor="t" rtlCol="false" tIns="0" lIns="0" bIns="0" rIns="0">
            <a:spAutoFit/>
          </a:bodyPr>
          <a:lstStyle/>
          <a:p>
            <a:pPr>
              <a:lnSpc>
                <a:spcPts val="4673"/>
              </a:lnSpc>
            </a:pPr>
            <a:r>
              <a:rPr lang="en-US" sz="3337" spc="-100">
                <a:solidFill>
                  <a:srgbClr val="000000"/>
                </a:solidFill>
                <a:latin typeface="Avenir"/>
              </a:rPr>
              <a:t>Model of the house-hunting process of ants : they combine the use of </a:t>
            </a:r>
            <a:r>
              <a:rPr lang="en-US" sz="3337" spc="-100">
                <a:solidFill>
                  <a:srgbClr val="000000"/>
                </a:solidFill>
                <a:latin typeface="Avenir Bold"/>
              </a:rPr>
              <a:t>pheromone trails</a:t>
            </a:r>
            <a:r>
              <a:rPr lang="en-US" sz="3337" spc="-100">
                <a:solidFill>
                  <a:srgbClr val="000000"/>
                </a:solidFill>
                <a:latin typeface="Avenir"/>
              </a:rPr>
              <a:t> with a </a:t>
            </a:r>
            <a:r>
              <a:rPr lang="en-US" sz="3337" spc="-100">
                <a:solidFill>
                  <a:srgbClr val="000000"/>
                </a:solidFill>
                <a:latin typeface="Avenir Bold"/>
              </a:rPr>
              <a:t>quorum decision rule</a:t>
            </a:r>
            <a:r>
              <a:rPr lang="en-US" sz="3337" spc="-100">
                <a:solidFill>
                  <a:srgbClr val="000000"/>
                </a:solidFill>
                <a:latin typeface="Avenir"/>
              </a:rPr>
              <a:t> in </a:t>
            </a:r>
            <a:r>
              <a:rPr lang="en-US" sz="3337" spc="-100">
                <a:solidFill>
                  <a:srgbClr val="000000"/>
                </a:solidFill>
                <a:latin typeface="Avenir Bold"/>
              </a:rPr>
              <a:t>collective decisions </a:t>
            </a:r>
            <a:r>
              <a:rPr lang="en-US" sz="3337" spc="-100">
                <a:solidFill>
                  <a:srgbClr val="000000"/>
                </a:solidFill>
                <a:latin typeface="Avenir"/>
              </a:rPr>
              <a:t>among nest sites when searching for a new home.</a:t>
            </a:r>
          </a:p>
        </p:txBody>
      </p:sp>
      <p:sp>
        <p:nvSpPr>
          <p:cNvPr name="Freeform 5" id="5"/>
          <p:cNvSpPr/>
          <p:nvPr/>
        </p:nvSpPr>
        <p:spPr>
          <a:xfrm flipH="false" flipV="false" rot="0">
            <a:off x="13764167" y="5827621"/>
            <a:ext cx="7315200" cy="2477783"/>
          </a:xfrm>
          <a:custGeom>
            <a:avLst/>
            <a:gdLst/>
            <a:ahLst/>
            <a:cxnLst/>
            <a:rect r="r" b="b" t="t" l="l"/>
            <a:pathLst>
              <a:path h="2477783" w="7315200">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a:off x="-254016" y="9701138"/>
            <a:ext cx="7105264" cy="19050"/>
          </a:xfrm>
          <a:prstGeom prst="line">
            <a:avLst/>
          </a:prstGeom>
          <a:ln cap="flat" w="114300">
            <a:solidFill>
              <a:srgbClr val="9FC3D0"/>
            </a:solidFill>
            <a:prstDash val="solid"/>
            <a:headEnd type="none" len="sm" w="sm"/>
            <a:tailEnd type="none" len="sm" w="sm"/>
          </a:ln>
        </p:spPr>
      </p:sp>
      <p:sp>
        <p:nvSpPr>
          <p:cNvPr name="AutoShape 7" id="7"/>
          <p:cNvSpPr/>
          <p:nvPr/>
        </p:nvSpPr>
        <p:spPr>
          <a:xfrm>
            <a:off x="11436752" y="9701138"/>
            <a:ext cx="7105264" cy="19050"/>
          </a:xfrm>
          <a:prstGeom prst="line">
            <a:avLst/>
          </a:prstGeom>
          <a:ln cap="flat" w="114300">
            <a:solidFill>
              <a:srgbClr val="9FC3D0"/>
            </a:solidFill>
            <a:prstDash val="solid"/>
            <a:headEnd type="none" len="sm" w="sm"/>
            <a:tailEnd type="none" len="sm" w="sm"/>
          </a:ln>
        </p:spPr>
      </p:sp>
      <p:grpSp>
        <p:nvGrpSpPr>
          <p:cNvPr name="Group 8" id="8"/>
          <p:cNvGrpSpPr/>
          <p:nvPr/>
        </p:nvGrpSpPr>
        <p:grpSpPr>
          <a:xfrm rot="0">
            <a:off x="15859155" y="0"/>
            <a:ext cx="1562612" cy="1673225"/>
            <a:chOff x="0" y="0"/>
            <a:chExt cx="2083482" cy="2230967"/>
          </a:xfrm>
        </p:grpSpPr>
        <p:grpSp>
          <p:nvGrpSpPr>
            <p:cNvPr name="Group 9" id="9"/>
            <p:cNvGrpSpPr/>
            <p:nvPr/>
          </p:nvGrpSpPr>
          <p:grpSpPr>
            <a:xfrm rot="0">
              <a:off x="75599" y="0"/>
              <a:ext cx="1932284" cy="2230967"/>
              <a:chOff x="0" y="0"/>
              <a:chExt cx="703982" cy="812800"/>
            </a:xfrm>
          </p:grpSpPr>
          <p:sp>
            <p:nvSpPr>
              <p:cNvPr name="Freeform 10" id="10"/>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1" id="11"/>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5</a:t>
              </a:r>
            </a:p>
          </p:txBody>
        </p:sp>
      </p:grpSp>
      <p:sp>
        <p:nvSpPr>
          <p:cNvPr name="TextBox 13" id="13"/>
          <p:cNvSpPr txBox="true"/>
          <p:nvPr/>
        </p:nvSpPr>
        <p:spPr>
          <a:xfrm rot="0">
            <a:off x="11957712" y="3458133"/>
            <a:ext cx="5464055" cy="562918"/>
          </a:xfrm>
          <a:prstGeom prst="rect">
            <a:avLst/>
          </a:prstGeom>
        </p:spPr>
        <p:txBody>
          <a:bodyPr anchor="t" rtlCol="false" tIns="0" lIns="0" bIns="0" rIns="0">
            <a:spAutoFit/>
          </a:bodyPr>
          <a:lstStyle/>
          <a:p>
            <a:pPr>
              <a:lnSpc>
                <a:spcPts val="4673"/>
              </a:lnSpc>
            </a:pPr>
            <a:r>
              <a:rPr lang="en-US" sz="3337">
                <a:solidFill>
                  <a:srgbClr val="000000"/>
                </a:solidFill>
                <a:latin typeface="Alatsi"/>
              </a:rPr>
              <a:t>By Adam L. Cronin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3918390" y="866775"/>
            <a:ext cx="1045121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PROBLEM</a:t>
            </a:r>
          </a:p>
        </p:txBody>
      </p:sp>
      <p:grpSp>
        <p:nvGrpSpPr>
          <p:cNvPr name="Group 3" id="3"/>
          <p:cNvGrpSpPr/>
          <p:nvPr/>
        </p:nvGrpSpPr>
        <p:grpSpPr>
          <a:xfrm rot="0">
            <a:off x="9988927" y="3864157"/>
            <a:ext cx="6651535" cy="5394143"/>
            <a:chOff x="0" y="0"/>
            <a:chExt cx="1751844" cy="1420680"/>
          </a:xfrm>
        </p:grpSpPr>
        <p:sp>
          <p:nvSpPr>
            <p:cNvPr name="Freeform 4" id="4"/>
            <p:cNvSpPr/>
            <p:nvPr/>
          </p:nvSpPr>
          <p:spPr>
            <a:xfrm flipH="false" flipV="false" rot="0">
              <a:off x="0" y="0"/>
              <a:ext cx="1751844" cy="1420680"/>
            </a:xfrm>
            <a:custGeom>
              <a:avLst/>
              <a:gdLst/>
              <a:ahLst/>
              <a:cxnLst/>
              <a:rect r="r" b="b" t="t" l="l"/>
              <a:pathLst>
                <a:path h="1420680" w="1751844">
                  <a:moveTo>
                    <a:pt x="59360" y="0"/>
                  </a:moveTo>
                  <a:lnTo>
                    <a:pt x="1692484" y="0"/>
                  </a:lnTo>
                  <a:cubicBezTo>
                    <a:pt x="1725268" y="0"/>
                    <a:pt x="1751844" y="26577"/>
                    <a:pt x="1751844" y="59360"/>
                  </a:cubicBezTo>
                  <a:lnTo>
                    <a:pt x="1751844" y="1361319"/>
                  </a:lnTo>
                  <a:cubicBezTo>
                    <a:pt x="1751844" y="1394103"/>
                    <a:pt x="1725268" y="1420680"/>
                    <a:pt x="1692484" y="1420680"/>
                  </a:cubicBezTo>
                  <a:lnTo>
                    <a:pt x="59360" y="1420680"/>
                  </a:lnTo>
                  <a:cubicBezTo>
                    <a:pt x="26577" y="1420680"/>
                    <a:pt x="0" y="1394103"/>
                    <a:pt x="0" y="1361319"/>
                  </a:cubicBezTo>
                  <a:lnTo>
                    <a:pt x="0" y="59360"/>
                  </a:lnTo>
                  <a:cubicBezTo>
                    <a:pt x="0" y="26577"/>
                    <a:pt x="26577" y="0"/>
                    <a:pt x="59360" y="0"/>
                  </a:cubicBezTo>
                  <a:close/>
                </a:path>
              </a:pathLst>
            </a:custGeom>
            <a:solidFill>
              <a:srgbClr val="E9C7C6"/>
            </a:solidFill>
          </p:spPr>
        </p:sp>
        <p:sp>
          <p:nvSpPr>
            <p:cNvPr name="TextBox 5" id="5"/>
            <p:cNvSpPr txBox="true"/>
            <p:nvPr/>
          </p:nvSpPr>
          <p:spPr>
            <a:xfrm>
              <a:off x="0" y="-38100"/>
              <a:ext cx="1751844" cy="145878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0510629" y="4123086"/>
            <a:ext cx="5801632" cy="5419847"/>
          </a:xfrm>
          <a:prstGeom prst="rect">
            <a:avLst/>
          </a:prstGeom>
        </p:spPr>
        <p:txBody>
          <a:bodyPr anchor="t" rtlCol="false" tIns="0" lIns="0" bIns="0" rIns="0">
            <a:spAutoFit/>
          </a:bodyPr>
          <a:lstStyle/>
          <a:p>
            <a:pPr marL="646662" indent="-323331" lvl="1">
              <a:lnSpc>
                <a:spcPts val="4193"/>
              </a:lnSpc>
              <a:buFont typeface="Arial"/>
              <a:buChar char="•"/>
            </a:pPr>
            <a:r>
              <a:rPr lang="en-US" sz="2995">
                <a:solidFill>
                  <a:srgbClr val="000000"/>
                </a:solidFill>
                <a:latin typeface="Avenir Bold"/>
              </a:rPr>
              <a:t>Classifying nests </a:t>
            </a:r>
            <a:r>
              <a:rPr lang="en-US" sz="2995">
                <a:solidFill>
                  <a:srgbClr val="000000"/>
                </a:solidFill>
                <a:latin typeface="Avenir"/>
              </a:rPr>
              <a:t>as more or less favorable based on the </a:t>
            </a:r>
            <a:r>
              <a:rPr lang="en-US" sz="2995">
                <a:solidFill>
                  <a:srgbClr val="000000"/>
                </a:solidFill>
                <a:latin typeface="Avenir Bold"/>
              </a:rPr>
              <a:t>environment</a:t>
            </a:r>
            <a:r>
              <a:rPr lang="en-US" sz="2995">
                <a:solidFill>
                  <a:srgbClr val="000000"/>
                </a:solidFill>
                <a:latin typeface="Avenir"/>
              </a:rPr>
              <a:t> </a:t>
            </a:r>
          </a:p>
          <a:p>
            <a:pPr marL="646662" indent="-323331" lvl="1">
              <a:lnSpc>
                <a:spcPts val="4193"/>
              </a:lnSpc>
              <a:buFont typeface="Arial"/>
              <a:buChar char="•"/>
            </a:pPr>
            <a:r>
              <a:rPr lang="en-US" sz="2995">
                <a:solidFill>
                  <a:srgbClr val="000000"/>
                </a:solidFill>
                <a:latin typeface="Avenir"/>
              </a:rPr>
              <a:t>Making ants select the </a:t>
            </a:r>
            <a:r>
              <a:rPr lang="en-US" sz="2995">
                <a:solidFill>
                  <a:srgbClr val="000000"/>
                </a:solidFill>
                <a:latin typeface="Avenir Bold"/>
              </a:rPr>
              <a:t>best nest</a:t>
            </a:r>
            <a:r>
              <a:rPr lang="en-US" sz="2995">
                <a:solidFill>
                  <a:srgbClr val="000000"/>
                </a:solidFill>
                <a:latin typeface="Avenir"/>
              </a:rPr>
              <a:t> by </a:t>
            </a:r>
            <a:r>
              <a:rPr lang="en-US" sz="2995">
                <a:solidFill>
                  <a:srgbClr val="000000"/>
                </a:solidFill>
                <a:latin typeface="Avenir Bold"/>
              </a:rPr>
              <a:t>dynamically adjusting </a:t>
            </a:r>
            <a:r>
              <a:rPr lang="en-US" sz="2995">
                <a:solidFill>
                  <a:srgbClr val="000000"/>
                </a:solidFill>
                <a:latin typeface="Avenir"/>
              </a:rPr>
              <a:t>their </a:t>
            </a:r>
            <a:r>
              <a:rPr lang="en-US" sz="2995">
                <a:solidFill>
                  <a:srgbClr val="000000"/>
                </a:solidFill>
                <a:latin typeface="Avenir Bold"/>
              </a:rPr>
              <a:t>threshold </a:t>
            </a:r>
          </a:p>
          <a:p>
            <a:pPr marL="646662" indent="-323331" lvl="1">
              <a:lnSpc>
                <a:spcPts val="4193"/>
              </a:lnSpc>
              <a:buFont typeface="Arial"/>
              <a:buChar char="•"/>
            </a:pPr>
            <a:r>
              <a:rPr lang="en-US" sz="2995">
                <a:solidFill>
                  <a:srgbClr val="000000"/>
                </a:solidFill>
                <a:latin typeface="Avenir"/>
              </a:rPr>
              <a:t>Testing the </a:t>
            </a:r>
            <a:r>
              <a:rPr lang="en-US" sz="2995">
                <a:solidFill>
                  <a:srgbClr val="000000"/>
                </a:solidFill>
                <a:latin typeface="Avenir Bold"/>
              </a:rPr>
              <a:t>influence </a:t>
            </a:r>
            <a:r>
              <a:rPr lang="en-US" sz="2995">
                <a:solidFill>
                  <a:srgbClr val="000000"/>
                </a:solidFill>
                <a:latin typeface="Avenir"/>
              </a:rPr>
              <a:t>of different </a:t>
            </a:r>
            <a:r>
              <a:rPr lang="en-US" sz="2995">
                <a:solidFill>
                  <a:srgbClr val="000000"/>
                </a:solidFill>
                <a:latin typeface="Avenir Bold"/>
              </a:rPr>
              <a:t>parameters </a:t>
            </a:r>
            <a:r>
              <a:rPr lang="en-US" sz="2995">
                <a:solidFill>
                  <a:srgbClr val="000000"/>
                </a:solidFill>
                <a:latin typeface="Avenir"/>
              </a:rPr>
              <a:t>on model output</a:t>
            </a:r>
          </a:p>
          <a:p>
            <a:pPr>
              <a:lnSpc>
                <a:spcPts val="4193"/>
              </a:lnSpc>
            </a:pPr>
          </a:p>
        </p:txBody>
      </p:sp>
      <p:sp>
        <p:nvSpPr>
          <p:cNvPr name="TextBox 7" id="7"/>
          <p:cNvSpPr txBox="true"/>
          <p:nvPr/>
        </p:nvSpPr>
        <p:spPr>
          <a:xfrm rot="0">
            <a:off x="9866369" y="3215823"/>
            <a:ext cx="4182217" cy="670833"/>
          </a:xfrm>
          <a:prstGeom prst="rect">
            <a:avLst/>
          </a:prstGeom>
        </p:spPr>
        <p:txBody>
          <a:bodyPr anchor="t" rtlCol="false" tIns="0" lIns="0" bIns="0" rIns="0">
            <a:spAutoFit/>
          </a:bodyPr>
          <a:lstStyle/>
          <a:p>
            <a:pPr>
              <a:lnSpc>
                <a:spcPts val="5487"/>
              </a:lnSpc>
            </a:pPr>
            <a:r>
              <a:rPr lang="en-US" sz="3919">
                <a:solidFill>
                  <a:srgbClr val="000000"/>
                </a:solidFill>
                <a:latin typeface="Alatsi"/>
              </a:rPr>
              <a:t>Second Problem</a:t>
            </a:r>
          </a:p>
        </p:txBody>
      </p:sp>
      <p:grpSp>
        <p:nvGrpSpPr>
          <p:cNvPr name="Group 8" id="8"/>
          <p:cNvGrpSpPr/>
          <p:nvPr/>
        </p:nvGrpSpPr>
        <p:grpSpPr>
          <a:xfrm rot="0">
            <a:off x="2501990" y="7624778"/>
            <a:ext cx="6651535" cy="1918155"/>
            <a:chOff x="0" y="0"/>
            <a:chExt cx="1751844" cy="505193"/>
          </a:xfrm>
        </p:grpSpPr>
        <p:sp>
          <p:nvSpPr>
            <p:cNvPr name="Freeform 9" id="9"/>
            <p:cNvSpPr/>
            <p:nvPr/>
          </p:nvSpPr>
          <p:spPr>
            <a:xfrm flipH="false" flipV="false" rot="0">
              <a:off x="0" y="0"/>
              <a:ext cx="1751844" cy="505193"/>
            </a:xfrm>
            <a:custGeom>
              <a:avLst/>
              <a:gdLst/>
              <a:ahLst/>
              <a:cxnLst/>
              <a:rect r="r" b="b" t="t" l="l"/>
              <a:pathLst>
                <a:path h="505193" w="1751844">
                  <a:moveTo>
                    <a:pt x="59360" y="0"/>
                  </a:moveTo>
                  <a:lnTo>
                    <a:pt x="1692484" y="0"/>
                  </a:lnTo>
                  <a:cubicBezTo>
                    <a:pt x="1725268" y="0"/>
                    <a:pt x="1751844" y="26577"/>
                    <a:pt x="1751844" y="59360"/>
                  </a:cubicBezTo>
                  <a:lnTo>
                    <a:pt x="1751844" y="445833"/>
                  </a:lnTo>
                  <a:cubicBezTo>
                    <a:pt x="1751844" y="461576"/>
                    <a:pt x="1745590" y="476675"/>
                    <a:pt x="1734458" y="487807"/>
                  </a:cubicBezTo>
                  <a:cubicBezTo>
                    <a:pt x="1723326" y="498939"/>
                    <a:pt x="1708227" y="505193"/>
                    <a:pt x="1692484" y="505193"/>
                  </a:cubicBezTo>
                  <a:lnTo>
                    <a:pt x="59360" y="505193"/>
                  </a:lnTo>
                  <a:cubicBezTo>
                    <a:pt x="26577" y="505193"/>
                    <a:pt x="0" y="478616"/>
                    <a:pt x="0" y="445833"/>
                  </a:cubicBezTo>
                  <a:lnTo>
                    <a:pt x="0" y="59360"/>
                  </a:lnTo>
                  <a:cubicBezTo>
                    <a:pt x="0" y="26577"/>
                    <a:pt x="26577" y="0"/>
                    <a:pt x="59360" y="0"/>
                  </a:cubicBezTo>
                  <a:close/>
                </a:path>
              </a:pathLst>
            </a:custGeom>
            <a:solidFill>
              <a:srgbClr val="E9C7C6"/>
            </a:solidFill>
          </p:spPr>
        </p:sp>
        <p:sp>
          <p:nvSpPr>
            <p:cNvPr name="TextBox 10" id="10"/>
            <p:cNvSpPr txBox="true"/>
            <p:nvPr/>
          </p:nvSpPr>
          <p:spPr>
            <a:xfrm>
              <a:off x="0" y="-38100"/>
              <a:ext cx="1751844" cy="543293"/>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3023693" y="7731307"/>
            <a:ext cx="5801632" cy="1609847"/>
          </a:xfrm>
          <a:prstGeom prst="rect">
            <a:avLst/>
          </a:prstGeom>
        </p:spPr>
        <p:txBody>
          <a:bodyPr anchor="t" rtlCol="false" tIns="0" lIns="0" bIns="0" rIns="0">
            <a:spAutoFit/>
          </a:bodyPr>
          <a:lstStyle/>
          <a:p>
            <a:pPr>
              <a:lnSpc>
                <a:spcPts val="4193"/>
              </a:lnSpc>
            </a:pPr>
            <a:r>
              <a:rPr lang="en-US" sz="2995">
                <a:solidFill>
                  <a:srgbClr val="000000"/>
                </a:solidFill>
                <a:latin typeface="Avenir Bold"/>
              </a:rPr>
              <a:t>Enhancing </a:t>
            </a:r>
            <a:r>
              <a:rPr lang="en-US" sz="2995">
                <a:solidFill>
                  <a:srgbClr val="000000"/>
                </a:solidFill>
                <a:latin typeface="Avenir"/>
              </a:rPr>
              <a:t>the model to </a:t>
            </a:r>
            <a:r>
              <a:rPr lang="en-US" sz="2995">
                <a:solidFill>
                  <a:srgbClr val="000000"/>
                </a:solidFill>
                <a:latin typeface="Avenir Bold"/>
              </a:rPr>
              <a:t>minimize the agents' errors</a:t>
            </a:r>
            <a:r>
              <a:rPr lang="en-US" sz="2995">
                <a:solidFill>
                  <a:srgbClr val="000000"/>
                </a:solidFill>
                <a:latin typeface="Avenir"/>
              </a:rPr>
              <a:t> as much as possible</a:t>
            </a:r>
          </a:p>
        </p:txBody>
      </p:sp>
      <p:sp>
        <p:nvSpPr>
          <p:cNvPr name="TextBox 12" id="12"/>
          <p:cNvSpPr txBox="true"/>
          <p:nvPr/>
        </p:nvSpPr>
        <p:spPr>
          <a:xfrm rot="-5400000">
            <a:off x="-2373736" y="4911090"/>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a:rPr>
              <a:t>Introduction</a:t>
            </a:r>
          </a:p>
        </p:txBody>
      </p:sp>
      <p:sp>
        <p:nvSpPr>
          <p:cNvPr name="TextBox 13" id="13"/>
          <p:cNvSpPr txBox="true"/>
          <p:nvPr/>
        </p:nvSpPr>
        <p:spPr>
          <a:xfrm rot="0">
            <a:off x="2379433" y="6926270"/>
            <a:ext cx="5276728" cy="670833"/>
          </a:xfrm>
          <a:prstGeom prst="rect">
            <a:avLst/>
          </a:prstGeom>
        </p:spPr>
        <p:txBody>
          <a:bodyPr anchor="t" rtlCol="false" tIns="0" lIns="0" bIns="0" rIns="0">
            <a:spAutoFit/>
          </a:bodyPr>
          <a:lstStyle/>
          <a:p>
            <a:pPr>
              <a:lnSpc>
                <a:spcPts val="5487"/>
              </a:lnSpc>
            </a:pPr>
            <a:r>
              <a:rPr lang="en-US" sz="3919">
                <a:solidFill>
                  <a:srgbClr val="000000"/>
                </a:solidFill>
                <a:latin typeface="Alatsi Bold"/>
              </a:rPr>
              <a:t>Third </a:t>
            </a:r>
            <a:r>
              <a:rPr lang="en-US" sz="3919">
                <a:solidFill>
                  <a:srgbClr val="000000"/>
                </a:solidFill>
                <a:latin typeface="Alatsi Bold"/>
              </a:rPr>
              <a:t>Problem</a:t>
            </a:r>
          </a:p>
        </p:txBody>
      </p:sp>
      <p:sp>
        <p:nvSpPr>
          <p:cNvPr name="AutoShape 14" id="14"/>
          <p:cNvSpPr/>
          <p:nvPr/>
        </p:nvSpPr>
        <p:spPr>
          <a:xfrm flipH="true" flipV="true">
            <a:off x="1090490" y="-104525"/>
            <a:ext cx="5403" cy="2997456"/>
          </a:xfrm>
          <a:prstGeom prst="line">
            <a:avLst/>
          </a:prstGeom>
          <a:ln cap="flat" w="114300">
            <a:solidFill>
              <a:srgbClr val="9FC3D0"/>
            </a:solidFill>
            <a:prstDash val="solid"/>
            <a:headEnd type="none" len="sm" w="sm"/>
            <a:tailEnd type="none" len="sm" w="sm"/>
          </a:ln>
        </p:spPr>
      </p:sp>
      <p:sp>
        <p:nvSpPr>
          <p:cNvPr name="AutoShape 15" id="15"/>
          <p:cNvSpPr/>
          <p:nvPr/>
        </p:nvSpPr>
        <p:spPr>
          <a:xfrm flipH="true" flipV="true">
            <a:off x="1085850" y="7289441"/>
            <a:ext cx="5403" cy="2997456"/>
          </a:xfrm>
          <a:prstGeom prst="line">
            <a:avLst/>
          </a:prstGeom>
          <a:ln cap="flat" w="114300">
            <a:solidFill>
              <a:srgbClr val="9FC3D0"/>
            </a:solidFill>
            <a:prstDash val="solid"/>
            <a:headEnd type="none" len="sm" w="sm"/>
            <a:tailEnd type="none" len="sm" w="sm"/>
          </a:ln>
        </p:spPr>
      </p:sp>
      <p:grpSp>
        <p:nvGrpSpPr>
          <p:cNvPr name="Group 16" id="16"/>
          <p:cNvGrpSpPr/>
          <p:nvPr/>
        </p:nvGrpSpPr>
        <p:grpSpPr>
          <a:xfrm rot="0">
            <a:off x="15859155" y="0"/>
            <a:ext cx="1562612" cy="1673225"/>
            <a:chOff x="0" y="0"/>
            <a:chExt cx="2083482" cy="2230967"/>
          </a:xfrm>
        </p:grpSpPr>
        <p:grpSp>
          <p:nvGrpSpPr>
            <p:cNvPr name="Group 17" id="17"/>
            <p:cNvGrpSpPr/>
            <p:nvPr/>
          </p:nvGrpSpPr>
          <p:grpSpPr>
            <a:xfrm rot="0">
              <a:off x="75599" y="0"/>
              <a:ext cx="1932284" cy="2230967"/>
              <a:chOff x="0" y="0"/>
              <a:chExt cx="703982" cy="812800"/>
            </a:xfrm>
          </p:grpSpPr>
          <p:sp>
            <p:nvSpPr>
              <p:cNvPr name="Freeform 18" id="18"/>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9" id="19"/>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6</a:t>
              </a:r>
            </a:p>
          </p:txBody>
        </p:sp>
      </p:grpSp>
      <p:sp>
        <p:nvSpPr>
          <p:cNvPr name="Freeform 21" id="21"/>
          <p:cNvSpPr/>
          <p:nvPr/>
        </p:nvSpPr>
        <p:spPr>
          <a:xfrm flipH="false" flipV="false" rot="0">
            <a:off x="892058" y="9048108"/>
            <a:ext cx="7315200" cy="2477783"/>
          </a:xfrm>
          <a:custGeom>
            <a:avLst/>
            <a:gdLst/>
            <a:ahLst/>
            <a:cxnLst/>
            <a:rect r="r" b="b" t="t" l="l"/>
            <a:pathLst>
              <a:path h="2477783" w="7315200">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2" id="22"/>
          <p:cNvGrpSpPr/>
          <p:nvPr/>
        </p:nvGrpSpPr>
        <p:grpSpPr>
          <a:xfrm rot="0">
            <a:off x="2257281" y="3592339"/>
            <a:ext cx="6651535" cy="2273772"/>
            <a:chOff x="0" y="0"/>
            <a:chExt cx="1751844" cy="598853"/>
          </a:xfrm>
        </p:grpSpPr>
        <p:sp>
          <p:nvSpPr>
            <p:cNvPr name="Freeform 23" id="23"/>
            <p:cNvSpPr/>
            <p:nvPr/>
          </p:nvSpPr>
          <p:spPr>
            <a:xfrm flipH="false" flipV="false" rot="0">
              <a:off x="0" y="0"/>
              <a:ext cx="1751844" cy="598853"/>
            </a:xfrm>
            <a:custGeom>
              <a:avLst/>
              <a:gdLst/>
              <a:ahLst/>
              <a:cxnLst/>
              <a:rect r="r" b="b" t="t" l="l"/>
              <a:pathLst>
                <a:path h="598853" w="1751844">
                  <a:moveTo>
                    <a:pt x="59360" y="0"/>
                  </a:moveTo>
                  <a:lnTo>
                    <a:pt x="1692484" y="0"/>
                  </a:lnTo>
                  <a:cubicBezTo>
                    <a:pt x="1725268" y="0"/>
                    <a:pt x="1751844" y="26577"/>
                    <a:pt x="1751844" y="59360"/>
                  </a:cubicBezTo>
                  <a:lnTo>
                    <a:pt x="1751844" y="539493"/>
                  </a:lnTo>
                  <a:cubicBezTo>
                    <a:pt x="1751844" y="572277"/>
                    <a:pt x="1725268" y="598853"/>
                    <a:pt x="1692484" y="598853"/>
                  </a:cubicBezTo>
                  <a:lnTo>
                    <a:pt x="59360" y="598853"/>
                  </a:lnTo>
                  <a:cubicBezTo>
                    <a:pt x="26577" y="598853"/>
                    <a:pt x="0" y="572277"/>
                    <a:pt x="0" y="539493"/>
                  </a:cubicBezTo>
                  <a:lnTo>
                    <a:pt x="0" y="59360"/>
                  </a:lnTo>
                  <a:cubicBezTo>
                    <a:pt x="0" y="26577"/>
                    <a:pt x="26577" y="0"/>
                    <a:pt x="59360" y="0"/>
                  </a:cubicBezTo>
                  <a:close/>
                </a:path>
              </a:pathLst>
            </a:custGeom>
            <a:solidFill>
              <a:srgbClr val="E9C7C6"/>
            </a:solidFill>
          </p:spPr>
        </p:sp>
        <p:sp>
          <p:nvSpPr>
            <p:cNvPr name="TextBox 24" id="24"/>
            <p:cNvSpPr txBox="true"/>
            <p:nvPr/>
          </p:nvSpPr>
          <p:spPr>
            <a:xfrm>
              <a:off x="0" y="-38100"/>
              <a:ext cx="1751844" cy="636953"/>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2778984" y="3732388"/>
            <a:ext cx="5801632" cy="2133722"/>
          </a:xfrm>
          <a:prstGeom prst="rect">
            <a:avLst/>
          </a:prstGeom>
        </p:spPr>
        <p:txBody>
          <a:bodyPr anchor="t" rtlCol="false" tIns="0" lIns="0" bIns="0" rIns="0">
            <a:spAutoFit/>
          </a:bodyPr>
          <a:lstStyle/>
          <a:p>
            <a:pPr>
              <a:lnSpc>
                <a:spcPts val="4193"/>
              </a:lnSpc>
            </a:pPr>
            <a:r>
              <a:rPr lang="en-US" sz="2995">
                <a:solidFill>
                  <a:srgbClr val="000000"/>
                </a:solidFill>
                <a:latin typeface="Avenir"/>
              </a:rPr>
              <a:t>Understanding the </a:t>
            </a:r>
            <a:r>
              <a:rPr lang="en-US" sz="2995">
                <a:solidFill>
                  <a:srgbClr val="000000"/>
                </a:solidFill>
                <a:latin typeface="Avenir Bold"/>
              </a:rPr>
              <a:t>influence </a:t>
            </a:r>
            <a:r>
              <a:rPr lang="en-US" sz="2995">
                <a:solidFill>
                  <a:srgbClr val="000000"/>
                </a:solidFill>
                <a:latin typeface="Avenir"/>
              </a:rPr>
              <a:t>of parameters on </a:t>
            </a:r>
            <a:r>
              <a:rPr lang="en-US" sz="2995">
                <a:solidFill>
                  <a:srgbClr val="000000"/>
                </a:solidFill>
                <a:latin typeface="Avenir Bold"/>
              </a:rPr>
              <a:t>decision-making</a:t>
            </a:r>
            <a:r>
              <a:rPr lang="en-US" sz="2995">
                <a:solidFill>
                  <a:srgbClr val="000000"/>
                </a:solidFill>
                <a:latin typeface="Avenir"/>
              </a:rPr>
              <a:t>, </a:t>
            </a:r>
            <a:r>
              <a:rPr lang="en-US" sz="2995">
                <a:solidFill>
                  <a:srgbClr val="000000"/>
                </a:solidFill>
                <a:latin typeface="Avenir Bold"/>
              </a:rPr>
              <a:t>speed</a:t>
            </a:r>
            <a:r>
              <a:rPr lang="en-US" sz="2995">
                <a:solidFill>
                  <a:srgbClr val="000000"/>
                </a:solidFill>
                <a:latin typeface="Avenir"/>
              </a:rPr>
              <a:t>, and </a:t>
            </a:r>
            <a:r>
              <a:rPr lang="en-US" sz="2995">
                <a:solidFill>
                  <a:srgbClr val="000000"/>
                </a:solidFill>
                <a:latin typeface="Avenir Bold"/>
              </a:rPr>
              <a:t>accuracy</a:t>
            </a:r>
          </a:p>
          <a:p>
            <a:pPr>
              <a:lnSpc>
                <a:spcPts val="4193"/>
              </a:lnSpc>
            </a:pPr>
          </a:p>
        </p:txBody>
      </p:sp>
      <p:sp>
        <p:nvSpPr>
          <p:cNvPr name="TextBox 26" id="26"/>
          <p:cNvSpPr txBox="true"/>
          <p:nvPr/>
        </p:nvSpPr>
        <p:spPr>
          <a:xfrm rot="0">
            <a:off x="2038136" y="2816731"/>
            <a:ext cx="4182217" cy="670833"/>
          </a:xfrm>
          <a:prstGeom prst="rect">
            <a:avLst/>
          </a:prstGeom>
        </p:spPr>
        <p:txBody>
          <a:bodyPr anchor="t" rtlCol="false" tIns="0" lIns="0" bIns="0" rIns="0">
            <a:spAutoFit/>
          </a:bodyPr>
          <a:lstStyle/>
          <a:p>
            <a:pPr>
              <a:lnSpc>
                <a:spcPts val="5487"/>
              </a:lnSpc>
            </a:pPr>
            <a:r>
              <a:rPr lang="en-US" sz="3919">
                <a:solidFill>
                  <a:srgbClr val="000000"/>
                </a:solidFill>
                <a:latin typeface="Alatsi Bold"/>
              </a:rPr>
              <a:t>First Problem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1028700" y="866775"/>
            <a:ext cx="16230600"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OBJECTIVES</a:t>
            </a:r>
          </a:p>
        </p:txBody>
      </p:sp>
      <p:sp>
        <p:nvSpPr>
          <p:cNvPr name="TextBox 3" id="3"/>
          <p:cNvSpPr txBox="true"/>
          <p:nvPr/>
        </p:nvSpPr>
        <p:spPr>
          <a:xfrm rot="0">
            <a:off x="5709529" y="9343857"/>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Introduction</a:t>
            </a:r>
          </a:p>
        </p:txBody>
      </p:sp>
      <p:sp>
        <p:nvSpPr>
          <p:cNvPr name="TextBox 4" id="4"/>
          <p:cNvSpPr txBox="true"/>
          <p:nvPr/>
        </p:nvSpPr>
        <p:spPr>
          <a:xfrm rot="0">
            <a:off x="1785627" y="4069071"/>
            <a:ext cx="6982625" cy="2750185"/>
          </a:xfrm>
          <a:prstGeom prst="rect">
            <a:avLst/>
          </a:prstGeom>
        </p:spPr>
        <p:txBody>
          <a:bodyPr anchor="t" rtlCol="false" tIns="0" lIns="0" bIns="0" rIns="0">
            <a:spAutoFit/>
          </a:bodyPr>
          <a:lstStyle/>
          <a:p>
            <a:pPr marL="669289" indent="-334645" lvl="1">
              <a:lnSpc>
                <a:spcPts val="4339"/>
              </a:lnSpc>
              <a:buFont typeface="Arial"/>
              <a:buChar char="•"/>
            </a:pPr>
            <a:r>
              <a:rPr lang="en-US" sz="3099">
                <a:solidFill>
                  <a:srgbClr val="000000"/>
                </a:solidFill>
                <a:latin typeface="Alatsi Bold"/>
              </a:rPr>
              <a:t>Based on the research paper</a:t>
            </a:r>
          </a:p>
          <a:p>
            <a:pPr marL="669289" indent="-334645" lvl="1">
              <a:lnSpc>
                <a:spcPts val="4339"/>
              </a:lnSpc>
              <a:buFont typeface="Arial"/>
              <a:buChar char="•"/>
            </a:pPr>
            <a:r>
              <a:rPr lang="en-US" sz="3099">
                <a:solidFill>
                  <a:srgbClr val="000000"/>
                </a:solidFill>
                <a:latin typeface="Alatsi Bold"/>
              </a:rPr>
              <a:t>Use of the Netlogo platform</a:t>
            </a:r>
          </a:p>
          <a:p>
            <a:pPr marL="669289" indent="-334645" lvl="1">
              <a:lnSpc>
                <a:spcPts val="4339"/>
              </a:lnSpc>
              <a:buFont typeface="Arial"/>
              <a:buChar char="•"/>
            </a:pPr>
            <a:r>
              <a:rPr lang="en-US" sz="3099">
                <a:solidFill>
                  <a:srgbClr val="000000"/>
                </a:solidFill>
                <a:latin typeface="Alatsi Bold"/>
              </a:rPr>
              <a:t>Tests with multiple configurations :</a:t>
            </a:r>
          </a:p>
          <a:p>
            <a:pPr marL="1338579" indent="-446193" lvl="2">
              <a:lnSpc>
                <a:spcPts val="4339"/>
              </a:lnSpc>
              <a:buFont typeface="Arial"/>
              <a:buChar char="⚬"/>
            </a:pPr>
            <a:r>
              <a:rPr lang="en-US" sz="3099">
                <a:solidFill>
                  <a:srgbClr val="000000"/>
                </a:solidFill>
                <a:latin typeface="Alatsi Bold"/>
              </a:rPr>
              <a:t>have a visual representation</a:t>
            </a:r>
          </a:p>
          <a:p>
            <a:pPr marL="1338579" indent="-446193" lvl="2">
              <a:lnSpc>
                <a:spcPts val="4339"/>
              </a:lnSpc>
              <a:buFont typeface="Arial"/>
              <a:buChar char="⚬"/>
            </a:pPr>
            <a:r>
              <a:rPr lang="en-US" sz="3099">
                <a:solidFill>
                  <a:srgbClr val="000000"/>
                </a:solidFill>
                <a:latin typeface="Alatsi Bold"/>
              </a:rPr>
              <a:t>verify the results obtained </a:t>
            </a:r>
          </a:p>
        </p:txBody>
      </p:sp>
      <p:sp>
        <p:nvSpPr>
          <p:cNvPr name="TextBox 5" id="5"/>
          <p:cNvSpPr txBox="true"/>
          <p:nvPr/>
        </p:nvSpPr>
        <p:spPr>
          <a:xfrm rot="0">
            <a:off x="2479902" y="3180071"/>
            <a:ext cx="5182584" cy="679450"/>
          </a:xfrm>
          <a:prstGeom prst="rect">
            <a:avLst/>
          </a:prstGeom>
        </p:spPr>
        <p:txBody>
          <a:bodyPr anchor="t" rtlCol="false" tIns="0" lIns="0" bIns="0" rIns="0">
            <a:spAutoFit/>
          </a:bodyPr>
          <a:lstStyle/>
          <a:p>
            <a:pPr>
              <a:lnSpc>
                <a:spcPts val="5599"/>
              </a:lnSpc>
            </a:pPr>
            <a:r>
              <a:rPr lang="en-US" sz="3999">
                <a:solidFill>
                  <a:srgbClr val="000000"/>
                </a:solidFill>
                <a:latin typeface="Alatsi Bold"/>
              </a:rPr>
              <a:t>Reproduce the model</a:t>
            </a:r>
          </a:p>
        </p:txBody>
      </p:sp>
      <p:sp>
        <p:nvSpPr>
          <p:cNvPr name="Freeform 6" id="6"/>
          <p:cNvSpPr/>
          <p:nvPr/>
        </p:nvSpPr>
        <p:spPr>
          <a:xfrm flipH="false" flipV="false" rot="0">
            <a:off x="13417488" y="6142174"/>
            <a:ext cx="7315200" cy="2477783"/>
          </a:xfrm>
          <a:custGeom>
            <a:avLst/>
            <a:gdLst/>
            <a:ahLst/>
            <a:cxnLst/>
            <a:rect r="r" b="b" t="t" l="l"/>
            <a:pathLst>
              <a:path h="2477783" w="7315200">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1739665" y="3615357"/>
            <a:ext cx="516960" cy="51696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AutoShape 10" id="10"/>
          <p:cNvSpPr/>
          <p:nvPr/>
        </p:nvSpPr>
        <p:spPr>
          <a:xfrm>
            <a:off x="-254016" y="9604842"/>
            <a:ext cx="7105264" cy="19050"/>
          </a:xfrm>
          <a:prstGeom prst="line">
            <a:avLst/>
          </a:prstGeom>
          <a:ln cap="flat" w="114300">
            <a:solidFill>
              <a:srgbClr val="9FC3D0"/>
            </a:solidFill>
            <a:prstDash val="solid"/>
            <a:headEnd type="none" len="sm" w="sm"/>
            <a:tailEnd type="none" len="sm" w="sm"/>
          </a:ln>
        </p:spPr>
      </p:sp>
      <p:sp>
        <p:nvSpPr>
          <p:cNvPr name="AutoShape 11" id="11"/>
          <p:cNvSpPr/>
          <p:nvPr/>
        </p:nvSpPr>
        <p:spPr>
          <a:xfrm>
            <a:off x="11436752" y="9604842"/>
            <a:ext cx="7105264" cy="19050"/>
          </a:xfrm>
          <a:prstGeom prst="line">
            <a:avLst/>
          </a:prstGeom>
          <a:ln cap="flat" w="114300">
            <a:solidFill>
              <a:srgbClr val="9FC3D0"/>
            </a:solidFill>
            <a:prstDash val="solid"/>
            <a:headEnd type="none" len="sm" w="sm"/>
            <a:tailEnd type="none" len="sm" w="sm"/>
          </a:ln>
        </p:spPr>
      </p:sp>
      <p:grpSp>
        <p:nvGrpSpPr>
          <p:cNvPr name="Group 12" id="12"/>
          <p:cNvGrpSpPr/>
          <p:nvPr/>
        </p:nvGrpSpPr>
        <p:grpSpPr>
          <a:xfrm rot="0">
            <a:off x="15859155" y="0"/>
            <a:ext cx="1562612" cy="1673225"/>
            <a:chOff x="0" y="0"/>
            <a:chExt cx="2083482" cy="2230967"/>
          </a:xfrm>
        </p:grpSpPr>
        <p:grpSp>
          <p:nvGrpSpPr>
            <p:cNvPr name="Group 13" id="13"/>
            <p:cNvGrpSpPr/>
            <p:nvPr/>
          </p:nvGrpSpPr>
          <p:grpSpPr>
            <a:xfrm rot="0">
              <a:off x="75599" y="0"/>
              <a:ext cx="1932284" cy="2230967"/>
              <a:chOff x="0" y="0"/>
              <a:chExt cx="703982" cy="812800"/>
            </a:xfrm>
          </p:grpSpPr>
          <p:sp>
            <p:nvSpPr>
              <p:cNvPr name="Freeform 14" id="14"/>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15" id="15"/>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7</a:t>
              </a:r>
            </a:p>
          </p:txBody>
        </p:sp>
      </p:grpSp>
      <p:sp>
        <p:nvSpPr>
          <p:cNvPr name="TextBox 17" id="17"/>
          <p:cNvSpPr txBox="true"/>
          <p:nvPr/>
        </p:nvSpPr>
        <p:spPr>
          <a:xfrm rot="0">
            <a:off x="9699280" y="4004892"/>
            <a:ext cx="7560020" cy="3274060"/>
          </a:xfrm>
          <a:prstGeom prst="rect">
            <a:avLst/>
          </a:prstGeom>
        </p:spPr>
        <p:txBody>
          <a:bodyPr anchor="t" rtlCol="false" tIns="0" lIns="0" bIns="0" rIns="0">
            <a:spAutoFit/>
          </a:bodyPr>
          <a:lstStyle/>
          <a:p>
            <a:pPr marL="669289" indent="-334645" lvl="1">
              <a:lnSpc>
                <a:spcPts val="4339"/>
              </a:lnSpc>
              <a:buFont typeface="Arial"/>
              <a:buChar char="•"/>
            </a:pPr>
            <a:r>
              <a:rPr lang="en-US" sz="3099">
                <a:solidFill>
                  <a:srgbClr val="000000"/>
                </a:solidFill>
                <a:latin typeface="Alatsi Bold"/>
              </a:rPr>
              <a:t>Add elements to the environment (food, protection, predator)</a:t>
            </a:r>
          </a:p>
          <a:p>
            <a:pPr marL="669289" indent="-334645" lvl="1">
              <a:lnSpc>
                <a:spcPts val="4339"/>
              </a:lnSpc>
              <a:buFont typeface="Arial"/>
              <a:buChar char="•"/>
            </a:pPr>
            <a:r>
              <a:rPr lang="en-US" sz="3099">
                <a:solidFill>
                  <a:srgbClr val="000000"/>
                </a:solidFill>
                <a:latin typeface="Alatsi Bold"/>
              </a:rPr>
              <a:t>The ant aim to find the best nest : use of a dynamical threshold</a:t>
            </a:r>
          </a:p>
          <a:p>
            <a:pPr marL="669289" indent="-334645" lvl="1">
              <a:lnSpc>
                <a:spcPts val="4339"/>
              </a:lnSpc>
              <a:buFont typeface="Arial"/>
              <a:buChar char="•"/>
            </a:pPr>
            <a:r>
              <a:rPr lang="en-US" sz="3099">
                <a:solidFill>
                  <a:srgbClr val="000000"/>
                </a:solidFill>
                <a:latin typeface="Alatsi Bold"/>
              </a:rPr>
              <a:t>Ants classified nests as “bad” or “good” according to their own threshold</a:t>
            </a:r>
          </a:p>
        </p:txBody>
      </p:sp>
      <p:sp>
        <p:nvSpPr>
          <p:cNvPr name="TextBox 18" id="18"/>
          <p:cNvSpPr txBox="true"/>
          <p:nvPr/>
        </p:nvSpPr>
        <p:spPr>
          <a:xfrm rot="0">
            <a:off x="10540632" y="3104779"/>
            <a:ext cx="5219806" cy="679450"/>
          </a:xfrm>
          <a:prstGeom prst="rect">
            <a:avLst/>
          </a:prstGeom>
        </p:spPr>
        <p:txBody>
          <a:bodyPr anchor="t" rtlCol="false" tIns="0" lIns="0" bIns="0" rIns="0">
            <a:spAutoFit/>
          </a:bodyPr>
          <a:lstStyle/>
          <a:p>
            <a:pPr>
              <a:lnSpc>
                <a:spcPts val="5599"/>
              </a:lnSpc>
            </a:pPr>
            <a:r>
              <a:rPr lang="en-US" sz="3999">
                <a:solidFill>
                  <a:srgbClr val="000000"/>
                </a:solidFill>
                <a:latin typeface="Alatsi Bold"/>
              </a:rPr>
              <a:t>Improve the model</a:t>
            </a:r>
          </a:p>
        </p:txBody>
      </p:sp>
      <p:grpSp>
        <p:nvGrpSpPr>
          <p:cNvPr name="Group 19" id="19"/>
          <p:cNvGrpSpPr/>
          <p:nvPr/>
        </p:nvGrpSpPr>
        <p:grpSpPr>
          <a:xfrm rot="0">
            <a:off x="9842697" y="3224124"/>
            <a:ext cx="516960" cy="51696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623718" y="2767819"/>
            <a:ext cx="8201685" cy="5592231"/>
            <a:chOff x="0" y="0"/>
            <a:chExt cx="2160115" cy="1472851"/>
          </a:xfrm>
        </p:grpSpPr>
        <p:sp>
          <p:nvSpPr>
            <p:cNvPr name="Freeform 23" id="23"/>
            <p:cNvSpPr/>
            <p:nvPr/>
          </p:nvSpPr>
          <p:spPr>
            <a:xfrm flipH="false" flipV="false" rot="0">
              <a:off x="0" y="0"/>
              <a:ext cx="2160115" cy="1472851"/>
            </a:xfrm>
            <a:custGeom>
              <a:avLst/>
              <a:gdLst/>
              <a:ahLst/>
              <a:cxnLst/>
              <a:rect r="r" b="b" t="t" l="l"/>
              <a:pathLst>
                <a:path h="1472851" w="2160115">
                  <a:moveTo>
                    <a:pt x="48141" y="0"/>
                  </a:moveTo>
                  <a:lnTo>
                    <a:pt x="2111974" y="0"/>
                  </a:lnTo>
                  <a:cubicBezTo>
                    <a:pt x="2138561" y="0"/>
                    <a:pt x="2160115" y="21553"/>
                    <a:pt x="2160115" y="48141"/>
                  </a:cubicBezTo>
                  <a:lnTo>
                    <a:pt x="2160115" y="1424710"/>
                  </a:lnTo>
                  <a:cubicBezTo>
                    <a:pt x="2160115" y="1451297"/>
                    <a:pt x="2138561" y="1472851"/>
                    <a:pt x="2111974" y="1472851"/>
                  </a:cubicBezTo>
                  <a:lnTo>
                    <a:pt x="48141" y="1472851"/>
                  </a:lnTo>
                  <a:cubicBezTo>
                    <a:pt x="35373" y="1472851"/>
                    <a:pt x="23128" y="1467779"/>
                    <a:pt x="14100" y="1458751"/>
                  </a:cubicBezTo>
                  <a:cubicBezTo>
                    <a:pt x="5072" y="1449723"/>
                    <a:pt x="0" y="1437478"/>
                    <a:pt x="0" y="1424710"/>
                  </a:cubicBezTo>
                  <a:lnTo>
                    <a:pt x="0" y="48141"/>
                  </a:lnTo>
                  <a:cubicBezTo>
                    <a:pt x="0" y="21553"/>
                    <a:pt x="21553" y="0"/>
                    <a:pt x="48141" y="0"/>
                  </a:cubicBezTo>
                  <a:close/>
                </a:path>
              </a:pathLst>
            </a:custGeom>
            <a:solidFill>
              <a:srgbClr val="E9C7C6"/>
            </a:solidFill>
          </p:spPr>
        </p:sp>
        <p:sp>
          <p:nvSpPr>
            <p:cNvPr name="TextBox 24" id="24"/>
            <p:cNvSpPr txBox="true"/>
            <p:nvPr/>
          </p:nvSpPr>
          <p:spPr>
            <a:xfrm>
              <a:off x="0" y="-38100"/>
              <a:ext cx="2160115" cy="1510951"/>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1009650" y="4175676"/>
            <a:ext cx="7348236" cy="3014980"/>
          </a:xfrm>
          <a:prstGeom prst="rect">
            <a:avLst/>
          </a:prstGeom>
        </p:spPr>
        <p:txBody>
          <a:bodyPr anchor="t" rtlCol="false" tIns="0" lIns="0" bIns="0" rIns="0">
            <a:spAutoFit/>
          </a:bodyPr>
          <a:lstStyle/>
          <a:p>
            <a:pPr marL="604521" indent="-302261" lvl="1">
              <a:lnSpc>
                <a:spcPts val="3920"/>
              </a:lnSpc>
              <a:buFont typeface="Arial"/>
              <a:buChar char="•"/>
            </a:pPr>
            <a:r>
              <a:rPr lang="en-US" sz="2800">
                <a:solidFill>
                  <a:srgbClr val="000000"/>
                </a:solidFill>
                <a:latin typeface="Avenir"/>
              </a:rPr>
              <a:t>Based on the </a:t>
            </a:r>
            <a:r>
              <a:rPr lang="en-US" sz="2800">
                <a:solidFill>
                  <a:srgbClr val="000000"/>
                </a:solidFill>
                <a:latin typeface="Avenir Bold"/>
              </a:rPr>
              <a:t>research paper</a:t>
            </a:r>
          </a:p>
          <a:p>
            <a:pPr marL="604521" indent="-302261" lvl="1">
              <a:lnSpc>
                <a:spcPts val="3920"/>
              </a:lnSpc>
              <a:buFont typeface="Arial"/>
              <a:buChar char="•"/>
            </a:pPr>
            <a:r>
              <a:rPr lang="en-US" sz="2800">
                <a:solidFill>
                  <a:srgbClr val="000000"/>
                </a:solidFill>
                <a:latin typeface="Avenir"/>
              </a:rPr>
              <a:t>Use of the </a:t>
            </a:r>
            <a:r>
              <a:rPr lang="en-US" sz="2800">
                <a:solidFill>
                  <a:srgbClr val="000000"/>
                </a:solidFill>
                <a:latin typeface="Avenir Bold"/>
              </a:rPr>
              <a:t>Netlogo platform</a:t>
            </a:r>
          </a:p>
          <a:p>
            <a:pPr marL="604521" indent="-302261" lvl="1">
              <a:lnSpc>
                <a:spcPts val="3920"/>
              </a:lnSpc>
              <a:buFont typeface="Arial"/>
              <a:buChar char="•"/>
            </a:pPr>
            <a:r>
              <a:rPr lang="en-US" sz="2800">
                <a:solidFill>
                  <a:srgbClr val="000000"/>
                </a:solidFill>
                <a:latin typeface="Avenir"/>
              </a:rPr>
              <a:t>Tests with </a:t>
            </a:r>
            <a:r>
              <a:rPr lang="en-US" sz="2800">
                <a:solidFill>
                  <a:srgbClr val="000000"/>
                </a:solidFill>
                <a:latin typeface="Avenir Bold"/>
              </a:rPr>
              <a:t>multiple configurations</a:t>
            </a:r>
            <a:r>
              <a:rPr lang="en-US" sz="2800">
                <a:solidFill>
                  <a:srgbClr val="000000"/>
                </a:solidFill>
                <a:latin typeface="Avenir"/>
              </a:rPr>
              <a:t> :</a:t>
            </a:r>
          </a:p>
          <a:p>
            <a:pPr marL="1209042" indent="-403014" lvl="2">
              <a:lnSpc>
                <a:spcPts val="3920"/>
              </a:lnSpc>
              <a:buFont typeface="Arial"/>
              <a:buChar char="⚬"/>
            </a:pPr>
            <a:r>
              <a:rPr lang="en-US" sz="2800">
                <a:solidFill>
                  <a:srgbClr val="000000"/>
                </a:solidFill>
                <a:latin typeface="Avenir"/>
              </a:rPr>
              <a:t>have a </a:t>
            </a:r>
            <a:r>
              <a:rPr lang="en-US" sz="2800">
                <a:solidFill>
                  <a:srgbClr val="000000"/>
                </a:solidFill>
                <a:latin typeface="Avenir Bold"/>
              </a:rPr>
              <a:t>visual representation</a:t>
            </a:r>
          </a:p>
          <a:p>
            <a:pPr marL="1209042" indent="-403014" lvl="2">
              <a:lnSpc>
                <a:spcPts val="3920"/>
              </a:lnSpc>
              <a:buFont typeface="Arial"/>
              <a:buChar char="⚬"/>
            </a:pPr>
            <a:r>
              <a:rPr lang="en-US" sz="2800">
                <a:solidFill>
                  <a:srgbClr val="000000"/>
                </a:solidFill>
                <a:latin typeface="Avenir"/>
              </a:rPr>
              <a:t>verify the </a:t>
            </a:r>
            <a:r>
              <a:rPr lang="en-US" sz="2800">
                <a:solidFill>
                  <a:srgbClr val="000000"/>
                </a:solidFill>
                <a:latin typeface="Avenir Bold"/>
              </a:rPr>
              <a:t>consistency of the</a:t>
            </a:r>
            <a:r>
              <a:rPr lang="en-US" sz="2800">
                <a:solidFill>
                  <a:srgbClr val="000000"/>
                </a:solidFill>
                <a:latin typeface="Avenir"/>
              </a:rPr>
              <a:t> </a:t>
            </a:r>
            <a:r>
              <a:rPr lang="en-US" sz="2800">
                <a:solidFill>
                  <a:srgbClr val="000000"/>
                </a:solidFill>
                <a:latin typeface="Avenir Bold"/>
              </a:rPr>
              <a:t>results </a:t>
            </a:r>
            <a:r>
              <a:rPr lang="en-US" sz="2800">
                <a:solidFill>
                  <a:srgbClr val="000000"/>
                </a:solidFill>
                <a:latin typeface="Avenir"/>
              </a:rPr>
              <a:t>obtained </a:t>
            </a:r>
          </a:p>
        </p:txBody>
      </p:sp>
      <p:sp>
        <p:nvSpPr>
          <p:cNvPr name="TextBox 26" id="26"/>
          <p:cNvSpPr txBox="true"/>
          <p:nvPr/>
        </p:nvSpPr>
        <p:spPr>
          <a:xfrm rot="0">
            <a:off x="1893353" y="3333265"/>
            <a:ext cx="6299664" cy="679450"/>
          </a:xfrm>
          <a:prstGeom prst="rect">
            <a:avLst/>
          </a:prstGeom>
        </p:spPr>
        <p:txBody>
          <a:bodyPr anchor="t" rtlCol="false" tIns="0" lIns="0" bIns="0" rIns="0">
            <a:spAutoFit/>
          </a:bodyPr>
          <a:lstStyle/>
          <a:p>
            <a:pPr>
              <a:lnSpc>
                <a:spcPts val="5599"/>
              </a:lnSpc>
            </a:pPr>
            <a:r>
              <a:rPr lang="en-US" sz="3999">
                <a:solidFill>
                  <a:srgbClr val="000000"/>
                </a:solidFill>
                <a:latin typeface="Alatsi Bold"/>
              </a:rPr>
              <a:t>Reproduce the inital model</a:t>
            </a:r>
          </a:p>
        </p:txBody>
      </p:sp>
      <p:grpSp>
        <p:nvGrpSpPr>
          <p:cNvPr name="Group 27" id="27"/>
          <p:cNvGrpSpPr/>
          <p:nvPr/>
        </p:nvGrpSpPr>
        <p:grpSpPr>
          <a:xfrm rot="0">
            <a:off x="1153116" y="3394895"/>
            <a:ext cx="516960" cy="516960"/>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0" id="30"/>
          <p:cNvGrpSpPr/>
          <p:nvPr/>
        </p:nvGrpSpPr>
        <p:grpSpPr>
          <a:xfrm rot="0">
            <a:off x="9421420" y="2767819"/>
            <a:ext cx="8201685" cy="5592231"/>
            <a:chOff x="0" y="0"/>
            <a:chExt cx="2160115" cy="1472851"/>
          </a:xfrm>
        </p:grpSpPr>
        <p:sp>
          <p:nvSpPr>
            <p:cNvPr name="Freeform 31" id="31"/>
            <p:cNvSpPr/>
            <p:nvPr/>
          </p:nvSpPr>
          <p:spPr>
            <a:xfrm flipH="false" flipV="false" rot="0">
              <a:off x="0" y="0"/>
              <a:ext cx="2160115" cy="1472851"/>
            </a:xfrm>
            <a:custGeom>
              <a:avLst/>
              <a:gdLst/>
              <a:ahLst/>
              <a:cxnLst/>
              <a:rect r="r" b="b" t="t" l="l"/>
              <a:pathLst>
                <a:path h="1472851" w="2160115">
                  <a:moveTo>
                    <a:pt x="48141" y="0"/>
                  </a:moveTo>
                  <a:lnTo>
                    <a:pt x="2111974" y="0"/>
                  </a:lnTo>
                  <a:cubicBezTo>
                    <a:pt x="2138561" y="0"/>
                    <a:pt x="2160115" y="21553"/>
                    <a:pt x="2160115" y="48141"/>
                  </a:cubicBezTo>
                  <a:lnTo>
                    <a:pt x="2160115" y="1424710"/>
                  </a:lnTo>
                  <a:cubicBezTo>
                    <a:pt x="2160115" y="1451297"/>
                    <a:pt x="2138561" y="1472851"/>
                    <a:pt x="2111974" y="1472851"/>
                  </a:cubicBezTo>
                  <a:lnTo>
                    <a:pt x="48141" y="1472851"/>
                  </a:lnTo>
                  <a:cubicBezTo>
                    <a:pt x="35373" y="1472851"/>
                    <a:pt x="23128" y="1467779"/>
                    <a:pt x="14100" y="1458751"/>
                  </a:cubicBezTo>
                  <a:cubicBezTo>
                    <a:pt x="5072" y="1449723"/>
                    <a:pt x="0" y="1437478"/>
                    <a:pt x="0" y="1424710"/>
                  </a:cubicBezTo>
                  <a:lnTo>
                    <a:pt x="0" y="48141"/>
                  </a:lnTo>
                  <a:cubicBezTo>
                    <a:pt x="0" y="21553"/>
                    <a:pt x="21553" y="0"/>
                    <a:pt x="48141" y="0"/>
                  </a:cubicBezTo>
                  <a:close/>
                </a:path>
              </a:pathLst>
            </a:custGeom>
            <a:solidFill>
              <a:srgbClr val="E9C7C6"/>
            </a:solidFill>
          </p:spPr>
        </p:sp>
        <p:sp>
          <p:nvSpPr>
            <p:cNvPr name="TextBox 32" id="32"/>
            <p:cNvSpPr txBox="true"/>
            <p:nvPr/>
          </p:nvSpPr>
          <p:spPr>
            <a:xfrm>
              <a:off x="0" y="-38100"/>
              <a:ext cx="2160115" cy="1510951"/>
            </a:xfrm>
            <a:prstGeom prst="rect">
              <a:avLst/>
            </a:prstGeom>
          </p:spPr>
          <p:txBody>
            <a:bodyPr anchor="ctr" rtlCol="false" tIns="50800" lIns="50800" bIns="50800" rIns="50800"/>
            <a:lstStyle/>
            <a:p>
              <a:pPr algn="ctr">
                <a:lnSpc>
                  <a:spcPts val="2659"/>
                </a:lnSpc>
              </a:pPr>
            </a:p>
          </p:txBody>
        </p:sp>
      </p:grpSp>
      <p:sp>
        <p:nvSpPr>
          <p:cNvPr name="TextBox 33" id="33"/>
          <p:cNvSpPr txBox="true"/>
          <p:nvPr/>
        </p:nvSpPr>
        <p:spPr>
          <a:xfrm rot="0">
            <a:off x="9709347" y="4175676"/>
            <a:ext cx="7789934" cy="2519680"/>
          </a:xfrm>
          <a:prstGeom prst="rect">
            <a:avLst/>
          </a:prstGeom>
        </p:spPr>
        <p:txBody>
          <a:bodyPr anchor="t" rtlCol="false" tIns="0" lIns="0" bIns="0" rIns="0">
            <a:spAutoFit/>
          </a:bodyPr>
          <a:lstStyle/>
          <a:p>
            <a:pPr marL="604521" indent="-302261" lvl="1">
              <a:lnSpc>
                <a:spcPts val="3920"/>
              </a:lnSpc>
              <a:buFont typeface="Arial"/>
              <a:buChar char="•"/>
            </a:pPr>
            <a:r>
              <a:rPr lang="en-US" sz="2800">
                <a:solidFill>
                  <a:srgbClr val="000000"/>
                </a:solidFill>
                <a:latin typeface="Avenir Bold"/>
              </a:rPr>
              <a:t>Add elements</a:t>
            </a:r>
            <a:r>
              <a:rPr lang="en-US" sz="2800">
                <a:solidFill>
                  <a:srgbClr val="000000"/>
                </a:solidFill>
                <a:latin typeface="Avenir"/>
              </a:rPr>
              <a:t> to the </a:t>
            </a:r>
            <a:r>
              <a:rPr lang="en-US" sz="2800">
                <a:solidFill>
                  <a:srgbClr val="000000"/>
                </a:solidFill>
                <a:latin typeface="Avenir Bold"/>
              </a:rPr>
              <a:t>environment </a:t>
            </a:r>
            <a:r>
              <a:rPr lang="en-US" sz="2800">
                <a:solidFill>
                  <a:srgbClr val="000000"/>
                </a:solidFill>
                <a:latin typeface="Avenir"/>
              </a:rPr>
              <a:t>(food, protection, predator)</a:t>
            </a:r>
          </a:p>
          <a:p>
            <a:pPr marL="604521" indent="-302261" lvl="1">
              <a:lnSpc>
                <a:spcPts val="3920"/>
              </a:lnSpc>
              <a:buFont typeface="Arial"/>
              <a:buChar char="•"/>
            </a:pPr>
            <a:r>
              <a:rPr lang="en-US" sz="2800">
                <a:solidFill>
                  <a:srgbClr val="000000"/>
                </a:solidFill>
                <a:latin typeface="Avenir"/>
              </a:rPr>
              <a:t>The ant aim to find the </a:t>
            </a:r>
            <a:r>
              <a:rPr lang="en-US" sz="2800">
                <a:solidFill>
                  <a:srgbClr val="000000"/>
                </a:solidFill>
                <a:latin typeface="Avenir Bold"/>
              </a:rPr>
              <a:t>nest</a:t>
            </a:r>
            <a:r>
              <a:rPr lang="en-US" sz="2800">
                <a:solidFill>
                  <a:srgbClr val="000000"/>
                </a:solidFill>
                <a:latin typeface="Avenir"/>
              </a:rPr>
              <a:t> with the </a:t>
            </a:r>
            <a:r>
              <a:rPr lang="en-US" sz="2800">
                <a:solidFill>
                  <a:srgbClr val="000000"/>
                </a:solidFill>
                <a:latin typeface="Avenir Bold"/>
              </a:rPr>
              <a:t>highest score </a:t>
            </a:r>
            <a:r>
              <a:rPr lang="en-US" sz="2800">
                <a:solidFill>
                  <a:srgbClr val="000000"/>
                </a:solidFill>
                <a:latin typeface="Avenir"/>
              </a:rPr>
              <a:t>: use of a </a:t>
            </a:r>
            <a:r>
              <a:rPr lang="en-US" sz="2800">
                <a:solidFill>
                  <a:srgbClr val="000000"/>
                </a:solidFill>
                <a:latin typeface="Avenir Bold"/>
              </a:rPr>
              <a:t>dynamical threshold</a:t>
            </a:r>
          </a:p>
          <a:p>
            <a:pPr marL="604521" indent="-302261" lvl="1">
              <a:lnSpc>
                <a:spcPts val="3920"/>
              </a:lnSpc>
              <a:buFont typeface="Arial"/>
              <a:buChar char="•"/>
            </a:pPr>
            <a:r>
              <a:rPr lang="en-US" sz="2800">
                <a:solidFill>
                  <a:srgbClr val="000000"/>
                </a:solidFill>
                <a:latin typeface="Avenir"/>
              </a:rPr>
              <a:t>Obtain optimal model</a:t>
            </a:r>
          </a:p>
        </p:txBody>
      </p:sp>
      <p:sp>
        <p:nvSpPr>
          <p:cNvPr name="TextBox 34" id="34"/>
          <p:cNvSpPr txBox="true"/>
          <p:nvPr/>
        </p:nvSpPr>
        <p:spPr>
          <a:xfrm rot="0">
            <a:off x="10626899" y="3299645"/>
            <a:ext cx="5219806" cy="679450"/>
          </a:xfrm>
          <a:prstGeom prst="rect">
            <a:avLst/>
          </a:prstGeom>
        </p:spPr>
        <p:txBody>
          <a:bodyPr anchor="t" rtlCol="false" tIns="0" lIns="0" bIns="0" rIns="0">
            <a:spAutoFit/>
          </a:bodyPr>
          <a:lstStyle/>
          <a:p>
            <a:pPr>
              <a:lnSpc>
                <a:spcPts val="5599"/>
              </a:lnSpc>
            </a:pPr>
            <a:r>
              <a:rPr lang="en-US" sz="3999">
                <a:solidFill>
                  <a:srgbClr val="000000"/>
                </a:solidFill>
                <a:latin typeface="Alatsi Bold"/>
              </a:rPr>
              <a:t>Improve the model</a:t>
            </a:r>
          </a:p>
        </p:txBody>
      </p:sp>
      <p:grpSp>
        <p:nvGrpSpPr>
          <p:cNvPr name="Group 35" id="35"/>
          <p:cNvGrpSpPr/>
          <p:nvPr/>
        </p:nvGrpSpPr>
        <p:grpSpPr>
          <a:xfrm rot="0">
            <a:off x="9928964" y="3394895"/>
            <a:ext cx="516960" cy="51696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37" id="3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8.xml><?xml version="1.0" encoding="utf-8"?>
<p:sld xmlns:p="http://schemas.openxmlformats.org/presentationml/2006/main" xmlns:a="http://schemas.openxmlformats.org/drawingml/2006/main">
  <p:cSld>
    <p:bg>
      <p:bgPr>
        <a:solidFill>
          <a:srgbClr val="F6F3EB"/>
        </a:solidFill>
      </p:bgPr>
    </p:bg>
    <p:spTree>
      <p:nvGrpSpPr>
        <p:cNvPr id="1" name=""/>
        <p:cNvGrpSpPr/>
        <p:nvPr/>
      </p:nvGrpSpPr>
      <p:grpSpPr>
        <a:xfrm>
          <a:off x="0" y="0"/>
          <a:ext cx="0" cy="0"/>
          <a:chOff x="0" y="0"/>
          <a:chExt cx="0" cy="0"/>
        </a:xfrm>
      </p:grpSpPr>
      <p:grpSp>
        <p:nvGrpSpPr>
          <p:cNvPr name="Group 2" id="2"/>
          <p:cNvGrpSpPr/>
          <p:nvPr/>
        </p:nvGrpSpPr>
        <p:grpSpPr>
          <a:xfrm rot="0">
            <a:off x="627362" y="0"/>
            <a:ext cx="937061" cy="10287000"/>
            <a:chOff x="0" y="0"/>
            <a:chExt cx="246798" cy="2709333"/>
          </a:xfrm>
        </p:grpSpPr>
        <p:sp>
          <p:nvSpPr>
            <p:cNvPr name="Freeform 3" id="3"/>
            <p:cNvSpPr/>
            <p:nvPr/>
          </p:nvSpPr>
          <p:spPr>
            <a:xfrm flipH="false" flipV="false" rot="0">
              <a:off x="0" y="0"/>
              <a:ext cx="246798" cy="2709333"/>
            </a:xfrm>
            <a:custGeom>
              <a:avLst/>
              <a:gdLst/>
              <a:ahLst/>
              <a:cxnLst/>
              <a:rect r="r" b="b" t="t" l="l"/>
              <a:pathLst>
                <a:path h="2709333" w="246798">
                  <a:moveTo>
                    <a:pt x="0" y="0"/>
                  </a:moveTo>
                  <a:lnTo>
                    <a:pt x="246798" y="0"/>
                  </a:lnTo>
                  <a:lnTo>
                    <a:pt x="246798" y="2709333"/>
                  </a:lnTo>
                  <a:lnTo>
                    <a:pt x="0" y="2709333"/>
                  </a:lnTo>
                  <a:close/>
                </a:path>
              </a:pathLst>
            </a:custGeom>
            <a:solidFill>
              <a:srgbClr val="F6F3EB"/>
            </a:solidFill>
          </p:spPr>
        </p:sp>
        <p:sp>
          <p:nvSpPr>
            <p:cNvPr name="TextBox 4" id="4"/>
            <p:cNvSpPr txBox="true"/>
            <p:nvPr/>
          </p:nvSpPr>
          <p:spPr>
            <a:xfrm>
              <a:off x="0" y="-38100"/>
              <a:ext cx="246798" cy="2747433"/>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2553980" y="866775"/>
            <a:ext cx="1318003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MODEL PARAMETERS</a:t>
            </a:r>
          </a:p>
        </p:txBody>
      </p:sp>
      <p:grpSp>
        <p:nvGrpSpPr>
          <p:cNvPr name="Group 6" id="6"/>
          <p:cNvGrpSpPr/>
          <p:nvPr/>
        </p:nvGrpSpPr>
        <p:grpSpPr>
          <a:xfrm rot="0">
            <a:off x="2034734" y="3447461"/>
            <a:ext cx="503827" cy="50382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2741734" y="3259002"/>
            <a:ext cx="5381802" cy="795020"/>
          </a:xfrm>
          <a:prstGeom prst="rect">
            <a:avLst/>
          </a:prstGeom>
        </p:spPr>
        <p:txBody>
          <a:bodyPr anchor="t" rtlCol="false" tIns="0" lIns="0" bIns="0" rIns="0">
            <a:spAutoFit/>
          </a:bodyPr>
          <a:lstStyle/>
          <a:p>
            <a:pPr>
              <a:lnSpc>
                <a:spcPts val="6580"/>
              </a:lnSpc>
            </a:pPr>
            <a:r>
              <a:rPr lang="en-US" sz="4700">
                <a:solidFill>
                  <a:srgbClr val="000000"/>
                </a:solidFill>
                <a:latin typeface="Alatsi"/>
              </a:rPr>
              <a:t>Two agents</a:t>
            </a:r>
          </a:p>
        </p:txBody>
      </p:sp>
      <p:sp>
        <p:nvSpPr>
          <p:cNvPr name="TextBox 10" id="10"/>
          <p:cNvSpPr txBox="true"/>
          <p:nvPr/>
        </p:nvSpPr>
        <p:spPr>
          <a:xfrm rot="0">
            <a:off x="2286648" y="4158797"/>
            <a:ext cx="7215570" cy="5125812"/>
          </a:xfrm>
          <a:prstGeom prst="rect">
            <a:avLst/>
          </a:prstGeom>
        </p:spPr>
        <p:txBody>
          <a:bodyPr anchor="t" rtlCol="false" tIns="0" lIns="0" bIns="0" rIns="0">
            <a:spAutoFit/>
          </a:bodyPr>
          <a:lstStyle/>
          <a:p>
            <a:pPr marL="501155" indent="-250577" lvl="1">
              <a:lnSpc>
                <a:spcPts val="2924"/>
              </a:lnSpc>
              <a:buFont typeface="Arial"/>
              <a:buChar char="•"/>
            </a:pPr>
            <a:r>
              <a:rPr lang="en-US" sz="2321">
                <a:solidFill>
                  <a:srgbClr val="000000"/>
                </a:solidFill>
                <a:latin typeface="Avenir Bold"/>
              </a:rPr>
              <a:t>N</a:t>
            </a:r>
            <a:r>
              <a:rPr lang="en-US" sz="2321">
                <a:solidFill>
                  <a:srgbClr val="000000"/>
                </a:solidFill>
                <a:latin typeface="Avenir Bold"/>
              </a:rPr>
              <a:t>est  :</a:t>
            </a:r>
          </a:p>
          <a:p>
            <a:pPr marL="1002309" indent="-334103" lvl="2">
              <a:lnSpc>
                <a:spcPts val="2924"/>
              </a:lnSpc>
              <a:buFont typeface="Arial"/>
              <a:buChar char="⚬"/>
            </a:pPr>
            <a:r>
              <a:rPr lang="en-US" sz="2321">
                <a:solidFill>
                  <a:srgbClr val="000000"/>
                </a:solidFill>
                <a:latin typeface="Avenir Bold"/>
              </a:rPr>
              <a:t>Quality number</a:t>
            </a:r>
            <a:r>
              <a:rPr lang="en-US" sz="2321">
                <a:solidFill>
                  <a:srgbClr val="000000"/>
                </a:solidFill>
                <a:latin typeface="Avenir"/>
              </a:rPr>
              <a:t> (20 to 90)  : de</a:t>
            </a:r>
            <a:r>
              <a:rPr lang="en-US" sz="2321">
                <a:solidFill>
                  <a:srgbClr val="000000"/>
                </a:solidFill>
                <a:latin typeface="Avenir"/>
              </a:rPr>
              <a:t>pends of the environment </a:t>
            </a:r>
          </a:p>
          <a:p>
            <a:pPr marL="1002309" indent="-334103" lvl="2">
              <a:lnSpc>
                <a:spcPts val="2924"/>
              </a:lnSpc>
              <a:buFont typeface="Arial"/>
              <a:buChar char="⚬"/>
            </a:pPr>
            <a:r>
              <a:rPr lang="en-US" sz="2321">
                <a:solidFill>
                  <a:srgbClr val="000000"/>
                </a:solidFill>
                <a:latin typeface="Avenir Bold"/>
              </a:rPr>
              <a:t>Quality class </a:t>
            </a:r>
            <a:r>
              <a:rPr lang="en-US" sz="2321">
                <a:solidFill>
                  <a:srgbClr val="000000"/>
                </a:solidFill>
                <a:latin typeface="Avenir"/>
              </a:rPr>
              <a:t>: “good” or “bad” : depends of the quality number</a:t>
            </a:r>
          </a:p>
          <a:p>
            <a:pPr marL="1002309" indent="-334103" lvl="2">
              <a:lnSpc>
                <a:spcPts val="3087"/>
              </a:lnSpc>
              <a:buFont typeface="Arial"/>
              <a:buChar char="⚬"/>
            </a:pPr>
            <a:r>
              <a:rPr lang="en-US" sz="2321">
                <a:solidFill>
                  <a:srgbClr val="000000"/>
                </a:solidFill>
                <a:latin typeface="Avenir"/>
              </a:rPr>
              <a:t>Nu</a:t>
            </a:r>
            <a:r>
              <a:rPr lang="en-US" sz="2321">
                <a:solidFill>
                  <a:srgbClr val="000000"/>
                </a:solidFill>
                <a:latin typeface="Avenir"/>
              </a:rPr>
              <a:t>mber of ants that visited the nest</a:t>
            </a:r>
          </a:p>
          <a:p>
            <a:pPr algn="l" marL="501155" indent="-250577" lvl="1">
              <a:lnSpc>
                <a:spcPts val="2924"/>
              </a:lnSpc>
              <a:buFont typeface="Arial"/>
              <a:buChar char="•"/>
            </a:pPr>
            <a:r>
              <a:rPr lang="en-US" sz="2321">
                <a:solidFill>
                  <a:srgbClr val="000000"/>
                </a:solidFill>
                <a:latin typeface="Avenir Bold"/>
              </a:rPr>
              <a:t>A</a:t>
            </a:r>
            <a:r>
              <a:rPr lang="en-US" sz="2321">
                <a:solidFill>
                  <a:srgbClr val="000000"/>
                </a:solidFill>
                <a:latin typeface="Avenir Bold"/>
              </a:rPr>
              <a:t>nt : </a:t>
            </a:r>
          </a:p>
          <a:p>
            <a:pPr algn="just" marL="1002309" indent="-334103" lvl="2">
              <a:lnSpc>
                <a:spcPts val="2924"/>
              </a:lnSpc>
              <a:buFont typeface="Arial"/>
              <a:buChar char="⚬"/>
            </a:pPr>
            <a:r>
              <a:rPr lang="en-US" sz="2321">
                <a:solidFill>
                  <a:srgbClr val="000000"/>
                </a:solidFill>
                <a:latin typeface="Avenir Bold"/>
              </a:rPr>
              <a:t>Chosen nest </a:t>
            </a:r>
            <a:r>
              <a:rPr lang="en-US" sz="2321">
                <a:solidFill>
                  <a:srgbClr val="000000"/>
                </a:solidFill>
                <a:latin typeface="Avenir"/>
              </a:rPr>
              <a:t>: defined when an ant finds a potential good nest</a:t>
            </a:r>
          </a:p>
          <a:p>
            <a:pPr algn="just" marL="1002309" indent="-334103" lvl="2">
              <a:lnSpc>
                <a:spcPts val="2924"/>
              </a:lnSpc>
              <a:buFont typeface="Arial"/>
              <a:buChar char="⚬"/>
            </a:pPr>
            <a:r>
              <a:rPr lang="en-US" sz="2321">
                <a:solidFill>
                  <a:srgbClr val="000000"/>
                </a:solidFill>
                <a:latin typeface="Avenir"/>
              </a:rPr>
              <a:t>Either move </a:t>
            </a:r>
            <a:r>
              <a:rPr lang="en-US" sz="2321">
                <a:solidFill>
                  <a:srgbClr val="000000"/>
                </a:solidFill>
                <a:latin typeface="Avenir Bold"/>
              </a:rPr>
              <a:t>randomly </a:t>
            </a:r>
            <a:r>
              <a:rPr lang="en-US" sz="2321">
                <a:solidFill>
                  <a:srgbClr val="000000"/>
                </a:solidFill>
                <a:latin typeface="Avenir"/>
              </a:rPr>
              <a:t>or go to a </a:t>
            </a:r>
            <a:r>
              <a:rPr lang="en-US" sz="2321">
                <a:solidFill>
                  <a:srgbClr val="000000"/>
                </a:solidFill>
                <a:latin typeface="Avenir Bold"/>
              </a:rPr>
              <a:t>nest they know</a:t>
            </a:r>
            <a:r>
              <a:rPr lang="en-US" sz="2321">
                <a:solidFill>
                  <a:srgbClr val="000000"/>
                </a:solidFill>
                <a:latin typeface="Avenir"/>
              </a:rPr>
              <a:t> the position of. </a:t>
            </a:r>
          </a:p>
          <a:p>
            <a:pPr marL="1002309" indent="-334103" lvl="2">
              <a:lnSpc>
                <a:spcPts val="2924"/>
              </a:lnSpc>
              <a:buFont typeface="Arial"/>
              <a:buChar char="⚬"/>
            </a:pPr>
            <a:r>
              <a:rPr lang="en-US" sz="2321">
                <a:solidFill>
                  <a:srgbClr val="000000"/>
                </a:solidFill>
                <a:latin typeface="Avenir Bold"/>
              </a:rPr>
              <a:t>T</a:t>
            </a:r>
            <a:r>
              <a:rPr lang="en-US" sz="2321">
                <a:solidFill>
                  <a:srgbClr val="000000"/>
                </a:solidFill>
                <a:latin typeface="Avenir Bold"/>
              </a:rPr>
              <a:t>hreshold </a:t>
            </a:r>
            <a:r>
              <a:rPr lang="en-US" sz="2321">
                <a:solidFill>
                  <a:srgbClr val="000000"/>
                </a:solidFill>
                <a:latin typeface="Avenir"/>
              </a:rPr>
              <a:t>: to classify nests</a:t>
            </a:r>
          </a:p>
          <a:p>
            <a:pPr>
              <a:lnSpc>
                <a:spcPts val="2924"/>
              </a:lnSpc>
            </a:pPr>
          </a:p>
        </p:txBody>
      </p:sp>
      <p:sp>
        <p:nvSpPr>
          <p:cNvPr name="TextBox 11" id="11"/>
          <p:cNvSpPr txBox="true"/>
          <p:nvPr/>
        </p:nvSpPr>
        <p:spPr>
          <a:xfrm rot="-5400000">
            <a:off x="-2373736" y="4911090"/>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a:rPr>
              <a:t>Method</a:t>
            </a:r>
          </a:p>
        </p:txBody>
      </p:sp>
      <p:grpSp>
        <p:nvGrpSpPr>
          <p:cNvPr name="Group 12" id="12"/>
          <p:cNvGrpSpPr/>
          <p:nvPr/>
        </p:nvGrpSpPr>
        <p:grpSpPr>
          <a:xfrm rot="0">
            <a:off x="10176013" y="6593591"/>
            <a:ext cx="7555358" cy="2460086"/>
            <a:chOff x="0" y="0"/>
            <a:chExt cx="10073810" cy="3280114"/>
          </a:xfrm>
        </p:grpSpPr>
        <p:grpSp>
          <p:nvGrpSpPr>
            <p:cNvPr name="Group 13" id="13"/>
            <p:cNvGrpSpPr/>
            <p:nvPr/>
          </p:nvGrpSpPr>
          <p:grpSpPr>
            <a:xfrm rot="0">
              <a:off x="0" y="136978"/>
              <a:ext cx="671770" cy="67177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942666" y="-85725"/>
              <a:ext cx="7175736" cy="1031452"/>
            </a:xfrm>
            <a:prstGeom prst="rect">
              <a:avLst/>
            </a:prstGeom>
          </p:spPr>
          <p:txBody>
            <a:bodyPr anchor="t" rtlCol="false" tIns="0" lIns="0" bIns="0" rIns="0">
              <a:spAutoFit/>
            </a:bodyPr>
            <a:lstStyle/>
            <a:p>
              <a:pPr>
                <a:lnSpc>
                  <a:spcPts val="6580"/>
                </a:lnSpc>
              </a:pPr>
              <a:r>
                <a:rPr lang="en-US" sz="4700">
                  <a:solidFill>
                    <a:srgbClr val="000000"/>
                  </a:solidFill>
                  <a:latin typeface="Alatsi Bold"/>
                </a:rPr>
                <a:t>Four types of ants</a:t>
              </a:r>
            </a:p>
          </p:txBody>
        </p:sp>
        <p:sp>
          <p:nvSpPr>
            <p:cNvPr name="TextBox 17" id="17"/>
            <p:cNvSpPr txBox="true"/>
            <p:nvPr/>
          </p:nvSpPr>
          <p:spPr>
            <a:xfrm rot="0">
              <a:off x="942666" y="1079077"/>
              <a:ext cx="9131144" cy="2201038"/>
            </a:xfrm>
            <a:prstGeom prst="rect">
              <a:avLst/>
            </a:prstGeom>
          </p:spPr>
          <p:txBody>
            <a:bodyPr anchor="t" rtlCol="false" tIns="0" lIns="0" bIns="0" rIns="0">
              <a:spAutoFit/>
            </a:bodyPr>
            <a:lstStyle/>
            <a:p>
              <a:pPr marL="501155" indent="-250577" lvl="1">
                <a:lnSpc>
                  <a:spcPts val="3249"/>
                </a:lnSpc>
                <a:buFont typeface="Arial"/>
                <a:buChar char="•"/>
              </a:pPr>
              <a:r>
                <a:rPr lang="en-US" sz="2321">
                  <a:solidFill>
                    <a:srgbClr val="000000"/>
                  </a:solidFill>
                  <a:latin typeface="Avenir"/>
                </a:rPr>
                <a:t>Nest ants</a:t>
              </a:r>
            </a:p>
            <a:p>
              <a:pPr marL="501155" indent="-250577" lvl="1">
                <a:lnSpc>
                  <a:spcPts val="3249"/>
                </a:lnSpc>
                <a:buFont typeface="Arial"/>
                <a:buChar char="•"/>
              </a:pPr>
              <a:r>
                <a:rPr lang="en-US" sz="2321">
                  <a:solidFill>
                    <a:srgbClr val="000000"/>
                  </a:solidFill>
                  <a:latin typeface="Avenir"/>
                </a:rPr>
                <a:t>Scout ants</a:t>
              </a:r>
            </a:p>
            <a:p>
              <a:pPr marL="501155" indent="-250577" lvl="1">
                <a:lnSpc>
                  <a:spcPts val="3249"/>
                </a:lnSpc>
                <a:buFont typeface="Arial"/>
                <a:buChar char="•"/>
              </a:pPr>
              <a:r>
                <a:rPr lang="en-US" sz="2321">
                  <a:solidFill>
                    <a:srgbClr val="000000"/>
                  </a:solidFill>
                  <a:latin typeface="Avenir"/>
                </a:rPr>
                <a:t>Decided ants</a:t>
              </a:r>
            </a:p>
            <a:p>
              <a:pPr marL="501155" indent="-250577" lvl="1">
                <a:lnSpc>
                  <a:spcPts val="3249"/>
                </a:lnSpc>
                <a:buFont typeface="Arial"/>
                <a:buChar char="•"/>
              </a:pPr>
              <a:r>
                <a:rPr lang="en-US" sz="2321">
                  <a:solidFill>
                    <a:srgbClr val="000000"/>
                  </a:solidFill>
                  <a:latin typeface="Avenir"/>
                </a:rPr>
                <a:t>Transport ants</a:t>
              </a:r>
            </a:p>
          </p:txBody>
        </p:sp>
      </p:grpSp>
      <p:sp>
        <p:nvSpPr>
          <p:cNvPr name="AutoShape 18" id="18"/>
          <p:cNvSpPr/>
          <p:nvPr/>
        </p:nvSpPr>
        <p:spPr>
          <a:xfrm flipH="true" flipV="true">
            <a:off x="1085850" y="7289441"/>
            <a:ext cx="5403" cy="2997456"/>
          </a:xfrm>
          <a:prstGeom prst="line">
            <a:avLst/>
          </a:prstGeom>
          <a:ln cap="flat" w="114300">
            <a:solidFill>
              <a:srgbClr val="9FC3D0"/>
            </a:solidFill>
            <a:prstDash val="solid"/>
            <a:headEnd type="none" len="sm" w="sm"/>
            <a:tailEnd type="none" len="sm" w="sm"/>
          </a:ln>
        </p:spPr>
      </p:sp>
      <p:sp>
        <p:nvSpPr>
          <p:cNvPr name="AutoShape 19" id="19"/>
          <p:cNvSpPr/>
          <p:nvPr/>
        </p:nvSpPr>
        <p:spPr>
          <a:xfrm flipH="true" flipV="true">
            <a:off x="1090490" y="-104525"/>
            <a:ext cx="5403" cy="2997456"/>
          </a:xfrm>
          <a:prstGeom prst="line">
            <a:avLst/>
          </a:prstGeom>
          <a:ln cap="flat" w="114300">
            <a:solidFill>
              <a:srgbClr val="9FC3D0"/>
            </a:solidFill>
            <a:prstDash val="solid"/>
            <a:headEnd type="none" len="sm" w="sm"/>
            <a:tailEnd type="none" len="sm" w="sm"/>
          </a:ln>
        </p:spPr>
      </p:sp>
      <p:grpSp>
        <p:nvGrpSpPr>
          <p:cNvPr name="Group 20" id="20"/>
          <p:cNvGrpSpPr/>
          <p:nvPr/>
        </p:nvGrpSpPr>
        <p:grpSpPr>
          <a:xfrm rot="0">
            <a:off x="15859155" y="0"/>
            <a:ext cx="1562612" cy="1673225"/>
            <a:chOff x="0" y="0"/>
            <a:chExt cx="2083482" cy="2230967"/>
          </a:xfrm>
        </p:grpSpPr>
        <p:grpSp>
          <p:nvGrpSpPr>
            <p:cNvPr name="Group 21" id="21"/>
            <p:cNvGrpSpPr/>
            <p:nvPr/>
          </p:nvGrpSpPr>
          <p:grpSpPr>
            <a:xfrm rot="0">
              <a:off x="75599" y="0"/>
              <a:ext cx="1932284" cy="2230967"/>
              <a:chOff x="0" y="0"/>
              <a:chExt cx="703982" cy="812800"/>
            </a:xfrm>
          </p:grpSpPr>
          <p:sp>
            <p:nvSpPr>
              <p:cNvPr name="Freeform 22" id="22"/>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23" id="23"/>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8</a:t>
              </a:r>
            </a:p>
          </p:txBody>
        </p:sp>
      </p:grpSp>
      <p:grpSp>
        <p:nvGrpSpPr>
          <p:cNvPr name="Group 25" id="25"/>
          <p:cNvGrpSpPr/>
          <p:nvPr/>
        </p:nvGrpSpPr>
        <p:grpSpPr>
          <a:xfrm rot="0">
            <a:off x="10176013" y="3344727"/>
            <a:ext cx="7100272" cy="2050511"/>
            <a:chOff x="0" y="0"/>
            <a:chExt cx="9467029" cy="2734014"/>
          </a:xfrm>
        </p:grpSpPr>
        <p:grpSp>
          <p:nvGrpSpPr>
            <p:cNvPr name="Group 26" id="26"/>
            <p:cNvGrpSpPr/>
            <p:nvPr/>
          </p:nvGrpSpPr>
          <p:grpSpPr>
            <a:xfrm rot="0">
              <a:off x="0" y="136978"/>
              <a:ext cx="671770" cy="67177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8" id="2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942666" y="-85725"/>
              <a:ext cx="8172856" cy="1031452"/>
            </a:xfrm>
            <a:prstGeom prst="rect">
              <a:avLst/>
            </a:prstGeom>
          </p:spPr>
          <p:txBody>
            <a:bodyPr anchor="t" rtlCol="false" tIns="0" lIns="0" bIns="0" rIns="0">
              <a:spAutoFit/>
            </a:bodyPr>
            <a:lstStyle/>
            <a:p>
              <a:pPr>
                <a:lnSpc>
                  <a:spcPts val="6580"/>
                </a:lnSpc>
              </a:pPr>
              <a:r>
                <a:rPr lang="en-US" sz="4700">
                  <a:solidFill>
                    <a:srgbClr val="000000"/>
                  </a:solidFill>
                  <a:latin typeface="Alatsi Bold"/>
                </a:rPr>
                <a:t>3 main ant parameters</a:t>
              </a:r>
            </a:p>
          </p:txBody>
        </p:sp>
        <p:sp>
          <p:nvSpPr>
            <p:cNvPr name="TextBox 30" id="30"/>
            <p:cNvSpPr txBox="true"/>
            <p:nvPr/>
          </p:nvSpPr>
          <p:spPr>
            <a:xfrm rot="0">
              <a:off x="335885" y="1079077"/>
              <a:ext cx="9131144" cy="1654938"/>
            </a:xfrm>
            <a:prstGeom prst="rect">
              <a:avLst/>
            </a:prstGeom>
          </p:spPr>
          <p:txBody>
            <a:bodyPr anchor="t" rtlCol="false" tIns="0" lIns="0" bIns="0" rIns="0">
              <a:spAutoFit/>
            </a:bodyPr>
            <a:lstStyle/>
            <a:p>
              <a:pPr marL="501153" indent="-250577" lvl="1">
                <a:lnSpc>
                  <a:spcPts val="3249"/>
                </a:lnSpc>
                <a:buFont typeface="Arial"/>
                <a:buChar char="•"/>
              </a:pPr>
              <a:r>
                <a:rPr lang="en-US" sz="2321">
                  <a:solidFill>
                    <a:srgbClr val="000000"/>
                  </a:solidFill>
                  <a:latin typeface="Avenir"/>
                </a:rPr>
                <a:t>Q</a:t>
              </a:r>
              <a:r>
                <a:rPr lang="en-US" sz="2321">
                  <a:solidFill>
                    <a:srgbClr val="000000"/>
                  </a:solidFill>
                  <a:latin typeface="Avenir"/>
                </a:rPr>
                <a:t>uorum percent </a:t>
              </a:r>
            </a:p>
            <a:p>
              <a:pPr marL="501153" indent="-250577" lvl="1">
                <a:lnSpc>
                  <a:spcPts val="3249"/>
                </a:lnSpc>
                <a:buFont typeface="Arial"/>
                <a:buChar char="•"/>
              </a:pPr>
              <a:r>
                <a:rPr lang="en-US" sz="2321">
                  <a:solidFill>
                    <a:srgbClr val="000000"/>
                  </a:solidFill>
                  <a:latin typeface="Avenir"/>
                </a:rPr>
                <a:t>Commitment-base </a:t>
              </a:r>
            </a:p>
            <a:p>
              <a:pPr marL="501153" indent="-250577" lvl="1">
                <a:lnSpc>
                  <a:spcPts val="3249"/>
                </a:lnSpc>
                <a:buFont typeface="Arial"/>
                <a:buChar char="•"/>
              </a:pPr>
              <a:r>
                <a:rPr lang="en-US" sz="2321">
                  <a:solidFill>
                    <a:srgbClr val="000000"/>
                  </a:solidFill>
                  <a:latin typeface="Avenir"/>
                </a:rPr>
                <a:t>Pheromone deposition</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F3EB"/>
        </a:solidFill>
      </p:bgPr>
    </p:bg>
    <p:spTree>
      <p:nvGrpSpPr>
        <p:cNvPr id="1" name=""/>
        <p:cNvGrpSpPr/>
        <p:nvPr/>
      </p:nvGrpSpPr>
      <p:grpSpPr>
        <a:xfrm>
          <a:off x="0" y="0"/>
          <a:ext cx="0" cy="0"/>
          <a:chOff x="0" y="0"/>
          <a:chExt cx="0" cy="0"/>
        </a:xfrm>
      </p:grpSpPr>
      <p:sp>
        <p:nvSpPr>
          <p:cNvPr name="TextBox 2" id="2"/>
          <p:cNvSpPr txBox="true"/>
          <p:nvPr/>
        </p:nvSpPr>
        <p:spPr>
          <a:xfrm rot="0">
            <a:off x="5702946" y="8800282"/>
            <a:ext cx="6882108" cy="464820"/>
          </a:xfrm>
          <a:prstGeom prst="rect">
            <a:avLst/>
          </a:prstGeom>
        </p:spPr>
        <p:txBody>
          <a:bodyPr anchor="t" rtlCol="false" tIns="0" lIns="0" bIns="0" rIns="0">
            <a:spAutoFit/>
          </a:bodyPr>
          <a:lstStyle/>
          <a:p>
            <a:pPr algn="ctr">
              <a:lnSpc>
                <a:spcPts val="3779"/>
              </a:lnSpc>
            </a:pPr>
            <a:r>
              <a:rPr lang="en-US" sz="2700">
                <a:solidFill>
                  <a:srgbClr val="000000"/>
                </a:solidFill>
                <a:latin typeface="Alatsi Bold"/>
              </a:rPr>
              <a:t>Method</a:t>
            </a:r>
          </a:p>
        </p:txBody>
      </p:sp>
      <p:sp>
        <p:nvSpPr>
          <p:cNvPr name="AutoShape 3" id="3"/>
          <p:cNvSpPr/>
          <p:nvPr/>
        </p:nvSpPr>
        <p:spPr>
          <a:xfrm>
            <a:off x="-260599" y="9061267"/>
            <a:ext cx="7105264" cy="19050"/>
          </a:xfrm>
          <a:prstGeom prst="line">
            <a:avLst/>
          </a:prstGeom>
          <a:ln cap="flat" w="114300">
            <a:solidFill>
              <a:srgbClr val="9FC3D0"/>
            </a:solidFill>
            <a:prstDash val="solid"/>
            <a:headEnd type="none" len="sm" w="sm"/>
            <a:tailEnd type="none" len="sm" w="sm"/>
          </a:ln>
        </p:spPr>
      </p:sp>
      <p:sp>
        <p:nvSpPr>
          <p:cNvPr name="AutoShape 4" id="4"/>
          <p:cNvSpPr/>
          <p:nvPr/>
        </p:nvSpPr>
        <p:spPr>
          <a:xfrm>
            <a:off x="11430169" y="9061267"/>
            <a:ext cx="7105264" cy="19050"/>
          </a:xfrm>
          <a:prstGeom prst="line">
            <a:avLst/>
          </a:prstGeom>
          <a:ln cap="flat" w="114300">
            <a:solidFill>
              <a:srgbClr val="9FC3D0"/>
            </a:solidFill>
            <a:prstDash val="solid"/>
            <a:headEnd type="none" len="sm" w="sm"/>
            <a:tailEnd type="none" len="sm" w="sm"/>
          </a:ln>
        </p:spPr>
      </p:sp>
      <p:grpSp>
        <p:nvGrpSpPr>
          <p:cNvPr name="Group 5" id="5"/>
          <p:cNvGrpSpPr/>
          <p:nvPr/>
        </p:nvGrpSpPr>
        <p:grpSpPr>
          <a:xfrm rot="0">
            <a:off x="15859155" y="0"/>
            <a:ext cx="1562612" cy="1673225"/>
            <a:chOff x="0" y="0"/>
            <a:chExt cx="2083482" cy="2230967"/>
          </a:xfrm>
        </p:grpSpPr>
        <p:grpSp>
          <p:nvGrpSpPr>
            <p:cNvPr name="Group 6" id="6"/>
            <p:cNvGrpSpPr/>
            <p:nvPr/>
          </p:nvGrpSpPr>
          <p:grpSpPr>
            <a:xfrm rot="0">
              <a:off x="75599" y="0"/>
              <a:ext cx="1932284" cy="2230967"/>
              <a:chOff x="0" y="0"/>
              <a:chExt cx="703982" cy="812800"/>
            </a:xfrm>
          </p:grpSpPr>
          <p:sp>
            <p:nvSpPr>
              <p:cNvPr name="Freeform 7" id="7"/>
              <p:cNvSpPr/>
              <p:nvPr/>
            </p:nvSpPr>
            <p:spPr>
              <a:xfrm flipH="false" flipV="false" rot="0">
                <a:off x="0" y="0"/>
                <a:ext cx="703982" cy="812800"/>
              </a:xfrm>
              <a:custGeom>
                <a:avLst/>
                <a:gdLst/>
                <a:ahLst/>
                <a:cxnLst/>
                <a:rect r="r" b="b" t="t" l="l"/>
                <a:pathLst>
                  <a:path h="812800" w="703982">
                    <a:moveTo>
                      <a:pt x="234787" y="793731"/>
                    </a:moveTo>
                    <a:cubicBezTo>
                      <a:pt x="270879" y="805245"/>
                      <a:pt x="311910" y="812800"/>
                      <a:pt x="352180" y="812800"/>
                    </a:cubicBezTo>
                    <a:cubicBezTo>
                      <a:pt x="392452" y="812800"/>
                      <a:pt x="431204" y="806323"/>
                      <a:pt x="466915" y="794809"/>
                    </a:cubicBezTo>
                    <a:cubicBezTo>
                      <a:pt x="467675" y="794450"/>
                      <a:pt x="468435" y="794450"/>
                      <a:pt x="469194" y="794090"/>
                    </a:cubicBezTo>
                    <a:cubicBezTo>
                      <a:pt x="603304" y="748035"/>
                      <a:pt x="702082" y="626421"/>
                      <a:pt x="703982" y="484298"/>
                    </a:cubicBezTo>
                    <a:lnTo>
                      <a:pt x="703982" y="0"/>
                    </a:lnTo>
                    <a:lnTo>
                      <a:pt x="0" y="0"/>
                    </a:lnTo>
                    <a:lnTo>
                      <a:pt x="0" y="483939"/>
                    </a:lnTo>
                    <a:cubicBezTo>
                      <a:pt x="1900" y="627140"/>
                      <a:pt x="99158" y="748755"/>
                      <a:pt x="234787" y="793731"/>
                    </a:cubicBezTo>
                    <a:close/>
                  </a:path>
                </a:pathLst>
              </a:custGeom>
              <a:solidFill>
                <a:srgbClr val="9FC3D0"/>
              </a:solidFill>
            </p:spPr>
          </p:sp>
          <p:sp>
            <p:nvSpPr>
              <p:cNvPr name="TextBox 8" id="8"/>
              <p:cNvSpPr txBox="true"/>
              <p:nvPr/>
            </p:nvSpPr>
            <p:spPr>
              <a:xfrm>
                <a:off x="0" y="-47625"/>
                <a:ext cx="703982" cy="73342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437582"/>
              <a:ext cx="2083482" cy="1241504"/>
            </a:xfrm>
            <a:prstGeom prst="rect">
              <a:avLst/>
            </a:prstGeom>
          </p:spPr>
          <p:txBody>
            <a:bodyPr anchor="t" rtlCol="false" tIns="0" lIns="0" bIns="0" rIns="0">
              <a:spAutoFit/>
            </a:bodyPr>
            <a:lstStyle/>
            <a:p>
              <a:pPr algn="ctr">
                <a:lnSpc>
                  <a:spcPts val="7805"/>
                </a:lnSpc>
              </a:pPr>
              <a:r>
                <a:rPr lang="en-US" sz="5575">
                  <a:solidFill>
                    <a:srgbClr val="000000"/>
                  </a:solidFill>
                  <a:latin typeface="Open Sans Bold"/>
                </a:rPr>
                <a:t>9</a:t>
              </a:r>
            </a:p>
          </p:txBody>
        </p:sp>
      </p:grpSp>
      <p:sp>
        <p:nvSpPr>
          <p:cNvPr name="TextBox 10" id="10"/>
          <p:cNvSpPr txBox="true"/>
          <p:nvPr/>
        </p:nvSpPr>
        <p:spPr>
          <a:xfrm rot="0">
            <a:off x="2573030" y="866775"/>
            <a:ext cx="13180039" cy="1450976"/>
          </a:xfrm>
          <a:prstGeom prst="rect">
            <a:avLst/>
          </a:prstGeom>
        </p:spPr>
        <p:txBody>
          <a:bodyPr anchor="t" rtlCol="false" tIns="0" lIns="0" bIns="0" rIns="0">
            <a:spAutoFit/>
          </a:bodyPr>
          <a:lstStyle/>
          <a:p>
            <a:pPr algn="ctr">
              <a:lnSpc>
                <a:spcPts val="11899"/>
              </a:lnSpc>
            </a:pPr>
            <a:r>
              <a:rPr lang="en-US" sz="8499">
                <a:solidFill>
                  <a:srgbClr val="000000"/>
                </a:solidFill>
                <a:latin typeface="Alatsi Bold"/>
              </a:rPr>
              <a:t>SET UP </a:t>
            </a:r>
          </a:p>
        </p:txBody>
      </p:sp>
      <p:sp>
        <p:nvSpPr>
          <p:cNvPr name="Freeform 11" id="11"/>
          <p:cNvSpPr/>
          <p:nvPr/>
        </p:nvSpPr>
        <p:spPr>
          <a:xfrm flipH="false" flipV="false" rot="0">
            <a:off x="14982801" y="6379649"/>
            <a:ext cx="7315200" cy="2477783"/>
          </a:xfrm>
          <a:custGeom>
            <a:avLst/>
            <a:gdLst/>
            <a:ahLst/>
            <a:cxnLst/>
            <a:rect r="r" b="b" t="t" l="l"/>
            <a:pathLst>
              <a:path h="2477783" w="7315200">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926178" y="3024877"/>
            <a:ext cx="8550759" cy="5435173"/>
          </a:xfrm>
          <a:prstGeom prst="rect">
            <a:avLst/>
          </a:prstGeom>
        </p:spPr>
        <p:txBody>
          <a:bodyPr anchor="t" rtlCol="false" tIns="0" lIns="0" bIns="0" rIns="0">
            <a:spAutoFit/>
          </a:bodyPr>
          <a:lstStyle/>
          <a:p>
            <a:pPr algn="just">
              <a:lnSpc>
                <a:spcPts val="5448"/>
              </a:lnSpc>
            </a:pPr>
            <a:r>
              <a:rPr lang="en-US" sz="3891">
                <a:solidFill>
                  <a:srgbClr val="000000"/>
                </a:solidFill>
                <a:latin typeface="Alatsi Bold"/>
              </a:rPr>
              <a:t>Initial model </a:t>
            </a:r>
          </a:p>
          <a:p>
            <a:pPr algn="just" marL="599048" indent="-299524" lvl="1">
              <a:lnSpc>
                <a:spcPts val="3884"/>
              </a:lnSpc>
              <a:buFont typeface="Arial"/>
              <a:buChar char="•"/>
            </a:pPr>
            <a:r>
              <a:rPr lang="en-US" sz="2774">
                <a:solidFill>
                  <a:srgbClr val="000000"/>
                </a:solidFill>
                <a:latin typeface="Avenir Bold"/>
              </a:rPr>
              <a:t>Visual representation</a:t>
            </a:r>
            <a:r>
              <a:rPr lang="en-US" sz="2774">
                <a:solidFill>
                  <a:srgbClr val="000000"/>
                </a:solidFill>
                <a:latin typeface="Avenir"/>
              </a:rPr>
              <a:t> of ants and nests          (shape, size, position, quality)</a:t>
            </a:r>
          </a:p>
          <a:p>
            <a:pPr algn="just" marL="599048" indent="-299524" lvl="1">
              <a:lnSpc>
                <a:spcPts val="3884"/>
              </a:lnSpc>
              <a:buFont typeface="Arial"/>
              <a:buChar char="•"/>
            </a:pPr>
            <a:r>
              <a:rPr lang="en-US" sz="2774">
                <a:solidFill>
                  <a:srgbClr val="000000"/>
                </a:solidFill>
                <a:latin typeface="Avenir"/>
              </a:rPr>
              <a:t>Possibility for the </a:t>
            </a:r>
            <a:r>
              <a:rPr lang="en-US" sz="2774">
                <a:solidFill>
                  <a:srgbClr val="000000"/>
                </a:solidFill>
                <a:latin typeface="Avenir Bold"/>
              </a:rPr>
              <a:t>user </a:t>
            </a:r>
            <a:r>
              <a:rPr lang="en-US" sz="2774">
                <a:solidFill>
                  <a:srgbClr val="000000"/>
                </a:solidFill>
                <a:latin typeface="Avenir"/>
              </a:rPr>
              <a:t>to </a:t>
            </a:r>
            <a:r>
              <a:rPr lang="en-US" sz="2774">
                <a:solidFill>
                  <a:srgbClr val="000000"/>
                </a:solidFill>
                <a:latin typeface="Avenir Bold"/>
              </a:rPr>
              <a:t>change some</a:t>
            </a:r>
            <a:r>
              <a:rPr lang="en-US" sz="2774">
                <a:solidFill>
                  <a:srgbClr val="000000"/>
                </a:solidFill>
                <a:latin typeface="Avenir"/>
              </a:rPr>
              <a:t> </a:t>
            </a:r>
            <a:r>
              <a:rPr lang="en-US" sz="2774">
                <a:solidFill>
                  <a:srgbClr val="000000"/>
                </a:solidFill>
                <a:latin typeface="Avenir Bold"/>
              </a:rPr>
              <a:t>parameters </a:t>
            </a:r>
            <a:r>
              <a:rPr lang="en-US" sz="2774">
                <a:solidFill>
                  <a:srgbClr val="000000"/>
                </a:solidFill>
                <a:latin typeface="Avenir"/>
              </a:rPr>
              <a:t>(colony size, quorum percentage, etc.)</a:t>
            </a:r>
          </a:p>
          <a:p>
            <a:pPr algn="just" marL="599048" indent="-299524" lvl="1">
              <a:lnSpc>
                <a:spcPts val="3884"/>
              </a:lnSpc>
              <a:buFont typeface="Arial"/>
              <a:buChar char="•"/>
            </a:pPr>
            <a:r>
              <a:rPr lang="en-US" sz="2774">
                <a:solidFill>
                  <a:srgbClr val="000000"/>
                </a:solidFill>
                <a:latin typeface="Avenir Bold"/>
              </a:rPr>
              <a:t>Quality </a:t>
            </a:r>
            <a:r>
              <a:rPr lang="en-US" sz="2774">
                <a:solidFill>
                  <a:srgbClr val="000000"/>
                </a:solidFill>
                <a:latin typeface="Avenir"/>
              </a:rPr>
              <a:t>of each nest set </a:t>
            </a:r>
            <a:r>
              <a:rPr lang="en-US" sz="2774">
                <a:solidFill>
                  <a:srgbClr val="000000"/>
                </a:solidFill>
                <a:latin typeface="Avenir Bold"/>
              </a:rPr>
              <a:t>randomly</a:t>
            </a:r>
          </a:p>
          <a:p>
            <a:pPr algn="just" marL="599048" indent="-299524" lvl="1">
              <a:lnSpc>
                <a:spcPts val="3884"/>
              </a:lnSpc>
              <a:buFont typeface="Arial"/>
              <a:buChar char="•"/>
            </a:pPr>
            <a:r>
              <a:rPr lang="en-US" sz="2774">
                <a:solidFill>
                  <a:srgbClr val="000000"/>
                </a:solidFill>
                <a:latin typeface="Avenir Bold"/>
              </a:rPr>
              <a:t>Simulation </a:t>
            </a:r>
            <a:r>
              <a:rPr lang="en-US" sz="2774">
                <a:solidFill>
                  <a:srgbClr val="000000"/>
                </a:solidFill>
                <a:latin typeface="Avenir"/>
              </a:rPr>
              <a:t>: observation of ant movements and results displayed</a:t>
            </a:r>
          </a:p>
          <a:p>
            <a:pPr algn="just">
              <a:lnSpc>
                <a:spcPts val="5448"/>
              </a:lnSpc>
            </a:pPr>
          </a:p>
        </p:txBody>
      </p:sp>
      <p:sp>
        <p:nvSpPr>
          <p:cNvPr name="TextBox 13" id="13"/>
          <p:cNvSpPr txBox="true"/>
          <p:nvPr/>
        </p:nvSpPr>
        <p:spPr>
          <a:xfrm rot="0">
            <a:off x="10540119" y="3024877"/>
            <a:ext cx="6719181" cy="4087368"/>
          </a:xfrm>
          <a:prstGeom prst="rect">
            <a:avLst/>
          </a:prstGeom>
        </p:spPr>
        <p:txBody>
          <a:bodyPr anchor="t" rtlCol="false" tIns="0" lIns="0" bIns="0" rIns="0">
            <a:spAutoFit/>
          </a:bodyPr>
          <a:lstStyle/>
          <a:p>
            <a:pPr>
              <a:lnSpc>
                <a:spcPts val="5445"/>
              </a:lnSpc>
              <a:spcBef>
                <a:spcPct val="0"/>
              </a:spcBef>
            </a:pPr>
            <a:r>
              <a:rPr lang="en-US" sz="3889">
                <a:solidFill>
                  <a:srgbClr val="000000"/>
                </a:solidFill>
                <a:latin typeface="Alatsi"/>
              </a:rPr>
              <a:t>Update  </a:t>
            </a:r>
          </a:p>
          <a:p>
            <a:pPr algn="just" marL="598042" indent="-299021" lvl="1">
              <a:lnSpc>
                <a:spcPts val="3877"/>
              </a:lnSpc>
              <a:buFont typeface="Arial"/>
              <a:buChar char="•"/>
            </a:pPr>
            <a:r>
              <a:rPr lang="en-US" sz="2769">
                <a:solidFill>
                  <a:srgbClr val="000000"/>
                </a:solidFill>
                <a:latin typeface="Avenir"/>
              </a:rPr>
              <a:t>Possibilty for the </a:t>
            </a:r>
            <a:r>
              <a:rPr lang="en-US" sz="2769">
                <a:solidFill>
                  <a:srgbClr val="000000"/>
                </a:solidFill>
                <a:latin typeface="Avenir Bold"/>
              </a:rPr>
              <a:t>user </a:t>
            </a:r>
            <a:r>
              <a:rPr lang="en-US" sz="2769">
                <a:solidFill>
                  <a:srgbClr val="000000"/>
                </a:solidFill>
                <a:latin typeface="Avenir"/>
              </a:rPr>
              <a:t>to </a:t>
            </a:r>
            <a:r>
              <a:rPr lang="en-US" sz="2769">
                <a:solidFill>
                  <a:srgbClr val="000000"/>
                </a:solidFill>
                <a:latin typeface="Avenir Bold"/>
              </a:rPr>
              <a:t>add 3 parameters</a:t>
            </a:r>
            <a:r>
              <a:rPr lang="en-US" sz="2769">
                <a:solidFill>
                  <a:srgbClr val="000000"/>
                </a:solidFill>
                <a:latin typeface="Avenir"/>
              </a:rPr>
              <a:t> (food, protection, predator) near each nest</a:t>
            </a:r>
          </a:p>
          <a:p>
            <a:pPr algn="just" marL="598042" indent="-299021" lvl="1">
              <a:lnSpc>
                <a:spcPts val="3877"/>
              </a:lnSpc>
              <a:spcBef>
                <a:spcPct val="0"/>
              </a:spcBef>
              <a:buFont typeface="Arial"/>
              <a:buChar char="•"/>
            </a:pPr>
            <a:r>
              <a:rPr lang="en-US" sz="2769">
                <a:solidFill>
                  <a:srgbClr val="000000"/>
                </a:solidFill>
                <a:latin typeface="Avenir Bold"/>
              </a:rPr>
              <a:t>Visual representation</a:t>
            </a:r>
            <a:r>
              <a:rPr lang="en-US" sz="2769">
                <a:solidFill>
                  <a:srgbClr val="000000"/>
                </a:solidFill>
                <a:latin typeface="Avenir"/>
              </a:rPr>
              <a:t> of these parameters</a:t>
            </a:r>
          </a:p>
          <a:p>
            <a:pPr algn="just" marL="598042" indent="-299021" lvl="1">
              <a:lnSpc>
                <a:spcPts val="3877"/>
              </a:lnSpc>
              <a:spcBef>
                <a:spcPct val="0"/>
              </a:spcBef>
              <a:buFont typeface="Arial"/>
              <a:buChar char="•"/>
            </a:pPr>
            <a:r>
              <a:rPr lang="en-US" sz="2769">
                <a:solidFill>
                  <a:srgbClr val="000000"/>
                </a:solidFill>
                <a:latin typeface="Avenir Bold"/>
              </a:rPr>
              <a:t>Q</a:t>
            </a:r>
            <a:r>
              <a:rPr lang="en-US" sz="2769">
                <a:solidFill>
                  <a:srgbClr val="000000"/>
                </a:solidFill>
                <a:latin typeface="Avenir Bold"/>
              </a:rPr>
              <a:t>uality </a:t>
            </a:r>
            <a:r>
              <a:rPr lang="en-US" sz="2769">
                <a:solidFill>
                  <a:srgbClr val="000000"/>
                </a:solidFill>
                <a:latin typeface="Avenir"/>
              </a:rPr>
              <a:t>of each nest defined by the </a:t>
            </a:r>
            <a:r>
              <a:rPr lang="en-US" sz="2769">
                <a:solidFill>
                  <a:srgbClr val="000000"/>
                </a:solidFill>
                <a:latin typeface="Avenir Bold"/>
              </a:rPr>
              <a:t>environment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DAF4o6zkgSk</dc:identifier>
  <dcterms:modified xsi:type="dcterms:W3CDTF">2011-08-01T06:04:30Z</dcterms:modified>
  <cp:revision>1</cp:revision>
  <dc:title>Collective behaviour final presentation</dc:title>
</cp:coreProperties>
</file>