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y="5143500" cx="9144000"/>
  <p:notesSz cx="6858000" cy="9144000"/>
  <p:embeddedFontLst>
    <p:embeddedFont>
      <p:font typeface="Poppins"/>
      <p:regular r:id="rId24"/>
      <p:bold r:id="rId25"/>
      <p:italic r:id="rId26"/>
      <p:boldItalic r:id="rId27"/>
    </p:embeddedFont>
    <p:embeddedFont>
      <p:font typeface="Poppins Medium"/>
      <p:regular r:id="rId28"/>
      <p:bold r:id="rId29"/>
      <p:italic r:id="rId30"/>
      <p:boldItalic r:id="rId31"/>
    </p:embeddedFont>
    <p:embeddedFont>
      <p:font typeface="Poppins SemiBold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930DA1F-84DC-4ECD-85D4-96835032A402}">
  <a:tblStyle styleId="{3930DA1F-84DC-4ECD-85D4-96835032A40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Poppins-regular.fntdata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Poppins-italic.fntdata"/><Relationship Id="rId25" Type="http://schemas.openxmlformats.org/officeDocument/2006/relationships/font" Target="fonts/Poppins-bold.fntdata"/><Relationship Id="rId28" Type="http://schemas.openxmlformats.org/officeDocument/2006/relationships/font" Target="fonts/PoppinsMedium-regular.fntdata"/><Relationship Id="rId27" Type="http://schemas.openxmlformats.org/officeDocument/2006/relationships/font" Target="fonts/Poppins-bold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PoppinsMedium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PoppinsMedium-boldItalic.fntdata"/><Relationship Id="rId30" Type="http://schemas.openxmlformats.org/officeDocument/2006/relationships/font" Target="fonts/PoppinsMedium-italic.fntdata"/><Relationship Id="rId11" Type="http://schemas.openxmlformats.org/officeDocument/2006/relationships/slide" Target="slides/slide5.xml"/><Relationship Id="rId33" Type="http://schemas.openxmlformats.org/officeDocument/2006/relationships/font" Target="fonts/PoppinsSemiBold-bold.fntdata"/><Relationship Id="rId10" Type="http://schemas.openxmlformats.org/officeDocument/2006/relationships/slide" Target="slides/slide4.xml"/><Relationship Id="rId32" Type="http://schemas.openxmlformats.org/officeDocument/2006/relationships/font" Target="fonts/PoppinsSemiBold-regular.fntdata"/><Relationship Id="rId13" Type="http://schemas.openxmlformats.org/officeDocument/2006/relationships/slide" Target="slides/slide7.xml"/><Relationship Id="rId35" Type="http://schemas.openxmlformats.org/officeDocument/2006/relationships/font" Target="fonts/PoppinsSemiBold-boldItalic.fntdata"/><Relationship Id="rId12" Type="http://schemas.openxmlformats.org/officeDocument/2006/relationships/slide" Target="slides/slide6.xml"/><Relationship Id="rId34" Type="http://schemas.openxmlformats.org/officeDocument/2006/relationships/font" Target="fonts/PoppinsSemiBold-italic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b5c8dfdc5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b5c8dfdc5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b5c8dfdc52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b5c8dfdc5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b57123938e_0_2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b57123938e_0_2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b57123938e_0_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b57123938e_0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b57123938e_0_2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b57123938e_0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b57123938e_0_2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3b57123938e_0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b628bd8ea8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3b628bd8ea8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b60bdee09d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3b60bdee09d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b57123938e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b57123938e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b57123938e_0_2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b57123938e_0_2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b57123938e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b57123938e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b57123938e_0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b57123938e_0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b57123938e_0_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b57123938e_0_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b628bd8ea8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b628bd8ea8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b57123938e_0_2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3b57123938e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b628bd8ea8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b628bd8ea8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Font typeface="Poppins SemiBold"/>
              <a:buNone/>
              <a:defRPr sz="5200"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oppins Medium"/>
              <a:buNone/>
              <a:defRPr sz="2800"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Poppins"/>
              <a:buNone/>
              <a:defRPr b="1" sz="3600"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Font typeface="Poppins Medium"/>
              <a:buChar char="●"/>
              <a:defRPr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Poppins"/>
              <a:buChar char="○"/>
              <a:defRPr>
                <a:latin typeface="Poppins"/>
                <a:ea typeface="Poppins"/>
                <a:cs typeface="Poppins"/>
                <a:sym typeface="Poppins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Poppins"/>
              <a:buChar char="■"/>
              <a:defRPr>
                <a:latin typeface="Poppins"/>
                <a:ea typeface="Poppins"/>
                <a:cs typeface="Poppins"/>
                <a:sym typeface="Poppins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Poppins"/>
              <a:buChar char="●"/>
              <a:defRPr>
                <a:latin typeface="Poppins"/>
                <a:ea typeface="Poppins"/>
                <a:cs typeface="Poppins"/>
                <a:sym typeface="Poppins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Poppins"/>
              <a:buChar char="○"/>
              <a:defRPr>
                <a:latin typeface="Poppins"/>
                <a:ea typeface="Poppins"/>
                <a:cs typeface="Poppins"/>
                <a:sym typeface="Poppins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Poppins"/>
              <a:buChar char="■"/>
              <a:defRPr>
                <a:latin typeface="Poppins"/>
                <a:ea typeface="Poppins"/>
                <a:cs typeface="Poppins"/>
                <a:sym typeface="Poppins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 Medium"/>
              <a:buNone/>
              <a:defRPr sz="2800">
                <a:solidFill>
                  <a:schemeClr val="dk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"/>
              <a:buChar char="●"/>
              <a:defRPr sz="1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○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■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●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○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■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"/>
              <a:buChar char="●"/>
              <a:defRPr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14.png"/><Relationship Id="rId5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Relationship Id="rId4" Type="http://schemas.openxmlformats.org/officeDocument/2006/relationships/image" Target="../media/image12.png"/><Relationship Id="rId5" Type="http://schemas.openxmlformats.org/officeDocument/2006/relationships/hyperlink" Target="https://link.springer.com/article/10.1007/s10015-022-00807-1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20.gif"/><Relationship Id="rId5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19.png"/><Relationship Id="rId5" Type="http://schemas.openxmlformats.org/officeDocument/2006/relationships/image" Target="../media/image15.png"/><Relationship Id="rId6" Type="http://schemas.openxmlformats.org/officeDocument/2006/relationships/image" Target="../media/image17.png"/><Relationship Id="rId7" Type="http://schemas.openxmlformats.org/officeDocument/2006/relationships/image" Target="../media/image1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Relationship Id="rId4" Type="http://schemas.openxmlformats.org/officeDocument/2006/relationships/image" Target="../media/image21.png"/><Relationship Id="rId5" Type="http://schemas.openxmlformats.org/officeDocument/2006/relationships/image" Target="../media/image8.png"/><Relationship Id="rId6" Type="http://schemas.openxmlformats.org/officeDocument/2006/relationships/image" Target="../media/image18.gif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23.png"/><Relationship Id="rId5" Type="http://schemas.openxmlformats.org/officeDocument/2006/relationships/image" Target="../media/image4.png"/><Relationship Id="rId6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slide" Target="/ppt/slides/slide17.xml"/><Relationship Id="rId4" Type="http://schemas.openxmlformats.org/officeDocument/2006/relationships/image" Target="../media/image8.png"/><Relationship Id="rId5" Type="http://schemas.openxmlformats.org/officeDocument/2006/relationships/slide" Target="/ppt/slides/slide17.xml"/><Relationship Id="rId6" Type="http://schemas.openxmlformats.org/officeDocument/2006/relationships/slide" Target="/ppt/slides/slide17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1.png"/><Relationship Id="rId5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gif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fr">
                <a:latin typeface="Poppins Medium"/>
                <a:ea typeface="Poppins Medium"/>
                <a:cs typeface="Poppins Medium"/>
                <a:sym typeface="Poppins Medium"/>
              </a:rPr>
              <a:t>Shepherding with Multiple</a:t>
            </a:r>
            <a:endParaRPr>
              <a:latin typeface="Poppins Medium"/>
              <a:ea typeface="Poppins Medium"/>
              <a:cs typeface="Poppins Medium"/>
              <a:sym typeface="Poppins Medium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Poppins Medium"/>
                <a:ea typeface="Poppins Medium"/>
                <a:cs typeface="Poppins Medium"/>
                <a:sym typeface="Poppins Medium"/>
              </a:rPr>
              <a:t>Sheepdogs Under Abnormalities</a:t>
            </a:r>
            <a:endParaRPr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latin typeface="Poppins Medium"/>
                <a:ea typeface="Poppins Medium"/>
                <a:cs typeface="Poppins Medium"/>
                <a:sym typeface="Poppins Medium"/>
              </a:rPr>
              <a:t>Edita Džubur &amp; Adrien Doan</a:t>
            </a:r>
            <a:endParaRPr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11700" y="34883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fr" sz="1979">
                <a:latin typeface="Poppins Medium"/>
                <a:ea typeface="Poppins Medium"/>
                <a:cs typeface="Poppins Medium"/>
                <a:sym typeface="Poppins Medium"/>
              </a:rPr>
              <a:t>Collective Behaviour Course Research Seminar Presentation</a:t>
            </a:r>
            <a:endParaRPr sz="1979"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pic>
        <p:nvPicPr>
          <p:cNvPr id="57" name="Google Shape;57;p13" title="frilogo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Multiples dogs and abnormal dog</a:t>
            </a:r>
            <a:endParaRPr/>
          </a:p>
        </p:txBody>
      </p:sp>
      <p:sp>
        <p:nvSpPr>
          <p:cNvPr id="144" name="Google Shape;144;p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Two types of abnormalities 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Wrong goal</a:t>
            </a:r>
            <a:endParaRPr/>
          </a:p>
          <a:p>
            <a:pPr indent="0" lvl="0" marL="9144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 </a:t>
            </a:r>
            <a:endParaRPr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fr"/>
              <a:t>Abnormal inputs</a:t>
            </a:r>
            <a:endParaRPr/>
          </a:p>
        </p:txBody>
      </p:sp>
      <p:pic>
        <p:nvPicPr>
          <p:cNvPr id="145" name="Google Shape;145;p22" title="frilogo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147" name="Google Shape;14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4350" y="3306425"/>
            <a:ext cx="4527600" cy="494083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2"/>
          <p:cNvSpPr txBox="1"/>
          <p:nvPr/>
        </p:nvSpPr>
        <p:spPr>
          <a:xfrm>
            <a:off x="6583125" y="3271150"/>
            <a:ext cx="3197700" cy="6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aseline="-25000" sz="1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49" name="Google Shape;149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95847" y="3857625"/>
            <a:ext cx="654966" cy="4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2"/>
          <p:cNvSpPr txBox="1"/>
          <p:nvPr/>
        </p:nvSpPr>
        <p:spPr>
          <a:xfrm>
            <a:off x="1506325" y="3905538"/>
            <a:ext cx="39999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3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Where 		are changed.</a:t>
            </a:r>
            <a:endParaRPr sz="13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1" name="Google Shape;151;p22"/>
          <p:cNvSpPr txBox="1"/>
          <p:nvPr/>
        </p:nvSpPr>
        <p:spPr>
          <a:xfrm>
            <a:off x="2439250" y="2240863"/>
            <a:ext cx="39999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300" u="sng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Ex:</a:t>
            </a:r>
            <a:r>
              <a:rPr lang="fr" sz="13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fr" sz="13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Dog has (100, 100) goal instead of (0,0) </a:t>
            </a:r>
            <a:endParaRPr sz="13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Multiples dogs and abnormal dog</a:t>
            </a:r>
            <a:endParaRPr/>
          </a:p>
        </p:txBody>
      </p:sp>
      <p:sp>
        <p:nvSpPr>
          <p:cNvPr id="157" name="Google Shape;157;p2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Mean </a:t>
            </a:r>
            <a:r>
              <a:rPr lang="fr"/>
              <a:t>Subsequent Reduced Algorithm 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For each dog :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Evaluate similarity with others with a criteria.</a:t>
            </a:r>
            <a:br>
              <a:rPr lang="fr"/>
            </a:br>
            <a:r>
              <a:rPr lang="fr"/>
              <a:t>Sort result in decreasing order.</a:t>
            </a:r>
            <a:br>
              <a:rPr lang="fr"/>
            </a:br>
            <a:r>
              <a:rPr lang="fr"/>
              <a:t>Ignore </a:t>
            </a:r>
            <a:r>
              <a:rPr i="1" lang="fr"/>
              <a:t>p </a:t>
            </a:r>
            <a:r>
              <a:rPr lang="fr"/>
              <a:t>dogs with lowest results.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fr"/>
              <a:t>where </a:t>
            </a:r>
            <a:r>
              <a:rPr i="1" lang="fr"/>
              <a:t>p </a:t>
            </a:r>
            <a:r>
              <a:rPr lang="fr"/>
              <a:t>is the number of ignored dogs.</a:t>
            </a:r>
            <a:endParaRPr/>
          </a:p>
        </p:txBody>
      </p:sp>
      <p:pic>
        <p:nvPicPr>
          <p:cNvPr id="158" name="Google Shape;158;p23" title="frilogo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160" name="Google Shape;16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11600" y="1556071"/>
            <a:ext cx="4832399" cy="2102354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3"/>
          <p:cNvSpPr txBox="1"/>
          <p:nvPr/>
        </p:nvSpPr>
        <p:spPr>
          <a:xfrm>
            <a:off x="4667400" y="3658425"/>
            <a:ext cx="4425600" cy="2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Figure 1 : 3 criteria for MSR applied to sheepherding.</a:t>
            </a:r>
            <a:endParaRPr sz="12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Fig. 5 of </a:t>
            </a:r>
            <a:r>
              <a:rPr lang="fr" sz="1200" u="sng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5"/>
              </a:rPr>
              <a:t>[1]</a:t>
            </a:r>
            <a:endParaRPr sz="12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Multiples dogs and abnormal dog</a:t>
            </a:r>
            <a:endParaRPr/>
          </a:p>
        </p:txBody>
      </p:sp>
      <p:sp>
        <p:nvSpPr>
          <p:cNvPr id="167" name="Google Shape;167;p2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fr"/>
              <a:t>Application of MSR algorithm : </a:t>
            </a:r>
            <a:br>
              <a:rPr lang="fr"/>
            </a:br>
            <a:endParaRPr/>
          </a:p>
        </p:txBody>
      </p:sp>
      <p:pic>
        <p:nvPicPr>
          <p:cNvPr id="168" name="Google Shape;168;p24" title="frilogo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4" title="shepherding_simulation-2026-01-07_20-57-42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32400" y="1079300"/>
            <a:ext cx="3416400" cy="3416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graphicFrame>
        <p:nvGraphicFramePr>
          <p:cNvPr id="171" name="Google Shape;171;p24"/>
          <p:cNvGraphicFramePr/>
          <p:nvPr/>
        </p:nvGraphicFramePr>
        <p:xfrm>
          <a:off x="950175" y="18409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{3930DA1F-84DC-4ECD-85D4-96835032A402}</a:tableStyleId>
              </a:tblPr>
              <a:tblGrid>
                <a:gridCol w="827950"/>
                <a:gridCol w="827950"/>
              </a:tblGrid>
              <a:tr h="230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/>
                        <a:t>MSR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/>
                        <a:t>Average Steps</a:t>
                      </a:r>
                      <a:endParaRPr sz="900"/>
                    </a:p>
                  </a:txBody>
                  <a:tcPr marT="91425" marB="91425" marR="91425" marL="91425"/>
                </a:tc>
              </a:tr>
              <a:tr h="230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/>
                        <a:t>No MSR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/>
                        <a:t>103</a:t>
                      </a:r>
                      <a:endParaRPr sz="900"/>
                    </a:p>
                  </a:txBody>
                  <a:tcPr marT="91425" marB="91425" marR="91425" marL="91425"/>
                </a:tc>
              </a:tr>
              <a:tr h="230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/>
                        <a:t>b-dog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/>
                        <a:t>110</a:t>
                      </a:r>
                      <a:endParaRPr sz="900"/>
                    </a:p>
                  </a:txBody>
                  <a:tcPr marT="91425" marB="91425" marR="91425" marL="91425"/>
                </a:tc>
              </a:tr>
              <a:tr h="230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/>
                        <a:t>g-dog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/>
                        <a:t>191</a:t>
                      </a:r>
                      <a:endParaRPr sz="900"/>
                    </a:p>
                  </a:txBody>
                  <a:tcPr marT="91425" marB="91425" marR="91425" marL="91425"/>
                </a:tc>
              </a:tr>
              <a:tr h="230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/>
                        <a:t>n-dog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900"/>
                        <a:t>110</a:t>
                      </a:r>
                      <a:endParaRPr sz="9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172" name="Google Shape;172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7769" y="1658113"/>
            <a:ext cx="3913825" cy="2355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4"/>
          <p:cNvSpPr txBox="1"/>
          <p:nvPr/>
        </p:nvSpPr>
        <p:spPr>
          <a:xfrm>
            <a:off x="5610188" y="4421370"/>
            <a:ext cx="2049000" cy="4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3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n-dog MSR correction</a:t>
            </a:r>
            <a:endParaRPr sz="13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Our contribution : </a:t>
            </a:r>
            <a:endParaRPr u="sng"/>
          </a:p>
        </p:txBody>
      </p:sp>
      <p:sp>
        <p:nvSpPr>
          <p:cNvPr id="179" name="Google Shape;179;p25"/>
          <p:cNvSpPr txBox="1"/>
          <p:nvPr>
            <p:ph idx="1" type="body"/>
          </p:nvPr>
        </p:nvSpPr>
        <p:spPr>
          <a:xfrm>
            <a:off x="353525" y="1703225"/>
            <a:ext cx="35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r" sz="1600"/>
              <a:t>Convex obstacles</a:t>
            </a:r>
            <a:endParaRPr sz="1600"/>
          </a:p>
          <a:p>
            <a:pPr indent="-330200" lvl="0" marL="457200" rtl="0" algn="l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r" sz="1600"/>
              <a:t>Dog sight of obstacles</a:t>
            </a:r>
            <a:endParaRPr sz="1600"/>
          </a:p>
          <a:p>
            <a:pPr indent="-330200" lvl="0" marL="457200" rtl="0" algn="l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r" sz="1600"/>
              <a:t>Deviated trajectory for dogs</a:t>
            </a:r>
            <a:endParaRPr sz="1600"/>
          </a:p>
        </p:txBody>
      </p:sp>
      <p:pic>
        <p:nvPicPr>
          <p:cNvPr id="180" name="Google Shape;180;p25" title="frilogo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82" name="Google Shape;182;p25"/>
          <p:cNvSpPr/>
          <p:nvPr/>
        </p:nvSpPr>
        <p:spPr>
          <a:xfrm>
            <a:off x="4978325" y="2136850"/>
            <a:ext cx="1275300" cy="1233600"/>
          </a:xfrm>
          <a:prstGeom prst="pentagon">
            <a:avLst>
              <a:gd fmla="val 105146" name="hf"/>
              <a:gd fmla="val 110557" name="vf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3" name="Google Shape;183;p25"/>
          <p:cNvSpPr/>
          <p:nvPr/>
        </p:nvSpPr>
        <p:spPr>
          <a:xfrm>
            <a:off x="6766000" y="1076900"/>
            <a:ext cx="1275300" cy="12336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4" name="Google Shape;184;p25"/>
          <p:cNvSpPr/>
          <p:nvPr/>
        </p:nvSpPr>
        <p:spPr>
          <a:xfrm>
            <a:off x="6588275" y="2837300"/>
            <a:ext cx="1884300" cy="1756200"/>
          </a:xfrm>
          <a:prstGeom prst="flowChartConnector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6"/>
          <p:cNvSpPr/>
          <p:nvPr/>
        </p:nvSpPr>
        <p:spPr>
          <a:xfrm>
            <a:off x="6512471" y="3401462"/>
            <a:ext cx="1284600" cy="1245000"/>
          </a:xfrm>
          <a:prstGeom prst="ellipse">
            <a:avLst/>
          </a:prstGeom>
          <a:solidFill>
            <a:schemeClr val="lt2"/>
          </a:solidFill>
          <a:ln cap="flat" cmpd="sng" w="90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6425" lIns="86425" spcFirstLastPara="1" rIns="86425" wrap="square" tIns="86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23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0" name="Google Shape;190;p26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Our contribution : </a:t>
            </a:r>
            <a:endParaRPr u="sng"/>
          </a:p>
        </p:txBody>
      </p:sp>
      <p:sp>
        <p:nvSpPr>
          <p:cNvPr id="191" name="Google Shape;191;p26"/>
          <p:cNvSpPr/>
          <p:nvPr/>
        </p:nvSpPr>
        <p:spPr>
          <a:xfrm>
            <a:off x="4761262" y="-36599"/>
            <a:ext cx="3993900" cy="4010700"/>
          </a:xfrm>
          <a:prstGeom prst="ellipse">
            <a:avLst/>
          </a:prstGeom>
          <a:noFill/>
          <a:ln cap="flat" cmpd="sng" w="9000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86425" lIns="86425" spcFirstLastPara="1" rIns="86425" wrap="square" tIns="86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23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92" name="Google Shape;192;p26" title="frilogo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cxnSp>
        <p:nvCxnSpPr>
          <p:cNvPr id="194" name="Google Shape;194;p26"/>
          <p:cNvCxnSpPr/>
          <p:nvPr/>
        </p:nvCxnSpPr>
        <p:spPr>
          <a:xfrm flipH="1">
            <a:off x="6661131" y="1980785"/>
            <a:ext cx="81300" cy="1229700"/>
          </a:xfrm>
          <a:prstGeom prst="straightConnector1">
            <a:avLst/>
          </a:prstGeom>
          <a:noFill/>
          <a:ln cap="flat" cmpd="sng" w="90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5" name="Google Shape;195;p26"/>
          <p:cNvCxnSpPr/>
          <p:nvPr/>
        </p:nvCxnSpPr>
        <p:spPr>
          <a:xfrm rot="10800000">
            <a:off x="6227944" y="3461688"/>
            <a:ext cx="379800" cy="249600"/>
          </a:xfrm>
          <a:prstGeom prst="straightConnector1">
            <a:avLst/>
          </a:prstGeom>
          <a:noFill/>
          <a:ln cap="flat" cmpd="sng" w="9000">
            <a:solidFill>
              <a:srgbClr val="9900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6" name="Google Shape;196;p26"/>
          <p:cNvCxnSpPr>
            <a:endCxn id="197" idx="0"/>
          </p:cNvCxnSpPr>
          <p:nvPr/>
        </p:nvCxnSpPr>
        <p:spPr>
          <a:xfrm flipH="1" rot="10800000">
            <a:off x="6530767" y="1775708"/>
            <a:ext cx="227400" cy="2927700"/>
          </a:xfrm>
          <a:prstGeom prst="straightConnector1">
            <a:avLst/>
          </a:prstGeom>
          <a:noFill/>
          <a:ln cap="flat" cmpd="sng" w="9000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pic>
        <p:nvPicPr>
          <p:cNvPr id="197" name="Google Shape;197;p26" title="golden-retrieve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65211" y="1775708"/>
            <a:ext cx="385911" cy="3859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8" name="Google Shape;198;p26"/>
          <p:cNvCxnSpPr/>
          <p:nvPr/>
        </p:nvCxnSpPr>
        <p:spPr>
          <a:xfrm flipH="1">
            <a:off x="6382122" y="3727544"/>
            <a:ext cx="204900" cy="358800"/>
          </a:xfrm>
          <a:prstGeom prst="straightConnector1">
            <a:avLst/>
          </a:prstGeom>
          <a:noFill/>
          <a:ln cap="flat" cmpd="sng" w="9000">
            <a:solidFill>
              <a:srgbClr val="38761D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99" name="Google Shape;199;p26"/>
          <p:cNvCxnSpPr/>
          <p:nvPr/>
        </p:nvCxnSpPr>
        <p:spPr>
          <a:xfrm flipH="1">
            <a:off x="6307678" y="2158476"/>
            <a:ext cx="409800" cy="771900"/>
          </a:xfrm>
          <a:prstGeom prst="straightConnector1">
            <a:avLst/>
          </a:prstGeom>
          <a:noFill/>
          <a:ln cap="flat" cmpd="sng" w="9000">
            <a:solidFill>
              <a:srgbClr val="38761D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0" name="Google Shape;200;p26"/>
          <p:cNvSpPr txBox="1"/>
          <p:nvPr/>
        </p:nvSpPr>
        <p:spPr>
          <a:xfrm>
            <a:off x="6775346" y="2562156"/>
            <a:ext cx="227400" cy="1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86425" lIns="86425" spcFirstLastPara="1" rIns="86425" wrap="square" tIns="86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1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01" name="Google Shape;201;p26"/>
          <p:cNvGrpSpPr/>
          <p:nvPr/>
        </p:nvGrpSpPr>
        <p:grpSpPr>
          <a:xfrm>
            <a:off x="6295442" y="3662227"/>
            <a:ext cx="434697" cy="385925"/>
            <a:chOff x="5520600" y="2513200"/>
            <a:chExt cx="459900" cy="408300"/>
          </a:xfrm>
        </p:grpSpPr>
        <p:sp>
          <p:nvSpPr>
            <p:cNvPr id="202" name="Google Shape;202;p26"/>
            <p:cNvSpPr txBox="1"/>
            <p:nvPr/>
          </p:nvSpPr>
          <p:spPr>
            <a:xfrm>
              <a:off x="5520600" y="2513200"/>
              <a:ext cx="459900" cy="408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6425" lIns="86425" spcFirstLastPara="1" rIns="86425" wrap="square" tIns="86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039">
                  <a:solidFill>
                    <a:srgbClr val="38761D"/>
                  </a:solidFill>
                  <a:latin typeface="Poppins"/>
                  <a:ea typeface="Poppins"/>
                  <a:cs typeface="Poppins"/>
                  <a:sym typeface="Poppins"/>
                </a:rPr>
                <a:t>t</a:t>
              </a:r>
              <a:endParaRPr baseline="-25000" sz="1039">
                <a:solidFill>
                  <a:srgbClr val="38761D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03" name="Google Shape;203;p26"/>
            <p:cNvCxnSpPr/>
            <p:nvPr/>
          </p:nvCxnSpPr>
          <p:spPr>
            <a:xfrm>
              <a:off x="5576268" y="2606224"/>
              <a:ext cx="156600" cy="3300"/>
            </a:xfrm>
            <a:prstGeom prst="straightConnector1">
              <a:avLst/>
            </a:prstGeom>
            <a:noFill/>
            <a:ln cap="flat" cmpd="sng" w="9000">
              <a:solidFill>
                <a:srgbClr val="38761D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  <p:grpSp>
        <p:nvGrpSpPr>
          <p:cNvPr id="204" name="Google Shape;204;p26"/>
          <p:cNvGrpSpPr/>
          <p:nvPr/>
        </p:nvGrpSpPr>
        <p:grpSpPr>
          <a:xfrm>
            <a:off x="6267365" y="3276295"/>
            <a:ext cx="434697" cy="385925"/>
            <a:chOff x="6113675" y="1926200"/>
            <a:chExt cx="459900" cy="408300"/>
          </a:xfrm>
        </p:grpSpPr>
        <p:sp>
          <p:nvSpPr>
            <p:cNvPr id="205" name="Google Shape;205;p26"/>
            <p:cNvSpPr txBox="1"/>
            <p:nvPr/>
          </p:nvSpPr>
          <p:spPr>
            <a:xfrm>
              <a:off x="6113675" y="1926200"/>
              <a:ext cx="459900" cy="408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6425" lIns="86425" spcFirstLastPara="1" rIns="86425" wrap="square" tIns="86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039">
                  <a:solidFill>
                    <a:srgbClr val="9900FF"/>
                  </a:solidFill>
                  <a:latin typeface="Poppins"/>
                  <a:ea typeface="Poppins"/>
                  <a:cs typeface="Poppins"/>
                  <a:sym typeface="Poppins"/>
                </a:rPr>
                <a:t>n</a:t>
              </a:r>
              <a:endParaRPr baseline="-25000" sz="1039">
                <a:solidFill>
                  <a:srgbClr val="9900F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06" name="Google Shape;206;p26"/>
            <p:cNvCxnSpPr/>
            <p:nvPr/>
          </p:nvCxnSpPr>
          <p:spPr>
            <a:xfrm>
              <a:off x="6183873" y="2031390"/>
              <a:ext cx="155400" cy="3900"/>
            </a:xfrm>
            <a:prstGeom prst="straightConnector1">
              <a:avLst/>
            </a:prstGeom>
            <a:noFill/>
            <a:ln cap="flat" cmpd="sng" w="9000">
              <a:solidFill>
                <a:srgbClr val="9900FF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  <p:grpSp>
        <p:nvGrpSpPr>
          <p:cNvPr id="207" name="Google Shape;207;p26"/>
          <p:cNvGrpSpPr/>
          <p:nvPr/>
        </p:nvGrpSpPr>
        <p:grpSpPr>
          <a:xfrm>
            <a:off x="6742635" y="2459264"/>
            <a:ext cx="281292" cy="385925"/>
            <a:chOff x="6616500" y="1061800"/>
            <a:chExt cx="297600" cy="408300"/>
          </a:xfrm>
        </p:grpSpPr>
        <p:sp>
          <p:nvSpPr>
            <p:cNvPr id="208" name="Google Shape;208;p26"/>
            <p:cNvSpPr txBox="1"/>
            <p:nvPr/>
          </p:nvSpPr>
          <p:spPr>
            <a:xfrm>
              <a:off x="6616500" y="1061800"/>
              <a:ext cx="297600" cy="408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6425" lIns="86425" spcFirstLastPara="1" rIns="86425" wrap="square" tIns="86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039">
                  <a:solidFill>
                    <a:srgbClr val="FF0000"/>
                  </a:solidFill>
                  <a:latin typeface="Poppins"/>
                  <a:ea typeface="Poppins"/>
                  <a:cs typeface="Poppins"/>
                  <a:sym typeface="Poppins"/>
                </a:rPr>
                <a:t>a</a:t>
              </a:r>
              <a:endParaRPr baseline="-25000" sz="1039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09" name="Google Shape;209;p26"/>
            <p:cNvCxnSpPr/>
            <p:nvPr/>
          </p:nvCxnSpPr>
          <p:spPr>
            <a:xfrm>
              <a:off x="6708700" y="1167875"/>
              <a:ext cx="180900" cy="900"/>
            </a:xfrm>
            <a:prstGeom prst="straightConnector1">
              <a:avLst/>
            </a:prstGeom>
            <a:noFill/>
            <a:ln cap="flat" cmpd="sng" w="9000">
              <a:solidFill>
                <a:srgbClr val="FF0000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  <p:grpSp>
        <p:nvGrpSpPr>
          <p:cNvPr id="210" name="Google Shape;210;p26"/>
          <p:cNvGrpSpPr/>
          <p:nvPr/>
        </p:nvGrpSpPr>
        <p:grpSpPr>
          <a:xfrm>
            <a:off x="6039003" y="2240462"/>
            <a:ext cx="492260" cy="385925"/>
            <a:chOff x="6574825" y="1167875"/>
            <a:chExt cx="520800" cy="408300"/>
          </a:xfrm>
        </p:grpSpPr>
        <p:sp>
          <p:nvSpPr>
            <p:cNvPr id="211" name="Google Shape;211;p26"/>
            <p:cNvSpPr txBox="1"/>
            <p:nvPr/>
          </p:nvSpPr>
          <p:spPr>
            <a:xfrm>
              <a:off x="6574825" y="1167875"/>
              <a:ext cx="520800" cy="408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6425" lIns="86425" spcFirstLastPara="1" rIns="86425" wrap="square" tIns="86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1039">
                  <a:solidFill>
                    <a:srgbClr val="38761D"/>
                  </a:solidFill>
                  <a:latin typeface="Poppins"/>
                  <a:ea typeface="Poppins"/>
                  <a:cs typeface="Poppins"/>
                  <a:sym typeface="Poppins"/>
                </a:rPr>
                <a:t>a</a:t>
              </a:r>
              <a:r>
                <a:rPr baseline="-25000" lang="fr" sz="1039">
                  <a:solidFill>
                    <a:srgbClr val="38761D"/>
                  </a:solidFill>
                  <a:latin typeface="Poppins"/>
                  <a:ea typeface="Poppins"/>
                  <a:cs typeface="Poppins"/>
                  <a:sym typeface="Poppins"/>
                </a:rPr>
                <a:t>tdog</a:t>
              </a:r>
              <a:endParaRPr baseline="-25000" sz="1039">
                <a:solidFill>
                  <a:srgbClr val="38761D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12" name="Google Shape;212;p26"/>
            <p:cNvCxnSpPr/>
            <p:nvPr/>
          </p:nvCxnSpPr>
          <p:spPr>
            <a:xfrm>
              <a:off x="6651757" y="1266231"/>
              <a:ext cx="161100" cy="2400"/>
            </a:xfrm>
            <a:prstGeom prst="straightConnector1">
              <a:avLst/>
            </a:prstGeom>
            <a:noFill/>
            <a:ln cap="flat" cmpd="sng" w="9000">
              <a:solidFill>
                <a:srgbClr val="38761D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  <p:sp>
        <p:nvSpPr>
          <p:cNvPr id="213" name="Google Shape;213;p26"/>
          <p:cNvSpPr/>
          <p:nvPr/>
        </p:nvSpPr>
        <p:spPr>
          <a:xfrm>
            <a:off x="6565211" y="3662127"/>
            <a:ext cx="81300" cy="81000"/>
          </a:xfrm>
          <a:prstGeom prst="ellipse">
            <a:avLst/>
          </a:prstGeom>
          <a:solidFill>
            <a:srgbClr val="666666"/>
          </a:solidFill>
          <a:ln cap="flat" cmpd="sng" w="9000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86425" lIns="86425" spcFirstLastPara="1" rIns="86425" wrap="square" tIns="86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23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4" name="Google Shape;214;p26"/>
          <p:cNvSpPr txBox="1"/>
          <p:nvPr/>
        </p:nvSpPr>
        <p:spPr>
          <a:xfrm>
            <a:off x="4984025" y="3577817"/>
            <a:ext cx="780900" cy="2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86425" lIns="86425" spcFirstLastPara="1" rIns="86425" wrap="square" tIns="86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66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Range of sight</a:t>
            </a:r>
            <a:endParaRPr sz="661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15" name="Google Shape;215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4397" y="1731701"/>
            <a:ext cx="2994554" cy="226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50992" y="2402532"/>
            <a:ext cx="216900" cy="267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370417" y="2457825"/>
            <a:ext cx="297600" cy="227842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26"/>
          <p:cNvSpPr/>
          <p:nvPr/>
        </p:nvSpPr>
        <p:spPr>
          <a:xfrm rot="-5400000">
            <a:off x="1388500" y="2000800"/>
            <a:ext cx="232200" cy="692700"/>
          </a:xfrm>
          <a:prstGeom prst="leftBrace">
            <a:avLst>
              <a:gd fmla="val 13318" name="adj1"/>
              <a:gd fmla="val 5000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9" name="Google Shape;219;p26"/>
          <p:cNvSpPr/>
          <p:nvPr/>
        </p:nvSpPr>
        <p:spPr>
          <a:xfrm rot="-5400000">
            <a:off x="2567600" y="1757350"/>
            <a:ext cx="207300" cy="1204500"/>
          </a:xfrm>
          <a:prstGeom prst="leftBrace">
            <a:avLst>
              <a:gd fmla="val 13318" name="adj1"/>
              <a:gd fmla="val 5000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Multiples dogs and obstacle</a:t>
            </a:r>
            <a:endParaRPr/>
          </a:p>
        </p:txBody>
      </p:sp>
      <p:sp>
        <p:nvSpPr>
          <p:cNvPr id="225" name="Google Shape;225;p27"/>
          <p:cNvSpPr txBox="1"/>
          <p:nvPr>
            <p:ph idx="1" type="body"/>
          </p:nvPr>
        </p:nvSpPr>
        <p:spPr>
          <a:xfrm>
            <a:off x="353525" y="1138695"/>
            <a:ext cx="35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600" u="sng"/>
              <a:t>Result:</a:t>
            </a:r>
            <a:endParaRPr sz="1600" u="sng"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r" sz="1600"/>
              <a:t>Realistic simulation</a:t>
            </a:r>
            <a:endParaRPr sz="1600"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fr" sz="1600"/>
              <a:t>Good guidance results :</a:t>
            </a:r>
            <a:endParaRPr sz="1600"/>
          </a:p>
        </p:txBody>
      </p:sp>
      <p:grpSp>
        <p:nvGrpSpPr>
          <p:cNvPr id="226" name="Google Shape;226;p27"/>
          <p:cNvGrpSpPr/>
          <p:nvPr/>
        </p:nvGrpSpPr>
        <p:grpSpPr>
          <a:xfrm>
            <a:off x="825150" y="2323147"/>
            <a:ext cx="4513213" cy="2339836"/>
            <a:chOff x="1604963" y="3284613"/>
            <a:chExt cx="3686362" cy="1911162"/>
          </a:xfrm>
        </p:grpSpPr>
        <p:pic>
          <p:nvPicPr>
            <p:cNvPr id="227" name="Google Shape;227;p27" title="shepherding_simulation-2026-01-10_11-31-16final_step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604963" y="3284613"/>
              <a:ext cx="1911162" cy="19111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8" name="Google Shape;228;p27" title="shepherding_simulation-2026-01-10_11-29-37final_step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432475" y="3295079"/>
              <a:ext cx="1858849" cy="18588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9" name="Google Shape;229;p27" title="frilogo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7" title="Obstacles.gif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78768" y="911801"/>
            <a:ext cx="3999900" cy="399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What we would do differently</a:t>
            </a:r>
            <a:endParaRPr/>
          </a:p>
        </p:txBody>
      </p:sp>
      <p:sp>
        <p:nvSpPr>
          <p:cNvPr id="237" name="Google Shape;237;p28"/>
          <p:cNvSpPr txBox="1"/>
          <p:nvPr>
            <p:ph idx="1" type="body"/>
          </p:nvPr>
        </p:nvSpPr>
        <p:spPr>
          <a:xfrm>
            <a:off x="311700" y="1152475"/>
            <a:ext cx="7402800" cy="3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 </a:t>
            </a:r>
            <a:r>
              <a:rPr lang="fr"/>
              <a:t>Reduce sensitivity to manually tuned parameters</a:t>
            </a:r>
            <a:br>
              <a:rPr lang="fr"/>
            </a:b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Introduce explicit formation control for sheepdogs</a:t>
            </a:r>
            <a:br>
              <a:rPr lang="fr"/>
            </a:b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Integrate obstacle awareness into coordination logic</a:t>
            </a:r>
            <a:br>
              <a:rPr lang="fr"/>
            </a:b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Separate and evaluate robustness mechanisms more systematically</a:t>
            </a:r>
            <a:br>
              <a:rPr lang="fr"/>
            </a:b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Add quantitative performance metrics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References</a:t>
            </a:r>
            <a:endParaRPr/>
          </a:p>
        </p:txBody>
      </p:sp>
      <p:sp>
        <p:nvSpPr>
          <p:cNvPr id="243" name="Google Shape;243;p29"/>
          <p:cNvSpPr txBox="1"/>
          <p:nvPr>
            <p:ph idx="1" type="body"/>
          </p:nvPr>
        </p:nvSpPr>
        <p:spPr>
          <a:xfrm>
            <a:off x="311700" y="1162929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fr"/>
              <a:t>1. M. Tashiro, M. Kubo, H. Sato, A. Yamaguchi, Guidance by multiple sheepdogs including abnormalities. Artificial Life and Robotics 27,714–725 (2022).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fr"/>
              <a:t>2. D. Strömbom et al., Solving the shepherding problem: heuristics for herding autonomous agents. Journal of the Royal Society Interface 11, 20140719 (2014).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fr"/>
              <a:t>3. A. Pierson, M. Schwager, Controlling non-cooperative herds with robotic herders. ICRA (2017).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fr"/>
              <a:t>4. M. Kubo, M. Tashiro, H. Sato, A. Yamaguchi, Herd guidance by multiple sheepdog agents with repulsive force. Artificial Life and Robotics 27, 416–427 (2022).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Summary</a:t>
            </a:r>
            <a:endParaRPr/>
          </a:p>
        </p:txBody>
      </p:sp>
      <p:sp>
        <p:nvSpPr>
          <p:cNvPr id="63" name="Google Shape;63;p14"/>
          <p:cNvSpPr txBox="1"/>
          <p:nvPr>
            <p:ph idx="2" type="body"/>
          </p:nvPr>
        </p:nvSpPr>
        <p:spPr>
          <a:xfrm>
            <a:off x="5702662" y="724075"/>
            <a:ext cx="31125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</a:rPr>
              <a:t>Overview of the problem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</a:rPr>
              <a:t>Recreation of the model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fr">
                <a:solidFill>
                  <a:schemeClr val="dk1"/>
                </a:solidFill>
              </a:rPr>
              <a:t>Contribution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4" name="Google Shape;64;p14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5" name="Google Shape;65;p14" title="frilogo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 title="circle-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20354" y="1332321"/>
            <a:ext cx="617949" cy="617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 title="circle-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20350" y="3214097"/>
            <a:ext cx="617949" cy="617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 title="circle-2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20350" y="2273213"/>
            <a:ext cx="617949" cy="61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Sheep herding problem</a:t>
            </a:r>
            <a:endParaRPr/>
          </a:p>
        </p:txBody>
      </p:sp>
      <p:sp>
        <p:nvSpPr>
          <p:cNvPr id="74" name="Google Shape;74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Goal : </a:t>
            </a:r>
            <a:endParaRPr u="sng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Guide a </a:t>
            </a:r>
            <a:r>
              <a:rPr lang="fr"/>
              <a:t>sheep herd</a:t>
            </a:r>
            <a:r>
              <a:rPr lang="fr"/>
              <a:t> to a </a:t>
            </a:r>
            <a:r>
              <a:rPr lang="fr"/>
              <a:t>position</a:t>
            </a:r>
            <a:r>
              <a:rPr lang="fr"/>
              <a:t> maintaining its coherence.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 u="sng"/>
              <a:t>Challenges : </a:t>
            </a:r>
            <a:endParaRPr u="sng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Nonlinear</a:t>
            </a:r>
            <a:r>
              <a:rPr lang="fr"/>
              <a:t> dynamics, local </a:t>
            </a:r>
            <a:r>
              <a:rPr lang="fr"/>
              <a:t>interactions, robustness under uncertainty.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 u="sng"/>
              <a:t>Applications :</a:t>
            </a:r>
            <a:endParaRPr u="sng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fr"/>
              <a:t>Robotics, artificial life and biological modeling. </a:t>
            </a:r>
            <a:endParaRPr/>
          </a:p>
        </p:txBody>
      </p:sp>
      <p:sp>
        <p:nvSpPr>
          <p:cNvPr id="75" name="Google Shape;75;p1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6" name="Google Shape;76;p15" title="frilogo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Related Work</a:t>
            </a:r>
            <a:endParaRPr/>
          </a:p>
        </p:txBody>
      </p:sp>
      <p:sp>
        <p:nvSpPr>
          <p:cNvPr id="83" name="Google Shape;83;p16"/>
          <p:cNvSpPr txBox="1"/>
          <p:nvPr>
            <p:ph idx="1" type="body"/>
          </p:nvPr>
        </p:nvSpPr>
        <p:spPr>
          <a:xfrm>
            <a:off x="311700" y="1152475"/>
            <a:ext cx="276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Heuristic</a:t>
            </a:r>
            <a:r>
              <a:rPr lang="fr"/>
              <a:t> Approach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200"/>
              <a:t>D. Strömbom et al (2014) </a:t>
            </a:r>
            <a:r>
              <a:rPr lang="fr" sz="1200" u="sng">
                <a:solidFill>
                  <a:schemeClr val="hlink"/>
                </a:solidFill>
                <a:hlinkClick action="ppaction://hlinksldjump" r:id="rId3"/>
              </a:rPr>
              <a:t>[2]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-3111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300"/>
              <a:buChar char="➔"/>
            </a:pPr>
            <a:r>
              <a:rPr lang="fr" sz="1300"/>
              <a:t>Simple rules create realistic flocking and herding  behaviours.</a:t>
            </a:r>
            <a:endParaRPr sz="1300"/>
          </a:p>
          <a:p>
            <a:pPr indent="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300"/>
              <a:buChar char="➔"/>
            </a:pPr>
            <a:r>
              <a:rPr lang="fr" sz="1300"/>
              <a:t>Break down under noise or complex initial conditions.</a:t>
            </a:r>
            <a:endParaRPr sz="13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/>
          </a:p>
        </p:txBody>
      </p:sp>
      <p:pic>
        <p:nvPicPr>
          <p:cNvPr id="84" name="Google Shape;84;p16" title="frilogo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6"/>
          <p:cNvSpPr txBox="1"/>
          <p:nvPr>
            <p:ph idx="1" type="body"/>
          </p:nvPr>
        </p:nvSpPr>
        <p:spPr>
          <a:xfrm>
            <a:off x="3307663" y="1152475"/>
            <a:ext cx="276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Control-Theory Approach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200"/>
              <a:t>A. Pierson, M. Schwager (2017) </a:t>
            </a:r>
            <a:r>
              <a:rPr lang="fr" sz="1200" u="sng">
                <a:solidFill>
                  <a:schemeClr val="hlink"/>
                </a:solidFill>
                <a:hlinkClick action="ppaction://hlinksldjump" r:id="rId5"/>
              </a:rPr>
              <a:t>[3]</a:t>
            </a:r>
            <a:endParaRPr sz="1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-3111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300"/>
              <a:buChar char="➔"/>
            </a:pPr>
            <a:r>
              <a:rPr lang="fr" sz="1300"/>
              <a:t>Formation-shaping problem. </a:t>
            </a:r>
            <a:br>
              <a:rPr lang="fr" sz="1300"/>
            </a:br>
            <a:r>
              <a:rPr lang="fr" sz="1300"/>
              <a:t>Strong analytical progress.</a:t>
            </a:r>
            <a:endParaRPr sz="1300"/>
          </a:p>
          <a:p>
            <a:pPr indent="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  <a:p>
            <a:pPr indent="-3048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200"/>
              <a:buChar char="➔"/>
            </a:pPr>
            <a:r>
              <a:rPr lang="fr" sz="1300"/>
              <a:t>Reduced scalability</a:t>
            </a:r>
            <a:br>
              <a:rPr lang="fr" sz="1300"/>
            </a:br>
            <a:r>
              <a:rPr lang="fr" sz="1300"/>
              <a:t>and realism.</a:t>
            </a:r>
            <a:br>
              <a:rPr lang="fr" sz="1200"/>
            </a:br>
            <a:endParaRPr sz="1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200"/>
              <a:t>	</a:t>
            </a:r>
            <a:endParaRPr sz="12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86" name="Google Shape;86;p16"/>
          <p:cNvSpPr txBox="1"/>
          <p:nvPr>
            <p:ph idx="1" type="body"/>
          </p:nvPr>
        </p:nvSpPr>
        <p:spPr>
          <a:xfrm>
            <a:off x="6303625" y="1152475"/>
            <a:ext cx="2763900" cy="255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Multidog </a:t>
            </a:r>
            <a:r>
              <a:rPr lang="fr"/>
              <a:t>approach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200"/>
              <a:t> Kubo et al. (2022) </a:t>
            </a:r>
            <a:r>
              <a:rPr lang="fr" sz="1200" u="sng">
                <a:solidFill>
                  <a:schemeClr val="hlink"/>
                </a:solidFill>
                <a:hlinkClick action="ppaction://hlinksldjump" r:id="rId6"/>
              </a:rPr>
              <a:t>[4]</a:t>
            </a:r>
            <a:endParaRPr sz="1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-3111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300"/>
              <a:buChar char="➔"/>
            </a:pPr>
            <a:r>
              <a:rPr lang="fr" sz="1300"/>
              <a:t>Set of repulsive forces and multiple dogs create better coverage.</a:t>
            </a:r>
            <a:endParaRPr sz="1300"/>
          </a:p>
          <a:p>
            <a:pPr indent="0" lvl="0" marL="9144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300"/>
              <a:t> </a:t>
            </a:r>
            <a:endParaRPr sz="1300"/>
          </a:p>
          <a:p>
            <a:pPr indent="-3111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300"/>
              <a:buChar char="➔"/>
            </a:pPr>
            <a:r>
              <a:rPr lang="fr" sz="1300"/>
              <a:t>Force between dogs improves efficiency.</a:t>
            </a:r>
            <a:endParaRPr sz="1300"/>
          </a:p>
        </p:txBody>
      </p:sp>
      <p:sp>
        <p:nvSpPr>
          <p:cNvPr id="87" name="Google Shape;87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Starting Point</a:t>
            </a:r>
            <a:endParaRPr/>
          </a:p>
        </p:txBody>
      </p:sp>
      <p:sp>
        <p:nvSpPr>
          <p:cNvPr id="93" name="Google Shape;93;p17"/>
          <p:cNvSpPr txBox="1"/>
          <p:nvPr>
            <p:ph idx="1" type="body"/>
          </p:nvPr>
        </p:nvSpPr>
        <p:spPr>
          <a:xfrm>
            <a:off x="311700" y="11838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600"/>
              <a:t>T</a:t>
            </a:r>
            <a:r>
              <a:rPr lang="fr" sz="1600"/>
              <a:t>ashiro et al. (2022), Guidance by multiple sheepdogs including abnormalities.</a:t>
            </a:r>
            <a:endParaRPr sz="16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94" name="Google Shape;94;p17" title="frilogo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7"/>
          <p:cNvSpPr txBox="1"/>
          <p:nvPr/>
        </p:nvSpPr>
        <p:spPr>
          <a:xfrm>
            <a:off x="639800" y="1885950"/>
            <a:ext cx="4369800" cy="22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"/>
              <a:buChar char="●"/>
            </a:pPr>
            <a:r>
              <a:rPr lang="fr" sz="1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One or more sheepherding dogs</a:t>
            </a:r>
            <a:endParaRPr sz="1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"/>
              <a:buChar char="●"/>
            </a:pPr>
            <a:r>
              <a:rPr lang="fr" sz="1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Force system</a:t>
            </a:r>
            <a:endParaRPr sz="1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"/>
              <a:buChar char="●"/>
            </a:pPr>
            <a:r>
              <a:rPr lang="fr" sz="1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Abnormal dog behaviour</a:t>
            </a:r>
            <a:endParaRPr sz="1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"/>
              <a:buChar char="●"/>
            </a:pPr>
            <a:r>
              <a:rPr lang="fr" sz="18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Corrective MSR algorithm</a:t>
            </a:r>
            <a:endParaRPr sz="18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6" name="Google Shape;96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type="title"/>
          </p:nvPr>
        </p:nvSpPr>
        <p:spPr>
          <a:xfrm>
            <a:off x="260600" y="393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Sheep agent behaviour</a:t>
            </a:r>
            <a:endParaRPr/>
          </a:p>
        </p:txBody>
      </p:sp>
      <p:sp>
        <p:nvSpPr>
          <p:cNvPr id="102" name="Google Shape;102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8"/>
          <p:cNvSpPr txBox="1"/>
          <p:nvPr>
            <p:ph idx="2" type="body"/>
          </p:nvPr>
        </p:nvSpPr>
        <p:spPr>
          <a:xfrm>
            <a:off x="4832400" y="1792075"/>
            <a:ext cx="3999900" cy="277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a_i(k) repulsive acceleration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b_i(k) alignment term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c_i(k) attraction between sheep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d_i(k) repulsion from sheepdog</a:t>
            </a:r>
            <a:endParaRPr/>
          </a:p>
        </p:txBody>
      </p:sp>
      <p:pic>
        <p:nvPicPr>
          <p:cNvPr id="104" name="Google Shape;104;p18" title="frilogo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106" name="Google Shape;10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0588" y="1792075"/>
            <a:ext cx="4276725" cy="281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0600" y="1249800"/>
            <a:ext cx="5141400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8"/>
          <p:cNvSpPr txBox="1"/>
          <p:nvPr/>
        </p:nvSpPr>
        <p:spPr>
          <a:xfrm>
            <a:off x="1354875" y="4568875"/>
            <a:ext cx="4905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Adapted from [1]</a:t>
            </a:r>
            <a:endParaRPr sz="11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Sheepdog agent behaviour</a:t>
            </a:r>
            <a:endParaRPr/>
          </a:p>
        </p:txBody>
      </p:sp>
      <p:sp>
        <p:nvSpPr>
          <p:cNvPr id="114" name="Google Shape;114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9"/>
          <p:cNvSpPr txBox="1"/>
          <p:nvPr>
            <p:ph idx="2" type="body"/>
          </p:nvPr>
        </p:nvSpPr>
        <p:spPr>
          <a:xfrm>
            <a:off x="4832400" y="1764525"/>
            <a:ext cx="3999900" cy="280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A_i(k) action to chase target Sheep T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B_i(k) interaction to keep away from target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C_i(k) interaction to keep away from goal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D_i(k) repulsive interaction between sheepdogs</a:t>
            </a:r>
            <a:endParaRPr/>
          </a:p>
        </p:txBody>
      </p:sp>
      <p:pic>
        <p:nvPicPr>
          <p:cNvPr id="116" name="Google Shape;11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764525"/>
            <a:ext cx="3826200" cy="307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9"/>
          <p:cNvPicPr preferRelativeResize="0"/>
          <p:nvPr/>
        </p:nvPicPr>
        <p:blipFill rotWithShape="1">
          <a:blip r:embed="rId4">
            <a:alphaModFix/>
          </a:blip>
          <a:srcRect b="14903" l="3122" r="3122" t="27329"/>
          <a:stretch/>
        </p:blipFill>
        <p:spPr>
          <a:xfrm>
            <a:off x="196750" y="1296150"/>
            <a:ext cx="5467075" cy="35045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9"/>
          <p:cNvSpPr txBox="1"/>
          <p:nvPr/>
        </p:nvSpPr>
        <p:spPr>
          <a:xfrm>
            <a:off x="1286750" y="4789500"/>
            <a:ext cx="4905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Adapted from [1]</a:t>
            </a:r>
            <a:endParaRPr sz="11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0"/>
          <p:cNvSpPr txBox="1"/>
          <p:nvPr>
            <p:ph type="title"/>
          </p:nvPr>
        </p:nvSpPr>
        <p:spPr>
          <a:xfrm>
            <a:off x="311700" y="2491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Circle formation by sheepdog agents</a:t>
            </a:r>
            <a:endParaRPr/>
          </a:p>
        </p:txBody>
      </p:sp>
      <p:sp>
        <p:nvSpPr>
          <p:cNvPr id="124" name="Google Shape;124;p2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20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6" name="Google Shape;126;p20" title="frilogo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25" y="4654075"/>
            <a:ext cx="1019625" cy="4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pic>
        <p:nvPicPr>
          <p:cNvPr id="128" name="Google Shape;12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64475" y="945188"/>
            <a:ext cx="5746462" cy="3830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0"/>
          <p:cNvSpPr txBox="1"/>
          <p:nvPr/>
        </p:nvSpPr>
        <p:spPr>
          <a:xfrm>
            <a:off x="3309250" y="4776150"/>
            <a:ext cx="4905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Adapted from [1]</a:t>
            </a:r>
            <a:endParaRPr sz="11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In practice:</a:t>
            </a:r>
            <a:endParaRPr/>
          </a:p>
        </p:txBody>
      </p:sp>
      <p:sp>
        <p:nvSpPr>
          <p:cNvPr id="135" name="Google Shape;135;p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21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7" name="Google Shape;137;p21" title="one_dog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0050" y="1245075"/>
            <a:ext cx="3416400" cy="341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1" title="more_dogs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5575" y="1245075"/>
            <a:ext cx="3416400" cy="34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