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</p:sldMasterIdLst>
  <p:notesMasterIdLst>
    <p:notesMasterId r:id="rId41"/>
  </p:notesMasterIdLst>
  <p:handoutMasterIdLst>
    <p:handoutMasterId r:id="rId42"/>
  </p:handoutMasterIdLst>
  <p:sldIdLst>
    <p:sldId id="259" r:id="rId2"/>
    <p:sldId id="258" r:id="rId3"/>
    <p:sldId id="268" r:id="rId4"/>
    <p:sldId id="277" r:id="rId5"/>
    <p:sldId id="278" r:id="rId6"/>
    <p:sldId id="279" r:id="rId7"/>
    <p:sldId id="280" r:id="rId8"/>
    <p:sldId id="281" r:id="rId9"/>
    <p:sldId id="276" r:id="rId10"/>
    <p:sldId id="270" r:id="rId11"/>
    <p:sldId id="271" r:id="rId12"/>
    <p:sldId id="272" r:id="rId13"/>
    <p:sldId id="273" r:id="rId14"/>
    <p:sldId id="274" r:id="rId15"/>
    <p:sldId id="282" r:id="rId16"/>
    <p:sldId id="284" r:id="rId17"/>
    <p:sldId id="286" r:id="rId18"/>
    <p:sldId id="288" r:id="rId19"/>
    <p:sldId id="289" r:id="rId20"/>
    <p:sldId id="291" r:id="rId21"/>
    <p:sldId id="292" r:id="rId22"/>
    <p:sldId id="293" r:id="rId23"/>
    <p:sldId id="294" r:id="rId24"/>
    <p:sldId id="296" r:id="rId25"/>
    <p:sldId id="309" r:id="rId26"/>
    <p:sldId id="297" r:id="rId27"/>
    <p:sldId id="299" r:id="rId28"/>
    <p:sldId id="313" r:id="rId29"/>
    <p:sldId id="300" r:id="rId30"/>
    <p:sldId id="301" r:id="rId31"/>
    <p:sldId id="302" r:id="rId32"/>
    <p:sldId id="303" r:id="rId33"/>
    <p:sldId id="308" r:id="rId34"/>
    <p:sldId id="305" r:id="rId35"/>
    <p:sldId id="304" r:id="rId36"/>
    <p:sldId id="306" r:id="rId37"/>
    <p:sldId id="310" r:id="rId38"/>
    <p:sldId id="311" r:id="rId39"/>
    <p:sldId id="312" r:id="rId4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6448" autoAdjust="0"/>
  </p:normalViewPr>
  <p:slideViewPr>
    <p:cSldViewPr snapToGrid="0">
      <p:cViewPr varScale="1">
        <p:scale>
          <a:sx n="76" d="100"/>
          <a:sy n="76" d="100"/>
        </p:scale>
        <p:origin x="67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0CF25-5F88-4703-939D-2BD8CFF4F196}" type="datetimeFigureOut">
              <a:rPr lang="sl-SI" smtClean="0"/>
              <a:t>19. 10. 2025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ABB22-943A-4239-A262-1CC7636F356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9354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BB13C-26B5-4960-BE4A-C322E9DDDA27}" type="datetimeFigureOut">
              <a:rPr lang="sl-SI" smtClean="0"/>
              <a:t>19. 10. 2025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742F2-41D2-4B9E-ABDF-75668913682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3364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44F3-D4C0-4101-8059-AF0872E50CE7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649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742F2-41D2-4B9E-ABDF-75668913682A}" type="slidenum">
              <a:rPr lang="sl-SI" smtClean="0"/>
              <a:t>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666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80B4DF9-2603-4E22-8EFF-7D9395EE0F2E}" type="slidenum">
              <a:rPr lang="en-US" altLang="en-US" sz="1200"/>
              <a:pPr eaLnBrk="1" hangingPunct="1"/>
              <a:t>30</a:t>
            </a:fld>
            <a:endParaRPr lang="en-US" altLang="en-US" sz="1200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550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FDF7895-4C63-4927-AF22-C32E012F843C}" type="slidenum">
              <a:rPr lang="en-US" altLang="en-US" sz="1200"/>
              <a:pPr eaLnBrk="1" hangingPunct="1"/>
              <a:t>31</a:t>
            </a:fld>
            <a:endParaRPr lang="en-US" altLang="en-US" sz="120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768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E73B739-B103-4259-A2A0-6928FC442680}" type="slidenum">
              <a:rPr lang="en-US" altLang="en-US" sz="1200"/>
              <a:pPr eaLnBrk="1" hangingPunct="1"/>
              <a:t>32</a:t>
            </a:fld>
            <a:endParaRPr lang="en-US" altLang="en-US" sz="1200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207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17B4C-5302-4A5A-9CD0-D460285BD44D}" type="slidenum">
              <a:rPr lang="en-US" altLang="en-US"/>
              <a:pPr/>
              <a:t>37</a:t>
            </a:fld>
            <a:endParaRPr lang="en-US" alt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37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17B4C-5302-4A5A-9CD0-D460285BD44D}" type="slidenum">
              <a:rPr lang="en-US" altLang="en-US"/>
              <a:pPr/>
              <a:t>38</a:t>
            </a:fld>
            <a:endParaRPr lang="en-US" alt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14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3FA8D-408B-4191-99A6-D2DA2A57B563}" type="slidenum">
              <a:rPr lang="en-US" altLang="en-US"/>
              <a:pPr/>
              <a:t>39</a:t>
            </a:fld>
            <a:endParaRPr lang="en-US" alt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111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F0EE-FFFD-40D8-B647-2641D23CF9B1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093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DB9-BB1E-496F-8B41-F4973C0450F1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483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0EC-CED0-4F21-ADB4-3A86A50C77FD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780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sebina - E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811633" y="939800"/>
            <a:ext cx="10607784" cy="8001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2" name="Ograda vsebine 2"/>
          <p:cNvSpPr>
            <a:spLocks noGrp="1"/>
          </p:cNvSpPr>
          <p:nvPr>
            <p:ph idx="1"/>
          </p:nvPr>
        </p:nvSpPr>
        <p:spPr>
          <a:xfrm>
            <a:off x="811633" y="1897063"/>
            <a:ext cx="10607784" cy="42926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E021E2A8-F742-4511-BF2F-EB9A258711C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Marko Robnik-Šikonja</a:t>
            </a:r>
          </a:p>
        </p:txBody>
      </p:sp>
    </p:spTree>
    <p:extLst>
      <p:ext uri="{BB962C8B-B14F-4D97-AF65-F5344CB8AC3E}">
        <p14:creationId xmlns:p14="http://schemas.microsoft.com/office/powerpoint/2010/main" val="334223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364B-8626-4350-A9BE-3F7B967BF0D9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EBD7-C37D-4E59-92E8-FF630E7E72C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935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6D80-84A7-4C83-A509-4640D87EC30E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360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C47E-C62C-4C71-BBA4-67C0C3F1809E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394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8EB-2214-4273-B42E-2302C4E03155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881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C9F-D451-426C-914B-078CA8ADC999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417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EE41-A19D-4E5D-A67B-C5C507834C94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224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1246-9E12-4237-BDD9-F0CBE487A027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007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C92-F38F-4FB2-B446-36D8279F9AAC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422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3C506-98F3-4376-980F-85AABCDF0E0E}" type="datetime1">
              <a:rPr lang="sl-SI" smtClean="0"/>
              <a:t>19. 10. 2025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292F-9562-437F-B2F1-621F2FE405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32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7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717" y="700477"/>
            <a:ext cx="8991600" cy="182200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en-US" dirty="0"/>
              <a:t>Statistical Predictive Modeling</a:t>
            </a:r>
            <a:br>
              <a:rPr lang="en-US" dirty="0"/>
            </a:br>
            <a:r>
              <a:rPr lang="en-US" dirty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26097" y="5678965"/>
            <a:ext cx="633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Intelligent Systems</a:t>
            </a:r>
            <a:endParaRPr lang="en-SI" dirty="0"/>
          </a:p>
          <a:p>
            <a:pPr algn="ctr"/>
            <a:r>
              <a:rPr lang="en-SI" dirty="0"/>
              <a:t>E</a:t>
            </a:r>
            <a:r>
              <a:rPr lang="en-US" dirty="0"/>
              <a:t>d</a:t>
            </a:r>
            <a:r>
              <a:rPr lang="en-SI" dirty="0" err="1"/>
              <a:t>i</a:t>
            </a:r>
            <a:r>
              <a:rPr lang="en-US" dirty="0"/>
              <a:t>t</a:t>
            </a:r>
            <a:r>
              <a:rPr lang="en-SI" dirty="0" err="1"/>
              <a:t>i</a:t>
            </a:r>
            <a:r>
              <a:rPr lang="en-US" dirty="0"/>
              <a:t>o</a:t>
            </a:r>
            <a:r>
              <a:rPr lang="en-SI" dirty="0"/>
              <a:t>n</a:t>
            </a:r>
            <a:r>
              <a:rPr lang="en-US" dirty="0"/>
              <a:t> 202</a:t>
            </a:r>
            <a:r>
              <a:rPr lang="en-GB" dirty="0"/>
              <a:t>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8302" y="5065376"/>
            <a:ext cx="384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 Dr Marko Robnik-Šikonja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3471" y="185745"/>
            <a:ext cx="6616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University of Ljubljana, Faculty of Computer and Information Science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29" y="1822668"/>
            <a:ext cx="4968766" cy="289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10" y="106362"/>
            <a:ext cx="10515600" cy="1325563"/>
          </a:xfrm>
        </p:spPr>
        <p:txBody>
          <a:bodyPr/>
          <a:lstStyle/>
          <a:p>
            <a:r>
              <a:rPr lang="en-US" dirty="0"/>
              <a:t>Further notation  for instances</a:t>
            </a:r>
            <a:r>
              <a:rPr lang="en-SI" dirty="0"/>
              <a:t> and attributes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768" y="1299403"/>
                <a:ext cx="11211910" cy="4745038"/>
              </a:xfrm>
            </p:spPr>
            <p:txBody>
              <a:bodyPr/>
              <a:lstStyle/>
              <a:p>
                <a:r>
                  <a:rPr lang="en-US" dirty="0"/>
                  <a:t>Suppose we observe</a:t>
                </a:r>
                <a:r>
                  <a:rPr lang="en-SI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I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believe that there is a relationship between Y and X.</a:t>
                </a:r>
              </a:p>
              <a:p>
                <a:r>
                  <a:rPr lang="en-US" dirty="0"/>
                  <a:t>We can model the relationship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f</a:t>
                </a:r>
                <a:r>
                  <a:rPr lang="en-US" dirty="0"/>
                  <a:t> is an unknown function and </a:t>
                </a:r>
                <a:r>
                  <a:rPr lang="en-US" i="1" dirty="0"/>
                  <a:t>ε</a:t>
                </a:r>
                <a:r>
                  <a:rPr lang="en-US" dirty="0"/>
                  <a:t> is a random error with mean zero.</a:t>
                </a:r>
                <a:endParaRPr lang="en-SI" dirty="0"/>
              </a:p>
              <a:p>
                <a:r>
                  <a:rPr lang="en-SI" dirty="0"/>
                  <a:t>Take care, the notation may be confusing, we also use 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8" y="1299403"/>
                <a:ext cx="11211910" cy="4745038"/>
              </a:xfrm>
              <a:blipFill>
                <a:blip r:embed="rId2"/>
                <a:stretch>
                  <a:fillRect l="-979" t="-1284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9611"/>
              </p:ext>
            </p:extLst>
          </p:nvPr>
        </p:nvGraphicFramePr>
        <p:xfrm>
          <a:off x="5504888" y="2394761"/>
          <a:ext cx="34766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3" imgW="939600" imgH="228600" progId="Equation.3">
                  <p:embed/>
                </p:oleObj>
              </mc:Choice>
              <mc:Fallback>
                <p:oleObj name="Enačba" r:id="rId3" imgW="939600" imgH="228600" progId="Equation.3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888" y="2394761"/>
                        <a:ext cx="34766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0987FDD-F3FC-4D53-B461-36A087646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340" y="4867965"/>
            <a:ext cx="1738527" cy="18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/>
          <a:stretch>
            <a:fillRect/>
          </a:stretch>
        </p:blipFill>
        <p:spPr bwMode="auto">
          <a:xfrm>
            <a:off x="3124200" y="1687512"/>
            <a:ext cx="5410200" cy="5018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29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046029" y="1690688"/>
            <a:ext cx="5403850" cy="5029200"/>
            <a:chOff x="960" y="1056"/>
            <a:chExt cx="3404" cy="3168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832" y="22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8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/>
            <a:stretch>
              <a:fillRect/>
            </a:stretch>
          </p:blipFill>
          <p:spPr bwMode="auto">
            <a:xfrm>
              <a:off x="960" y="1056"/>
              <a:ext cx="3404" cy="3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2640" y="196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876" y="1824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ε</a:t>
              </a:r>
              <a:r>
                <a:rPr lang="en-US" baseline="-25000" dirty="0"/>
                <a:t>i</a:t>
              </a:r>
              <a:endParaRPr lang="en-US" dirty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 flipV="1">
              <a:off x="1920" y="2688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208" y="30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f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95D5B86-6469-4431-B029-E6C09D0F0325}"/>
              </a:ext>
            </a:extLst>
          </p:cNvPr>
          <p:cNvSpPr txBox="1"/>
          <p:nvPr/>
        </p:nvSpPr>
        <p:spPr>
          <a:xfrm>
            <a:off x="967409" y="2442817"/>
            <a:ext cx="318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I" dirty="0"/>
              <a:t>Assuming we know  </a:t>
            </a:r>
            <a:r>
              <a:rPr lang="en-SI" i="1" dirty="0"/>
              <a:t>f</a:t>
            </a:r>
            <a:r>
              <a:rPr lang="en-SI" dirty="0"/>
              <a:t> (in red)</a:t>
            </a:r>
          </a:p>
        </p:txBody>
      </p:sp>
    </p:spTree>
    <p:extLst>
      <p:ext uri="{BB962C8B-B14F-4D97-AF65-F5344CB8AC3E}">
        <p14:creationId xmlns:p14="http://schemas.microsoft.com/office/powerpoint/2010/main" val="189142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standard deviations</a:t>
            </a:r>
            <a:r>
              <a:rPr lang="en-SI" dirty="0"/>
              <a:t> of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0621" y="1981201"/>
            <a:ext cx="3712779" cy="437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difficulty of estimating</a:t>
            </a:r>
            <a:r>
              <a:rPr lang="en-US" sz="3200" i="1" dirty="0"/>
              <a:t> f </a:t>
            </a:r>
            <a:r>
              <a:rPr lang="en-US" sz="3200" dirty="0"/>
              <a:t>will depend on the standard deviation of the </a:t>
            </a:r>
            <a:r>
              <a:rPr lang="en-US" sz="3200" dirty="0">
                <a:cs typeface="Times New Roman" pitchFamily="18" charset="0"/>
              </a:rPr>
              <a:t>ε’s.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/>
          <a:stretch>
            <a:fillRect/>
          </a:stretch>
        </p:blipFill>
        <p:spPr bwMode="auto">
          <a:xfrm>
            <a:off x="4495800" y="1590676"/>
            <a:ext cx="5334000" cy="526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</a:t>
            </a:r>
            <a:br>
              <a:rPr lang="en-US" dirty="0"/>
            </a:br>
            <a:r>
              <a:rPr lang="en-US" dirty="0"/>
              <a:t>estimates for</a:t>
            </a:r>
            <a:r>
              <a:rPr lang="en-US" i="1" dirty="0"/>
              <a:t> 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/>
          <a:stretch>
            <a:fillRect/>
          </a:stretch>
        </p:blipFill>
        <p:spPr bwMode="auto">
          <a:xfrm>
            <a:off x="5341749" y="184586"/>
            <a:ext cx="6754677" cy="66734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67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vs. Education and  Seniority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40426" r="19167" b="20213"/>
          <a:stretch/>
        </p:blipFill>
        <p:spPr bwMode="auto">
          <a:xfrm>
            <a:off x="3352800" y="1524001"/>
            <a:ext cx="5845630" cy="492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1252" y="1524001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Multidimensional </a:t>
            </a:r>
            <a:r>
              <a:rPr lang="en-US" b="1" dirty="0"/>
              <a:t>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42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goal of learning: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can produce a good estimate for </a:t>
            </a:r>
            <a:r>
              <a:rPr lang="en-US" i="1" dirty="0"/>
              <a:t>f</a:t>
            </a:r>
            <a:r>
              <a:rPr lang="en-US" dirty="0"/>
              <a:t> (and the variance of </a:t>
            </a:r>
            <a:r>
              <a:rPr lang="en-US" i="1" dirty="0"/>
              <a:t>ε</a:t>
            </a:r>
            <a:r>
              <a:rPr lang="en-US" dirty="0"/>
              <a:t> is not too large)</a:t>
            </a:r>
            <a:r>
              <a:rPr lang="en-SI" dirty="0"/>
              <a:t>,</a:t>
            </a:r>
            <a:r>
              <a:rPr lang="en-US" dirty="0"/>
              <a:t> we can make accurate predictions for the response, </a:t>
            </a:r>
            <a:r>
              <a:rPr lang="en-US" i="1" dirty="0"/>
              <a:t>Y</a:t>
            </a:r>
            <a:r>
              <a:rPr lang="en-SI" i="1" baseline="-25000" dirty="0"/>
              <a:t>i</a:t>
            </a:r>
            <a:r>
              <a:rPr lang="en-US" dirty="0"/>
              <a:t>, based on a new value of X</a:t>
            </a:r>
            <a:r>
              <a:rPr lang="en-SI" baseline="-25000" dirty="0"/>
              <a:t>i.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Example: Direct Mailing Prediction</a:t>
            </a:r>
          </a:p>
          <a:p>
            <a:pPr lvl="1"/>
            <a:r>
              <a:rPr lang="en-US" dirty="0"/>
              <a:t>Interested in predicting how much money an individual will donate based on observations from 90,000 people on which we have recorded over 400 different characteristics.</a:t>
            </a:r>
          </a:p>
          <a:p>
            <a:pPr lvl="1"/>
            <a:r>
              <a:rPr lang="en-US" dirty="0"/>
              <a:t>Don’t care too much about each individual characteristic. </a:t>
            </a:r>
          </a:p>
          <a:p>
            <a:pPr lvl="1"/>
            <a:r>
              <a:rPr lang="en-US" dirty="0"/>
              <a:t>Just want to know: For a given individual should I send out a mailing?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goal of learning: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86" y="1690688"/>
            <a:ext cx="11190950" cy="4803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often we are interested in the type of relationship between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SI" dirty="0"/>
              <a:t>all </a:t>
            </a:r>
            <a:r>
              <a:rPr lang="en-US" dirty="0"/>
              <a:t>the </a:t>
            </a:r>
            <a:r>
              <a:rPr lang="en-US" i="1" dirty="0"/>
              <a:t>X</a:t>
            </a:r>
            <a:r>
              <a:rPr lang="en-SI" i="1" baseline="-25000" dirty="0"/>
              <a:t>.j</a:t>
            </a:r>
            <a:r>
              <a:rPr lang="en-US" baseline="-25000" dirty="0"/>
              <a:t> </a:t>
            </a:r>
          </a:p>
          <a:p>
            <a:r>
              <a:rPr lang="en-US" dirty="0"/>
              <a:t>For example, </a:t>
            </a:r>
          </a:p>
          <a:p>
            <a:pPr lvl="1"/>
            <a:r>
              <a:rPr lang="en-US" dirty="0"/>
              <a:t>Which particular predictors actually affect the response? </a:t>
            </a:r>
          </a:p>
          <a:p>
            <a:pPr lvl="1"/>
            <a:r>
              <a:rPr lang="en-US" dirty="0"/>
              <a:t>Is the relationship positive or negative? </a:t>
            </a:r>
          </a:p>
          <a:p>
            <a:pPr lvl="1"/>
            <a:r>
              <a:rPr lang="en-US" dirty="0"/>
              <a:t>Is the relationship a simple linear one or is it more complicated</a:t>
            </a:r>
            <a:r>
              <a:rPr lang="en-SI" dirty="0"/>
              <a:t>,</a:t>
            </a:r>
            <a:r>
              <a:rPr lang="en-US" dirty="0"/>
              <a:t> etc.?</a:t>
            </a:r>
            <a:endParaRPr lang="en-SI" dirty="0"/>
          </a:p>
          <a:p>
            <a:pPr lvl="1"/>
            <a:r>
              <a:rPr lang="en-SI" dirty="0"/>
              <a:t>For a given (</a:t>
            </a:r>
            <a:r>
              <a:rPr lang="en-GB" dirty="0"/>
              <a:t>X</a:t>
            </a:r>
            <a:r>
              <a:rPr lang="en-SI" baseline="-25000" dirty="0"/>
              <a:t>i.</a:t>
            </a:r>
            <a:r>
              <a:rPr lang="en-SI" dirty="0"/>
              <a:t>, </a:t>
            </a:r>
            <a:r>
              <a:rPr lang="en-GB" dirty="0"/>
              <a:t>Y</a:t>
            </a:r>
            <a:r>
              <a:rPr lang="en-SI" baseline="-25000" dirty="0"/>
              <a:t>i</a:t>
            </a:r>
            <a:r>
              <a:rPr lang="en-SI" dirty="0"/>
              <a:t>), which feature values </a:t>
            </a:r>
            <a:r>
              <a:rPr lang="en-SI" dirty="0" err="1"/>
              <a:t>x</a:t>
            </a:r>
            <a:r>
              <a:rPr lang="en-SI" baseline="-25000" dirty="0" err="1"/>
              <a:t>ij</a:t>
            </a:r>
            <a:r>
              <a:rPr lang="en-SI" dirty="0"/>
              <a:t> are the most important to determine </a:t>
            </a:r>
            <a:r>
              <a:rPr lang="en-SI" dirty="0" err="1"/>
              <a:t>y</a:t>
            </a:r>
            <a:r>
              <a:rPr lang="en-SI" baseline="-25000" dirty="0" err="1"/>
              <a:t>i</a:t>
            </a:r>
            <a:r>
              <a:rPr lang="en-SI" dirty="0"/>
              <a:t>?</a:t>
            </a:r>
            <a:endParaRPr lang="en-US" dirty="0"/>
          </a:p>
          <a:p>
            <a:r>
              <a:rPr lang="en-US" dirty="0"/>
              <a:t>Sometimes more important than prediction, e.g., in medicine.</a:t>
            </a:r>
          </a:p>
          <a:p>
            <a:r>
              <a:rPr lang="en-US" dirty="0"/>
              <a:t>Example: Housing Inference</a:t>
            </a:r>
          </a:p>
          <a:p>
            <a:pPr lvl="1"/>
            <a:r>
              <a:rPr lang="en-US" dirty="0"/>
              <a:t>Wish to predict median house price based on 14 variables.</a:t>
            </a:r>
          </a:p>
          <a:p>
            <a:pPr lvl="1"/>
            <a:r>
              <a:rPr lang="en-US" dirty="0"/>
              <a:t>Probably want to understand which factors have the biggest effect on the response and how big the effect is.</a:t>
            </a:r>
          </a:p>
          <a:p>
            <a:pPr lvl="1"/>
            <a:r>
              <a:rPr lang="en-US" dirty="0"/>
              <a:t>For example</a:t>
            </a:r>
            <a:r>
              <a:rPr lang="en-SI" dirty="0"/>
              <a:t>,</a:t>
            </a:r>
            <a:r>
              <a:rPr lang="en-US" dirty="0"/>
              <a:t> how much impact does a river view have on the house value etc.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estimate </a:t>
            </a:r>
            <a:r>
              <a:rPr lang="en-US" i="1" dirty="0"/>
              <a:t>f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will assume we have observed a set of </a:t>
            </a:r>
            <a:r>
              <a:rPr lang="en-US" sz="2400" b="1" dirty="0"/>
              <a:t>training data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  <a:p>
            <a:r>
              <a:rPr lang="en-US" sz="2400" dirty="0"/>
              <a:t>We must then use the training data and a statistical method to estimate f.</a:t>
            </a:r>
          </a:p>
          <a:p>
            <a:r>
              <a:rPr lang="en-US" sz="2400" dirty="0"/>
              <a:t>Statistical Learning Methods: </a:t>
            </a:r>
          </a:p>
          <a:p>
            <a:pPr lvl="1"/>
            <a:r>
              <a:rPr lang="en-US" sz="2000" dirty="0"/>
              <a:t>Parametric Methods</a:t>
            </a:r>
          </a:p>
          <a:p>
            <a:pPr lvl="1"/>
            <a:r>
              <a:rPr lang="en-US" sz="2000" dirty="0"/>
              <a:t>Non-parametric Methods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58928"/>
              </p:ext>
            </p:extLst>
          </p:nvPr>
        </p:nvGraphicFramePr>
        <p:xfrm>
          <a:off x="2746214" y="2362199"/>
          <a:ext cx="65532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900" imgH="228600" progId="Equation.3">
                  <p:embed/>
                </p:oleObj>
              </mc:Choice>
              <mc:Fallback>
                <p:oleObj name="Equation" r:id="rId2" imgW="1866900" imgH="228600" progId="Equation.3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214" y="2362199"/>
                        <a:ext cx="65532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0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285" y="76250"/>
            <a:ext cx="9707230" cy="964274"/>
          </a:xfrm>
        </p:spPr>
        <p:txBody>
          <a:bodyPr/>
          <a:lstStyle/>
          <a:p>
            <a:r>
              <a:rPr lang="en-US" dirty="0"/>
              <a:t>Parametric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1" y="1139530"/>
            <a:ext cx="11705309" cy="5399382"/>
          </a:xfrm>
        </p:spPr>
        <p:txBody>
          <a:bodyPr>
            <a:noAutofit/>
          </a:bodyPr>
          <a:lstStyle/>
          <a:p>
            <a:r>
              <a:rPr lang="en-US" sz="2400" dirty="0"/>
              <a:t>They reduce the problem of estimating </a:t>
            </a:r>
            <a:r>
              <a:rPr lang="en-US" sz="2400" i="1" dirty="0"/>
              <a:t>f</a:t>
            </a:r>
            <a:r>
              <a:rPr lang="en-US" sz="2400" dirty="0"/>
              <a:t> down to one of estimating a set of parameters.</a:t>
            </a:r>
          </a:p>
          <a:p>
            <a:r>
              <a:rPr lang="en-US" sz="2400" dirty="0"/>
              <a:t>They involve a two-step model-based approach</a:t>
            </a:r>
            <a:br>
              <a:rPr lang="en-US" sz="2400" dirty="0"/>
            </a:br>
            <a:endParaRPr lang="en-US" sz="2400" dirty="0"/>
          </a:p>
          <a:p>
            <a:pPr marL="274320" lvl="1" indent="0">
              <a:buNone/>
            </a:pPr>
            <a:r>
              <a:rPr lang="en-US" u="sng" dirty="0"/>
              <a:t>STEP 1:</a:t>
            </a:r>
          </a:p>
          <a:p>
            <a:pPr marL="274320" lvl="1" indent="0">
              <a:buNone/>
            </a:pPr>
            <a:r>
              <a:rPr lang="en-US" dirty="0"/>
              <a:t>Make some assumption about the functional form of </a:t>
            </a:r>
            <a:r>
              <a:rPr lang="en-US" i="1" dirty="0"/>
              <a:t>f</a:t>
            </a:r>
            <a:r>
              <a:rPr lang="en-US" dirty="0"/>
              <a:t>, i.e. come up with a model. The most common example is a linear model</a:t>
            </a:r>
            <a:r>
              <a:rPr lang="en-SI" dirty="0"/>
              <a:t>,</a:t>
            </a:r>
            <a:r>
              <a:rPr lang="en-US" dirty="0"/>
              <a:t> i.e.</a:t>
            </a:r>
          </a:p>
          <a:p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2400" dirty="0"/>
              <a:t>More complicated and flexible models for </a:t>
            </a:r>
            <a:r>
              <a:rPr lang="en-US" sz="2400" i="1" dirty="0"/>
              <a:t>f </a:t>
            </a:r>
            <a:r>
              <a:rPr lang="en-US" sz="2400" dirty="0"/>
              <a:t>are often more realistic.</a:t>
            </a:r>
            <a:br>
              <a:rPr lang="en-US" sz="2400" dirty="0"/>
            </a:br>
            <a:endParaRPr lang="en-US" sz="2400" dirty="0"/>
          </a:p>
          <a:p>
            <a:pPr marL="400050" lvl="1" indent="0">
              <a:buNone/>
            </a:pPr>
            <a:r>
              <a:rPr lang="en-US" u="sng" dirty="0"/>
              <a:t>STEP 2:</a:t>
            </a:r>
          </a:p>
          <a:p>
            <a:pPr marL="400050" lvl="1" indent="0">
              <a:buNone/>
            </a:pPr>
            <a:r>
              <a:rPr lang="en-US" dirty="0"/>
              <a:t>Use the training data to fit the model, i.e. estimate </a:t>
            </a:r>
            <a:r>
              <a:rPr lang="en-US" i="1" dirty="0"/>
              <a:t>f</a:t>
            </a:r>
            <a:r>
              <a:rPr lang="en-US" dirty="0"/>
              <a:t> or equivalently the unknown parameters such as β</a:t>
            </a:r>
            <a:r>
              <a:rPr lang="en-US" baseline="-25000" dirty="0"/>
              <a:t>0</a:t>
            </a:r>
            <a:r>
              <a:rPr lang="en-US" dirty="0"/>
              <a:t>, β</a:t>
            </a:r>
            <a:r>
              <a:rPr lang="en-US" baseline="-25000" dirty="0"/>
              <a:t>1</a:t>
            </a:r>
            <a:r>
              <a:rPr lang="en-US" dirty="0"/>
              <a:t>, β</a:t>
            </a:r>
            <a:r>
              <a:rPr lang="en-US" baseline="-25000" dirty="0"/>
              <a:t>2</a:t>
            </a:r>
            <a:r>
              <a:rPr lang="en-US" dirty="0"/>
              <a:t>,…β</a:t>
            </a:r>
            <a:r>
              <a:rPr lang="en-US" baseline="-25000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linear model the most common method uses ordinary least squares (OLS).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587997"/>
              </p:ext>
            </p:extLst>
          </p:nvPr>
        </p:nvGraphicFramePr>
        <p:xfrm>
          <a:off x="2022475" y="3532188"/>
          <a:ext cx="62341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241300" progId="Equation.3">
                  <p:embed/>
                </p:oleObj>
              </mc:Choice>
              <mc:Fallback>
                <p:oleObj name="Equation" r:id="rId2" imgW="2451100" imgH="241300" progId="Equation.3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3532188"/>
                        <a:ext cx="62341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3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Learning</a:t>
            </a:r>
            <a:r>
              <a:rPr lang="en-US" dirty="0"/>
              <a:t> is the act of acquiring new, or modifying and reinforcing existing, </a:t>
            </a:r>
            <a:r>
              <a:rPr lang="en-US" dirty="0">
                <a:solidFill>
                  <a:srgbClr val="FF0000"/>
                </a:solidFill>
              </a:rPr>
              <a:t>knowledge, behaviors, skills, values, or preferences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may involve </a:t>
            </a:r>
            <a:r>
              <a:rPr lang="en-US" dirty="0">
                <a:solidFill>
                  <a:srgbClr val="0070C0"/>
                </a:solidFill>
              </a:rPr>
              <a:t>synthesizing different types of information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Statistical learning </a:t>
            </a:r>
            <a:r>
              <a:rPr lang="en-US" dirty="0"/>
              <a:t>deals with the problem of finding </a:t>
            </a:r>
            <a:r>
              <a:rPr lang="en-US" dirty="0">
                <a:solidFill>
                  <a:srgbClr val="FF0000"/>
                </a:solidFill>
              </a:rPr>
              <a:t>a predictive function </a:t>
            </a:r>
            <a:r>
              <a:rPr lang="en-US" dirty="0">
                <a:solidFill>
                  <a:srgbClr val="0070C0"/>
                </a:solidFill>
              </a:rPr>
              <a:t>based on data.</a:t>
            </a:r>
            <a:r>
              <a:rPr lang="en-US" dirty="0"/>
              <a:t> </a:t>
            </a:r>
            <a:br>
              <a:rPr lang="en-SI" dirty="0"/>
            </a:br>
            <a:endParaRPr lang="en-US" dirty="0"/>
          </a:p>
          <a:p>
            <a:r>
              <a:rPr lang="en-US" dirty="0"/>
              <a:t>The </a:t>
            </a:r>
            <a:r>
              <a:rPr lang="en-SI" dirty="0"/>
              <a:t>primary </a:t>
            </a:r>
            <a:r>
              <a:rPr lang="en-US" dirty="0"/>
              <a:t>goals of statistical learning: prediction and understanding.</a:t>
            </a:r>
            <a:endParaRPr lang="en-SI" dirty="0"/>
          </a:p>
          <a:p>
            <a:endParaRPr lang="en-SI" dirty="0"/>
          </a:p>
          <a:p>
            <a:r>
              <a:rPr lang="en-SI" dirty="0"/>
              <a:t>Many different learning settings and data types, rapidly spreading in many areas of science, technology, and analytics, e.g., the Nobel prize in physics in 2024 to Hopfield and Hinton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 linear regression estimate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0389" y="1770994"/>
            <a:ext cx="2438400" cy="437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 if the standard deviation is low, we will still get a bad answer if we use the wrong model.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4396" r="17033" b="53446"/>
          <a:stretch/>
        </p:blipFill>
        <p:spPr bwMode="auto">
          <a:xfrm>
            <a:off x="4114800" y="1447800"/>
            <a:ext cx="5104564" cy="424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40426" r="19167" b="20213"/>
          <a:stretch/>
        </p:blipFill>
        <p:spPr bwMode="auto">
          <a:xfrm>
            <a:off x="8071579" y="4495801"/>
            <a:ext cx="2587210" cy="217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33800" y="5867400"/>
          <a:ext cx="423582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300" imgH="215900" progId="Equation.3">
                  <p:embed/>
                </p:oleObj>
              </mc:Choice>
              <mc:Fallback>
                <p:oleObj name="Equation" r:id="rId4" imgW="2400300" imgH="2159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5867400"/>
                        <a:ext cx="4235824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64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Non-parametric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do not make explicit assumptions about the functional form of </a:t>
            </a:r>
            <a:r>
              <a:rPr lang="en-US" i="1" dirty="0"/>
              <a:t>f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u="sng" dirty="0"/>
              <a:t>Advantage: </a:t>
            </a:r>
            <a:r>
              <a:rPr lang="en-US" dirty="0"/>
              <a:t>They accurately fit a wider range of possible shapes of </a:t>
            </a:r>
            <a:r>
              <a:rPr lang="en-US" i="1" dirty="0"/>
              <a:t>f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u="sng" dirty="0"/>
              <a:t>Disadvantage:</a:t>
            </a:r>
            <a:r>
              <a:rPr lang="en-US" dirty="0"/>
              <a:t> A large number of observations </a:t>
            </a:r>
            <a:r>
              <a:rPr lang="en-SI" dirty="0"/>
              <a:t>may be</a:t>
            </a:r>
            <a:r>
              <a:rPr lang="en-US" dirty="0"/>
              <a:t> required to obtain an accurate estimate of </a:t>
            </a:r>
            <a:r>
              <a:rPr lang="en-US" i="1" dirty="0"/>
              <a:t>f</a:t>
            </a:r>
            <a:r>
              <a:rPr lang="en-SI" i="1" dirty="0"/>
              <a:t>¸.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 thin-plate spline estimate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28077" y="2079172"/>
            <a:ext cx="3268717" cy="437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Non-linear regression methods are more flexible and can potentially provide more accurate estimates.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t="5594" r="17421" b="54447"/>
          <a:stretch/>
        </p:blipFill>
        <p:spPr bwMode="auto">
          <a:xfrm>
            <a:off x="4191001" y="1447800"/>
            <a:ext cx="4893549" cy="40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40426" r="19167" b="20213"/>
          <a:stretch/>
        </p:blipFill>
        <p:spPr bwMode="auto">
          <a:xfrm>
            <a:off x="8048133" y="4572001"/>
            <a:ext cx="2587210" cy="217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89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3" y="2074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Trade-off between prediction accuracy and model interpretability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59" y="1716508"/>
            <a:ext cx="10859503" cy="4999954"/>
          </a:xfrm>
        </p:spPr>
        <p:txBody>
          <a:bodyPr>
            <a:noAutofit/>
          </a:bodyPr>
          <a:lstStyle/>
          <a:p>
            <a:r>
              <a:rPr lang="en-US" sz="2400" dirty="0"/>
              <a:t>Why not just use a more flexible method if it is more realistic?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/>
              <a:t>Reason 1: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A simple method such as linear regression produces a model which is much easier to interpret (the inference part is better). For example, in a linear model, β</a:t>
            </a:r>
            <a:r>
              <a:rPr lang="en-US" sz="2400" baseline="-25000" dirty="0"/>
              <a:t>j</a:t>
            </a:r>
            <a:r>
              <a:rPr lang="en-US" sz="2400" dirty="0"/>
              <a:t> is the average increase in Y for a one unit increase in X</a:t>
            </a:r>
            <a:r>
              <a:rPr lang="en-US" sz="2400" baseline="-25000" dirty="0"/>
              <a:t>j</a:t>
            </a:r>
            <a:r>
              <a:rPr lang="en-US" sz="2400" dirty="0"/>
              <a:t> holding all other variables constant.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/>
              <a:t>Reason 2: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Even if you are only interested in prediction, so the first reason is not relevant, it is often possible to get more accurate predictions with a simple, instead of a complicated, model. This seems counter intuitive but has to do with the fact that it is harder to fit a more flexible model.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poor estimate: overfitting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27386" y="1889235"/>
            <a:ext cx="2843048" cy="437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Non-linear regression methods can also be too flexible and produce poor estimates for </a:t>
            </a:r>
            <a:r>
              <a:rPr lang="en-US" sz="2800" i="1" dirty="0"/>
              <a:t>f</a:t>
            </a:r>
            <a:r>
              <a:rPr lang="en-US" sz="2800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5403" r="17906" b="54637"/>
          <a:stretch/>
        </p:blipFill>
        <p:spPr bwMode="auto">
          <a:xfrm>
            <a:off x="4392431" y="1502978"/>
            <a:ext cx="4621404" cy="381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40426" r="19167" b="20213"/>
          <a:stretch/>
        </p:blipFill>
        <p:spPr bwMode="auto">
          <a:xfrm>
            <a:off x="8080790" y="4572001"/>
            <a:ext cx="2587210" cy="217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179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98" y="81186"/>
            <a:ext cx="9707230" cy="890481"/>
          </a:xfrm>
        </p:spPr>
        <p:txBody>
          <a:bodyPr/>
          <a:lstStyle/>
          <a:p>
            <a:r>
              <a:rPr lang="en-US" dirty="0"/>
              <a:t>Goodness of fit for three models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804"/>
          <a:stretch/>
        </p:blipFill>
        <p:spPr>
          <a:xfrm>
            <a:off x="372431" y="1051557"/>
            <a:ext cx="4490324" cy="50006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EBD7-C37D-4E59-92E8-FF630E7E72C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47560" y="4145452"/>
            <a:ext cx="2844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RIGHT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: Test MSE</a:t>
            </a:r>
          </a:p>
          <a:p>
            <a:r>
              <a:rPr lang="en-US" dirty="0">
                <a:solidFill>
                  <a:schemeClr val="accent1"/>
                </a:solidFill>
              </a:rPr>
              <a:t>Grey</a:t>
            </a:r>
            <a:r>
              <a:rPr lang="en-US" dirty="0"/>
              <a:t>: Training MSE</a:t>
            </a:r>
          </a:p>
          <a:p>
            <a:r>
              <a:rPr lang="en-US" dirty="0"/>
              <a:t>Dashed:  Minimum possible test MSE (irreducible error)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47559" y="971667"/>
            <a:ext cx="28444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LEFT</a:t>
            </a:r>
          </a:p>
          <a:p>
            <a:r>
              <a:rPr lang="en-US" dirty="0"/>
              <a:t>Black: Truth</a:t>
            </a:r>
          </a:p>
          <a:p>
            <a:r>
              <a:rPr lang="en-US" dirty="0">
                <a:solidFill>
                  <a:srgbClr val="FF6600"/>
                </a:solidFill>
              </a:rPr>
              <a:t>Orange:</a:t>
            </a:r>
            <a:r>
              <a:rPr lang="en-US" dirty="0"/>
              <a:t> Linear Estimate</a:t>
            </a:r>
          </a:p>
          <a:p>
            <a:r>
              <a:rPr lang="en-US" dirty="0">
                <a:solidFill>
                  <a:srgbClr val="3366FF"/>
                </a:solidFill>
              </a:rPr>
              <a:t>Blue</a:t>
            </a:r>
            <a:r>
              <a:rPr lang="en-US" dirty="0"/>
              <a:t>:  smoothing spline </a:t>
            </a:r>
          </a:p>
          <a:p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/>
              <a:t>:  smoothing spline (more flexible)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C725307-2253-4FBE-9CB8-1EEF3767D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19"/>
          <a:stretch/>
        </p:blipFill>
        <p:spPr>
          <a:xfrm>
            <a:off x="4997596" y="1051557"/>
            <a:ext cx="4443370" cy="50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16" y="187188"/>
            <a:ext cx="10567913" cy="822906"/>
          </a:xfrm>
        </p:spPr>
        <p:txBody>
          <a:bodyPr>
            <a:noAutofit/>
          </a:bodyPr>
          <a:lstStyle/>
          <a:p>
            <a:r>
              <a:rPr lang="en-US" sz="3200" dirty="0"/>
              <a:t>Supervised, unsupervised, semi-supervised, self-supervised, weakly-supervised learning 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54" y="1184814"/>
            <a:ext cx="11231570" cy="5123232"/>
          </a:xfrm>
        </p:spPr>
        <p:txBody>
          <a:bodyPr>
            <a:noAutofit/>
          </a:bodyPr>
          <a:lstStyle/>
          <a:p>
            <a:r>
              <a:rPr lang="en-US" sz="2000" dirty="0"/>
              <a:t>We can divide learning problems into Supervised and Unsupervised situations</a:t>
            </a:r>
          </a:p>
          <a:p>
            <a:r>
              <a:rPr lang="en-US" sz="2000" u="sng" dirty="0"/>
              <a:t>Supervised learning:</a:t>
            </a:r>
            <a:r>
              <a:rPr lang="en-US" sz="2000" dirty="0"/>
              <a:t>  </a:t>
            </a:r>
          </a:p>
          <a:p>
            <a:pPr lvl="1"/>
            <a:r>
              <a:rPr lang="en-US" sz="2000" dirty="0"/>
              <a:t>Supervised Learning is where both the predictors, </a:t>
            </a:r>
            <a:r>
              <a:rPr lang="en-US" sz="2000" b="1" dirty="0"/>
              <a:t>X</a:t>
            </a:r>
            <a:r>
              <a:rPr lang="en-US" sz="2000" baseline="-25000" dirty="0"/>
              <a:t>i</a:t>
            </a:r>
            <a:r>
              <a:rPr lang="en-US" sz="2000" dirty="0"/>
              <a:t>, and the response, Y</a:t>
            </a:r>
            <a:r>
              <a:rPr lang="en-US" sz="2000" baseline="-25000" dirty="0"/>
              <a:t>i</a:t>
            </a:r>
            <a:r>
              <a:rPr lang="en-US" sz="2000" dirty="0"/>
              <a:t>, are observed.</a:t>
            </a:r>
          </a:p>
          <a:p>
            <a:pPr lvl="1"/>
            <a:r>
              <a:rPr lang="en-US" sz="2000" dirty="0"/>
              <a:t>e.g., linear regression</a:t>
            </a:r>
          </a:p>
          <a:p>
            <a:r>
              <a:rPr lang="en-US" sz="2000" u="sng" dirty="0"/>
              <a:t>Unsupervised learning:</a:t>
            </a:r>
          </a:p>
          <a:p>
            <a:pPr lvl="1"/>
            <a:r>
              <a:rPr lang="en-US" sz="2000" dirty="0"/>
              <a:t>In this situation only the </a:t>
            </a:r>
            <a:r>
              <a:rPr lang="en-US" sz="2000" b="1" dirty="0"/>
              <a:t>X</a:t>
            </a:r>
            <a:r>
              <a:rPr lang="en-US" sz="2000" baseline="-25000" dirty="0"/>
              <a:t>i</a:t>
            </a:r>
            <a:r>
              <a:rPr lang="en-US" sz="2000" dirty="0"/>
              <a:t>’s are observed. </a:t>
            </a:r>
          </a:p>
          <a:p>
            <a:pPr lvl="1"/>
            <a:r>
              <a:rPr lang="en-US" sz="2000" dirty="0"/>
              <a:t>We need to use the </a:t>
            </a:r>
            <a:r>
              <a:rPr lang="en-US" sz="2000" b="1" dirty="0"/>
              <a:t>X</a:t>
            </a:r>
            <a:r>
              <a:rPr lang="en-US" sz="2000" baseline="-25000" dirty="0"/>
              <a:t>i</a:t>
            </a:r>
            <a:r>
              <a:rPr lang="en-US" sz="2000" dirty="0"/>
              <a:t>’s to guess what Y would have been and build a model from there.</a:t>
            </a:r>
          </a:p>
          <a:p>
            <a:pPr lvl="1"/>
            <a:r>
              <a:rPr lang="en-US" sz="2000" dirty="0"/>
              <a:t>A common example is market segmentation where we try to divide potential customers into groups based on their characteristics.</a:t>
            </a:r>
          </a:p>
          <a:p>
            <a:pPr lvl="1"/>
            <a:r>
              <a:rPr lang="en-US" sz="2000" dirty="0"/>
              <a:t>A common approach is clustering.</a:t>
            </a:r>
          </a:p>
          <a:p>
            <a:pPr lvl="2"/>
            <a:r>
              <a:rPr lang="en-US" altLang="en-US" dirty="0"/>
              <a:t>Idea: Maximizing i</a:t>
            </a:r>
            <a:r>
              <a:rPr lang="sl-SI" altLang="en-US" dirty="0"/>
              <a:t>n</a:t>
            </a:r>
            <a:r>
              <a:rPr lang="en-US" altLang="en-US" dirty="0"/>
              <a:t>itra-cluster similarity &amp; minimizing inter-cluster similarity</a:t>
            </a:r>
          </a:p>
          <a:p>
            <a:r>
              <a:rPr lang="en-US" sz="2000" u="sng" dirty="0"/>
              <a:t>Semi-supervised learning</a:t>
            </a:r>
          </a:p>
          <a:p>
            <a:pPr lvl="1"/>
            <a:r>
              <a:rPr lang="en-US" sz="2000" dirty="0"/>
              <a:t>only a small sample of labelled instances are observed but a large set of unlabeled instances</a:t>
            </a:r>
          </a:p>
          <a:p>
            <a:pPr lvl="1"/>
            <a:r>
              <a:rPr lang="en-US" sz="2000" dirty="0"/>
              <a:t>an initial supervised model is used to label unlabeled instances</a:t>
            </a:r>
          </a:p>
          <a:p>
            <a:pPr lvl="1"/>
            <a:r>
              <a:rPr lang="en-US" sz="2000" dirty="0"/>
              <a:t>the most reliable predictions are added to the training set for the next iteration of supervised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51" y="182245"/>
            <a:ext cx="10515600" cy="1325563"/>
          </a:xfrm>
        </p:spPr>
        <p:txBody>
          <a:bodyPr/>
          <a:lstStyle/>
          <a:p>
            <a:r>
              <a:rPr lang="en-US" dirty="0"/>
              <a:t>A simple clustering example </a:t>
            </a:r>
          </a:p>
        </p:txBody>
      </p:sp>
      <p:pic>
        <p:nvPicPr>
          <p:cNvPr id="4" name="Content Placeholder 2" descr="clust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r="6922"/>
          <a:stretch>
            <a:fillRect/>
          </a:stretch>
        </p:blipFill>
        <p:spPr>
          <a:xfrm>
            <a:off x="1765739" y="1201588"/>
            <a:ext cx="9398872" cy="556970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88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47" y="178761"/>
            <a:ext cx="10235367" cy="822906"/>
          </a:xfrm>
        </p:spPr>
        <p:txBody>
          <a:bodyPr>
            <a:noAutofit/>
          </a:bodyPr>
          <a:lstStyle/>
          <a:p>
            <a:r>
              <a:rPr lang="en-US" sz="3200" dirty="0"/>
              <a:t>Supervised, unsupervised, semi-supervised, self-supervised, weakly-supervised learning 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54" y="1184814"/>
            <a:ext cx="11231570" cy="5123232"/>
          </a:xfrm>
        </p:spPr>
        <p:txBody>
          <a:bodyPr>
            <a:noAutofit/>
          </a:bodyPr>
          <a:lstStyle/>
          <a:p>
            <a:r>
              <a:rPr lang="en-US" sz="2400" dirty="0"/>
              <a:t>Self-supervised learning</a:t>
            </a:r>
          </a:p>
          <a:p>
            <a:pPr lvl="1"/>
            <a:r>
              <a:rPr lang="en-US" sz="2000" dirty="0"/>
              <a:t>a mixture of supervised and unsupervised learning</a:t>
            </a:r>
          </a:p>
          <a:p>
            <a:pPr lvl="1"/>
            <a:r>
              <a:rPr lang="en-US" sz="2000" dirty="0"/>
              <a:t>learns from unlabeled data </a:t>
            </a:r>
          </a:p>
          <a:p>
            <a:pPr lvl="1"/>
            <a:r>
              <a:rPr lang="en-US" sz="2000" dirty="0"/>
              <a:t>the labels are obtained from related properties of the data itself, often leveraging the underlying structure in the data</a:t>
            </a:r>
          </a:p>
          <a:p>
            <a:pPr lvl="1"/>
            <a:r>
              <a:rPr lang="en-US" sz="2000" dirty="0"/>
              <a:t>usually predicts any unobserved or hidden part (or property) of the input from any observed or unhidden part of the input. </a:t>
            </a:r>
          </a:p>
          <a:p>
            <a:pPr lvl="1"/>
            <a:r>
              <a:rPr lang="en-US" sz="2000" dirty="0"/>
              <a:t>e.g., in NLP, we can hide part of a sentence and predict the hidden words from the remaining words</a:t>
            </a:r>
          </a:p>
          <a:p>
            <a:pPr lvl="1"/>
            <a:r>
              <a:rPr lang="en-US" sz="2000" dirty="0"/>
              <a:t>e.g., in video processing, we can predict past or future frames in a video (hidden data) from current ones (observed data)</a:t>
            </a:r>
          </a:p>
          <a:p>
            <a:r>
              <a:rPr lang="en-US" sz="2400" dirty="0"/>
              <a:t>Weakly-supervised data</a:t>
            </a:r>
          </a:p>
          <a:p>
            <a:pPr lvl="1"/>
            <a:r>
              <a:rPr lang="en-US" sz="2000" dirty="0"/>
              <a:t>noisy, limited, or imprecise sources are used to provide supervision signal for labeling large amounts of training data to do supervised learning </a:t>
            </a:r>
          </a:p>
          <a:p>
            <a:pPr lvl="1"/>
            <a:r>
              <a:rPr lang="en-US" sz="2000" dirty="0"/>
              <a:t>reduces the burden of obtaining hand-labeled data sets, which can be costly or impractical</a:t>
            </a:r>
          </a:p>
          <a:p>
            <a:pPr lvl="1"/>
            <a:r>
              <a:rPr lang="en-US" sz="2000" dirty="0"/>
              <a:t>e.g., using </a:t>
            </a:r>
            <a:r>
              <a:rPr lang="en-SI" sz="2000" dirty="0"/>
              <a:t>a </a:t>
            </a:r>
            <a:r>
              <a:rPr lang="en-US" sz="2000" dirty="0"/>
              <a:t>smart electricity meter to estimate household occupancy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34" y="89229"/>
            <a:ext cx="10515600" cy="995440"/>
          </a:xfrm>
        </p:spPr>
        <p:txBody>
          <a:bodyPr/>
          <a:lstStyle/>
          <a:p>
            <a:r>
              <a:rPr lang="en-US" dirty="0"/>
              <a:t>Regression vs.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96" y="1149295"/>
            <a:ext cx="11553497" cy="5389617"/>
          </a:xfrm>
        </p:spPr>
        <p:txBody>
          <a:bodyPr>
            <a:noAutofit/>
          </a:bodyPr>
          <a:lstStyle/>
          <a:p>
            <a:r>
              <a:rPr lang="en-US" sz="2400" dirty="0"/>
              <a:t>Supervised learning problems can be further divided into</a:t>
            </a:r>
          </a:p>
          <a:p>
            <a:r>
              <a:rPr lang="en-US" sz="2400" dirty="0"/>
              <a:t>Regression problems: Y is continuous/numerical. e.g.</a:t>
            </a:r>
          </a:p>
          <a:p>
            <a:pPr lvl="2"/>
            <a:r>
              <a:rPr lang="en-US" sz="2400" dirty="0"/>
              <a:t>Predicting the value of certain share on stock market</a:t>
            </a:r>
          </a:p>
          <a:p>
            <a:pPr lvl="2"/>
            <a:r>
              <a:rPr lang="en-US" sz="2400" dirty="0"/>
              <a:t>Predicting the value of a given house based on various inputs</a:t>
            </a:r>
          </a:p>
          <a:p>
            <a:pPr lvl="2"/>
            <a:r>
              <a:rPr lang="en-US" sz="2400" dirty="0"/>
              <a:t>The duration in years till cancer recurrence</a:t>
            </a:r>
          </a:p>
          <a:p>
            <a:r>
              <a:rPr lang="en-US" sz="2400" dirty="0"/>
              <a:t>Classification problems: Y is categorical</a:t>
            </a:r>
            <a:r>
              <a:rPr lang="en-SI" sz="2400" dirty="0"/>
              <a:t>,</a:t>
            </a:r>
            <a:r>
              <a:rPr lang="en-US" sz="2400" dirty="0"/>
              <a:t> e.g.,</a:t>
            </a:r>
          </a:p>
          <a:p>
            <a:pPr lvl="2"/>
            <a:r>
              <a:rPr lang="en-US" sz="2400" dirty="0"/>
              <a:t>Will the price of a share go up (U) or down (D)?</a:t>
            </a:r>
          </a:p>
          <a:p>
            <a:pPr lvl="2"/>
            <a:r>
              <a:rPr lang="en-US" sz="2400" dirty="0"/>
              <a:t>Is this email a SPAM or not?</a:t>
            </a:r>
          </a:p>
          <a:p>
            <a:pPr lvl="2"/>
            <a:r>
              <a:rPr lang="en-US" sz="2400" dirty="0"/>
              <a:t>Will the cancer recur?</a:t>
            </a:r>
          </a:p>
          <a:p>
            <a:pPr lvl="2"/>
            <a:r>
              <a:rPr lang="en-US" sz="2400" dirty="0"/>
              <a:t>What will be an outcome of a football match (Home, Away, or Draw)?</a:t>
            </a:r>
          </a:p>
          <a:p>
            <a:pPr lvl="2"/>
            <a:r>
              <a:rPr lang="en-US" altLang="en-US" sz="2400" dirty="0"/>
              <a:t>Credit card fraud detection, direct marketing, classifying stars, diseases,  web-pages, etc.</a:t>
            </a:r>
          </a:p>
          <a:p>
            <a:pPr lvl="2"/>
            <a:r>
              <a:rPr lang="en-US" sz="2400" dirty="0"/>
              <a:t>Note that we mostly predict probabilities of the categories</a:t>
            </a:r>
          </a:p>
          <a:p>
            <a:r>
              <a:rPr lang="en-US" sz="2400" dirty="0"/>
              <a:t>Some methods work well on both types of problem, e.g., neural networks or kNN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219" y="-4445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Statistics and 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1694" y="929762"/>
            <a:ext cx="10515600" cy="58606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Definition from Wikipedia: </a:t>
            </a:r>
            <a:br>
              <a:rPr lang="en-US" dirty="0"/>
            </a:br>
            <a:r>
              <a:rPr lang="en-US" dirty="0"/>
              <a:t>ML algorithms operate by building a model from example inputs </a:t>
            </a:r>
            <a:r>
              <a:rPr lang="en-US" i="1" dirty="0"/>
              <a:t>i.e., samples.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SI" i="1" dirty="0"/>
          </a:p>
          <a:p>
            <a:pPr marL="0" indent="0">
              <a:buNone/>
            </a:pPr>
            <a:br>
              <a:rPr lang="en-SI" i="1" dirty="0"/>
            </a:br>
            <a:endParaRPr lang="en-US" i="1" dirty="0"/>
          </a:p>
          <a:p>
            <a:r>
              <a:rPr lang="en-US" dirty="0"/>
              <a:t>ML can also be viewed as compression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3A9-FB9A-4CDA-B4CD-01CF8B5769C9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1942832"/>
            <a:ext cx="7042330" cy="4037296"/>
          </a:xfrm>
          <a:prstGeom prst="rect">
            <a:avLst/>
          </a:prstGeom>
        </p:spPr>
      </p:pic>
      <p:pic>
        <p:nvPicPr>
          <p:cNvPr id="1028" name="Picture 4" descr="http://media.onsugar.com/files/2011/03/09/5/1161/11617959/67b0091efe99ae91_cinderella_castle_coloring_p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12" y="2123062"/>
            <a:ext cx="3026028" cy="36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85951" y="194442"/>
            <a:ext cx="9251732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z="3200" dirty="0"/>
              <a:t>Data mining (analytics, science): on what kinds of data?</a:t>
            </a:r>
            <a:endParaRPr lang="en-US" altLang="en-US" sz="3200" u="sng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79091"/>
            <a:ext cx="9372600" cy="5659821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en-US" dirty="0"/>
              <a:t>Database-oriented data sets and applications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Relational database, data warehouse, transactional database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Advanced data sets and advanced applications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Data streams and sensor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Time-series data, temporal data, sequence data (incl. bio-sequences)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Structure data, graphs, social networks and multi-linked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Object-relational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Heterogeneous databases and legacy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Spatial data and spatiotemporal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Multimedia database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Text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The World-Wide Web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5B914E6-8F3A-4CC9-A892-6C4A15F45713}" type="slidenum">
              <a:rPr lang="en-US" altLang="en-US" sz="1400"/>
              <a:pPr eaLnBrk="1" hangingPunct="1"/>
              <a:t>30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27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710" y="65690"/>
            <a:ext cx="8763000" cy="9906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z="3200" dirty="0"/>
              <a:t>Association and correlation analysis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780918" y="1056290"/>
            <a:ext cx="10333771" cy="51054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Frequent patterns (or frequent itemsets)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What items are frequently purchased together in the supermarket?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Association, correlation vs. causality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A typical association rule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dirty="0"/>
              <a:t>Diaper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Beer [0.5%, 75%]  (support, confidence)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Are strongly associated items also strongly correlated?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How to mine such patterns and rules efficiently in large datasets?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How to use such patterns for classification, clustering, and other applications?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786A71A-ADC5-4C0F-9B87-6C3403A2F5E9}" type="slidenum">
              <a:rPr lang="en-US" altLang="en-US" sz="1400"/>
              <a:pPr eaLnBrk="1" hangingPunct="1"/>
              <a:t>31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707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93834" y="241738"/>
            <a:ext cx="8991600" cy="635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Outlier analysis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593833" y="1281112"/>
            <a:ext cx="11183007" cy="5257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Outlier: A data object that does not comply with the general behavior of the data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Noise or exception? </a:t>
            </a:r>
            <a:r>
              <a:rPr lang="en-US" altLang="en-US" dirty="0">
                <a:cs typeface="Tahoma" panose="020B0604030504040204" pitchFamily="34" charset="0"/>
              </a:rPr>
              <a:t>― One person’s garbage could be another person’s treasure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Methods: byproduct of clustering or regression analysis, …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Useful in fraud detection, rare events analysis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9449211-17B8-4858-A6CF-45C16DD748F5}" type="slidenum">
              <a:rPr lang="en-US" altLang="en-US" sz="1400"/>
              <a:pPr eaLnBrk="1" hangingPunct="1"/>
              <a:t>32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80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96" y="46919"/>
            <a:ext cx="10515600" cy="1325563"/>
          </a:xfrm>
        </p:spPr>
        <p:txBody>
          <a:bodyPr/>
          <a:lstStyle/>
          <a:p>
            <a:r>
              <a:rPr lang="en-US" dirty="0"/>
              <a:t>Relational learning</a:t>
            </a:r>
          </a:p>
        </p:txBody>
      </p:sp>
      <p:pic>
        <p:nvPicPr>
          <p:cNvPr id="5122" name="Picture 2" descr="https://upload.wikimedia.org/wikipedia/commons/thumb/0/0e/SimpleBayesNet.svg/575px-SimpleBayesNet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5619" y="660559"/>
            <a:ext cx="6774523" cy="38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EBD7-C37D-4E59-92E8-FF630E7E72C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019" y="1251659"/>
            <a:ext cx="45610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Several variants: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Bayesian networks,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inductive logic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graph learning, e.g., link prediction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2D764-F1D7-4E13-A8EA-860257B57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6" y="3239195"/>
            <a:ext cx="6742781" cy="1000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A752EE-AA0C-43C7-8266-26BC8B521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285" y="4537031"/>
            <a:ext cx="3026328" cy="2216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D56045-822A-43C3-B98A-346984DBD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1" y="4541469"/>
            <a:ext cx="2743199" cy="21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Usually the goal of classification is to minimize the test error</a:t>
                </a:r>
              </a:p>
              <a:p>
                <a:r>
                  <a:rPr lang="en-US" dirty="0"/>
                  <a:t>Therefore, many learning algorithms solve optimization problems, e.g., </a:t>
                </a:r>
              </a:p>
              <a:p>
                <a:pPr lvl="1"/>
                <a:r>
                  <a:rPr lang="en-US" dirty="0"/>
                  <a:t>linear regression minimizes squared error on the training set</a:t>
                </a:r>
              </a:p>
              <a:p>
                <a:pPr lvl="1"/>
                <a:r>
                  <a:rPr lang="en-US" dirty="0"/>
                  <a:t>AntMiner algorithms minimize the classification accuracy of decision rules on the training set using ACO</a:t>
                </a:r>
              </a:p>
              <a:p>
                <a:pPr lvl="1"/>
                <a:r>
                  <a:rPr lang="en-US" dirty="0"/>
                  <a:t>to find a good architecture of neural networks, GAs can be applied and minimize the prediction error on the validation set</a:t>
                </a:r>
                <a:endParaRPr lang="en-SI" dirty="0"/>
              </a:p>
              <a:p>
                <a:pPr lvl="1"/>
                <a:r>
                  <a:rPr lang="en-SI" dirty="0"/>
                  <a:t>most learning methods use optimization algorithms to minimize the implicitly or explicitly stated loss function, e.g., cross-entropy in neural network is minimized with gradient descent, where cross-entropy is a distance between two distributions, the predicted P and the true Q: </a:t>
                </a:r>
                <a14:m>
                  <m:oMath xmlns:m="http://schemas.openxmlformats.org/officeDocument/2006/math">
                    <m:r>
                      <a:rPr lang="en-SI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I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SI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SI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SI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SI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SI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SI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SI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SI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SI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SI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928" b="-854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EBD7-C37D-4E59-92E8-FF630E7E72C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0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71" y="180575"/>
            <a:ext cx="11081210" cy="1280890"/>
          </a:xfrm>
        </p:spPr>
        <p:txBody>
          <a:bodyPr>
            <a:normAutofit fontScale="90000"/>
          </a:bodyPr>
          <a:lstStyle/>
          <a:p>
            <a:r>
              <a:rPr lang="en-SI" dirty="0"/>
              <a:t>G</a:t>
            </a:r>
            <a:r>
              <a:rPr lang="en-US" dirty="0" err="1"/>
              <a:t>eneralization</a:t>
            </a:r>
            <a:r>
              <a:rPr lang="en-US" dirty="0"/>
              <a:t> </a:t>
            </a:r>
            <a:r>
              <a:rPr lang="en-SI" dirty="0"/>
              <a:t>as a </a:t>
            </a:r>
            <a:r>
              <a:rPr lang="en-US" dirty="0"/>
              <a:t>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70" y="1557611"/>
            <a:ext cx="11404991" cy="4351338"/>
          </a:xfrm>
        </p:spPr>
        <p:txBody>
          <a:bodyPr>
            <a:normAutofit/>
          </a:bodyPr>
          <a:lstStyle/>
          <a:p>
            <a:r>
              <a:rPr lang="en-SI" sz="3200" dirty="0"/>
              <a:t>So far, we presented the “learning </a:t>
            </a:r>
            <a:r>
              <a:rPr lang="en-US" sz="3200" dirty="0"/>
              <a:t>as </a:t>
            </a:r>
            <a:r>
              <a:rPr lang="en-SI" sz="3200" dirty="0"/>
              <a:t>an optimization” ML view</a:t>
            </a:r>
          </a:p>
          <a:p>
            <a:r>
              <a:rPr lang="en-US" sz="3200" dirty="0"/>
              <a:t>Inductive learning: find a concept description that fits the data</a:t>
            </a:r>
          </a:p>
          <a:p>
            <a:r>
              <a:rPr lang="en-US" sz="3200" dirty="0"/>
              <a:t>Example: rule sets as description language</a:t>
            </a:r>
          </a:p>
          <a:p>
            <a:pPr lvl="1"/>
            <a:r>
              <a:rPr lang="en-US" sz="2800" dirty="0"/>
              <a:t>Enormous but finite search space</a:t>
            </a:r>
          </a:p>
          <a:p>
            <a:r>
              <a:rPr lang="en-US" sz="3200" dirty="0"/>
              <a:t>Simple solution:</a:t>
            </a:r>
          </a:p>
          <a:p>
            <a:pPr lvl="1"/>
            <a:r>
              <a:rPr lang="en-US" sz="2800" dirty="0"/>
              <a:t>enumerate the concept space</a:t>
            </a:r>
          </a:p>
          <a:p>
            <a:pPr lvl="1"/>
            <a:r>
              <a:rPr lang="en-US" sz="2800" dirty="0"/>
              <a:t>eliminate descriptions that do not fit examples</a:t>
            </a:r>
          </a:p>
          <a:p>
            <a:pPr lvl="1"/>
            <a:r>
              <a:rPr lang="en-US" sz="2800" dirty="0"/>
              <a:t>surviving descriptions contain target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EBD7-C37D-4E59-92E8-FF630E7E72C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/>
          <a:lstStyle/>
          <a:p>
            <a:r>
              <a:rPr lang="en-US" dirty="0"/>
              <a:t>Criteria of success for 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8771" y="1256512"/>
                <a:ext cx="11265139" cy="509983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No single best </a:t>
                </a:r>
                <a:r>
                  <a:rPr lang="en-SI" dirty="0"/>
                  <a:t>ML </a:t>
                </a:r>
                <a:r>
                  <a:rPr lang="en-US" dirty="0"/>
                  <a:t>method (no free lunch theorem)</a:t>
                </a:r>
              </a:p>
              <a:p>
                <a:r>
                  <a:rPr lang="en-US" dirty="0"/>
                  <a:t>How to select the best model?</a:t>
                </a:r>
              </a:p>
              <a:p>
                <a:pPr lvl="1"/>
                <a:r>
                  <a:rPr lang="en-US" dirty="0"/>
                  <a:t>measure the quality of fit, i.e. how well the predictions match the observed data</a:t>
                </a:r>
              </a:p>
              <a:p>
                <a:pPr lvl="1"/>
                <a:r>
                  <a:rPr lang="en-US" dirty="0"/>
                  <a:t>measure on previously unseen data (called test set). Why?</a:t>
                </a:r>
                <a:r>
                  <a:rPr lang="en-SI" dirty="0"/>
                  <a:t> Can we do it many times?</a:t>
                </a:r>
                <a:endParaRPr lang="en-US" dirty="0"/>
              </a:p>
              <a:p>
                <a:r>
                  <a:rPr lang="en-US" dirty="0">
                    <a:cs typeface="Calibri" panose="020F0502020204030204" pitchFamily="34" charset="0"/>
                  </a:rPr>
                  <a:t>In regression</a:t>
                </a:r>
                <a:r>
                  <a:rPr lang="en-SI" dirty="0">
                    <a:cs typeface="Calibri" panose="020F0502020204030204" pitchFamily="34" charset="0"/>
                  </a:rPr>
                  <a:t>,</a:t>
                </a:r>
                <a:r>
                  <a:rPr lang="en-US" dirty="0">
                    <a:cs typeface="Calibri" panose="020F0502020204030204" pitchFamily="34" charset="0"/>
                  </a:rPr>
                  <a:t> the most popular measure is the mean squared error</a:t>
                </a:r>
                <a:endParaRPr lang="en-US" b="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true (observed) value of instance i,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its predicted value</a:t>
                </a:r>
              </a:p>
              <a:p>
                <a:r>
                  <a:rPr lang="en-US" dirty="0"/>
                  <a:t>in classification</a:t>
                </a:r>
                <a:r>
                  <a:rPr lang="en-SI" dirty="0"/>
                  <a:t>,</a:t>
                </a:r>
                <a:r>
                  <a:rPr lang="en-US" dirty="0"/>
                  <a:t> the </a:t>
                </a:r>
                <a:r>
                  <a:rPr lang="en-US" i="1" dirty="0"/>
                  <a:t>classification accuracy = 1 – error rate</a:t>
                </a:r>
                <a:r>
                  <a:rPr lang="en-US" dirty="0"/>
                  <a:t>  is the most popular criterion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/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predicted category</a:t>
                </a:r>
              </a:p>
              <a:p>
                <a:r>
                  <a:rPr lang="en-US" dirty="0"/>
                  <a:t>We will say more about </a:t>
                </a:r>
                <a:r>
                  <a:rPr lang="en-US" dirty="0" err="1"/>
                  <a:t>th</a:t>
                </a:r>
                <a:r>
                  <a:rPr lang="en-SI" dirty="0"/>
                  <a:t>is</a:t>
                </a:r>
                <a:r>
                  <a:rPr lang="en-US" dirty="0"/>
                  <a:t> topic later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771" y="1256512"/>
                <a:ext cx="11265139" cy="5099837"/>
              </a:xfrm>
              <a:blipFill>
                <a:blip r:embed="rId2"/>
                <a:stretch>
                  <a:fillRect l="-812" t="-2748" r="-541" b="-95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EBD7-C37D-4E59-92E8-FF630E7E72C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393B7-EE7A-4F42-9458-01E335B860C0}" type="slidenum">
              <a:rPr lang="en-US" altLang="en-US"/>
              <a:pPr/>
              <a:t>37</a:t>
            </a:fld>
            <a:endParaRPr lang="en-US" alt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6565" y="38125"/>
            <a:ext cx="9707230" cy="732735"/>
          </a:xfrm>
        </p:spPr>
        <p:txBody>
          <a:bodyPr/>
          <a:lstStyle/>
          <a:p>
            <a:r>
              <a:rPr lang="en-US" altLang="en-US" dirty="0"/>
              <a:t>No-Free-Lunch theorem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857" y="678570"/>
            <a:ext cx="10447808" cy="54731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In the "no free lunch" metaphor, </a:t>
            </a:r>
            <a:br>
              <a:rPr lang="en-US" altLang="en-US" sz="2400" dirty="0"/>
            </a:br>
            <a:r>
              <a:rPr lang="en-US" altLang="en-US" sz="2400" dirty="0"/>
              <a:t>each "restaurant" (problem-solving procedure) </a:t>
            </a:r>
            <a:br>
              <a:rPr lang="en-US" altLang="en-US" sz="2400" dirty="0"/>
            </a:br>
            <a:r>
              <a:rPr lang="en-US" altLang="en-US" sz="2400" dirty="0"/>
              <a:t>has a "menu" associating </a:t>
            </a:r>
            <a:br>
              <a:rPr lang="en-US" altLang="en-US" sz="2400" dirty="0"/>
            </a:br>
            <a:r>
              <a:rPr lang="en-US" altLang="en-US" sz="2400" dirty="0"/>
              <a:t>each "lunch plate" (problem) </a:t>
            </a:r>
            <a:br>
              <a:rPr lang="en-US" altLang="en-US" sz="2400" dirty="0"/>
            </a:br>
            <a:r>
              <a:rPr lang="en-US" altLang="en-US" sz="2400" dirty="0"/>
              <a:t>with a "price" (the performance of the procedure in solving the problem).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menus of restaurants are identical except in one regard – the prices are shuffled from one restaurant to the next.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For an omnivore who is as likely to order each plate as any other, the average cost of lunch does not depend on the choice of restaurant.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But a vegan who goes to lunch regularly with a carnivore who seeks economy might pay a high average cost for lunch.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To methodically reduce the average cost, one must use advance knowledge of </a:t>
            </a:r>
          </a:p>
          <a:p>
            <a:pPr lvl="1"/>
            <a:r>
              <a:rPr lang="en-US" altLang="en-US" dirty="0"/>
              <a:t>a) what one will order and </a:t>
            </a:r>
          </a:p>
          <a:p>
            <a:pPr lvl="1"/>
            <a:r>
              <a:rPr lang="en-US" altLang="en-US" dirty="0"/>
              <a:t>b) what the order will cost at various restaurants.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That is, improvement of performance in problem-solving hinges on using prior information to match procedures to problems.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40" y="38125"/>
            <a:ext cx="2410434" cy="25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393B7-EE7A-4F42-9458-01E335B860C0}" type="slidenum">
              <a:rPr lang="en-US" altLang="en-US"/>
              <a:pPr/>
              <a:t>38</a:t>
            </a:fld>
            <a:endParaRPr lang="en-US" alt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069" y="89228"/>
            <a:ext cx="10515600" cy="1325563"/>
          </a:xfrm>
        </p:spPr>
        <p:txBody>
          <a:bodyPr/>
          <a:lstStyle/>
          <a:p>
            <a:r>
              <a:rPr lang="en-US" altLang="en-US" dirty="0"/>
              <a:t>No-free-lunch theorem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598" y="1128540"/>
            <a:ext cx="11081209" cy="4999954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altLang="en-US" sz="2400" dirty="0"/>
              <a:t>For any two learning algorithms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(h|D) and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(h|D), the following are true, independent of the sampling distribution P(x) and the number n of training points: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400" dirty="0"/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Uniformly averaged over all target functions F, </a:t>
            </a:r>
            <a:br>
              <a:rPr lang="en-US" altLang="en-US" sz="2400" dirty="0"/>
            </a:br>
            <a:r>
              <a:rPr lang="en-US" altLang="en-US" sz="3600" dirty="0">
                <a:sym typeface="Symbol" panose="05050102010706020507" pitchFamily="18" charset="2"/>
              </a:rPr>
              <a:t>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(E|F,n) - </a:t>
            </a:r>
            <a:r>
              <a:rPr lang="en-US" altLang="en-US" sz="3600" dirty="0">
                <a:sym typeface="Symbol" panose="05050102010706020507" pitchFamily="18" charset="2"/>
              </a:rPr>
              <a:t>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(E|F,n) = 0.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For any fixed training set D, uniformly averaged over F, </a:t>
            </a:r>
            <a:br>
              <a:rPr lang="en-US" altLang="en-US" sz="2400" dirty="0"/>
            </a:br>
            <a:r>
              <a:rPr lang="en-US" altLang="en-US" sz="3600" dirty="0">
                <a:sym typeface="Symbol" panose="05050102010706020507" pitchFamily="18" charset="2"/>
              </a:rPr>
              <a:t>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(E|F,D) - </a:t>
            </a:r>
            <a:r>
              <a:rPr lang="en-US" altLang="en-US" sz="3600" dirty="0">
                <a:sym typeface="Symbol" panose="05050102010706020507" pitchFamily="18" charset="2"/>
              </a:rPr>
              <a:t>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(E|F,D) = 0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Uniformly averaged over all priors P(F), </a:t>
            </a:r>
            <a:br>
              <a:rPr lang="en-US" altLang="en-US" sz="2400" dirty="0"/>
            </a:br>
            <a:r>
              <a:rPr lang="en-US" altLang="en-US" sz="3600" dirty="0">
                <a:sym typeface="Symbol" panose="05050102010706020507" pitchFamily="18" charset="2"/>
              </a:rPr>
              <a:t>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(E|n) - </a:t>
            </a:r>
            <a:r>
              <a:rPr lang="en-US" altLang="en-US" sz="3600" dirty="0">
                <a:sym typeface="Symbol" panose="05050102010706020507" pitchFamily="18" charset="2"/>
              </a:rPr>
              <a:t>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(E|n) = 0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For any fixed training set D, uniformly averaged over P(F), </a:t>
            </a:r>
            <a:br>
              <a:rPr lang="en-US" altLang="en-US" sz="2400" dirty="0"/>
            </a:br>
            <a:r>
              <a:rPr lang="en-US" altLang="en-US" sz="3600" dirty="0">
                <a:sym typeface="Symbol" panose="05050102010706020507" pitchFamily="18" charset="2"/>
              </a:rPr>
              <a:t>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(E|D) - </a:t>
            </a:r>
            <a:r>
              <a:rPr lang="en-US" altLang="en-US" sz="3600" dirty="0">
                <a:sym typeface="Symbol" panose="05050102010706020507" pitchFamily="18" charset="2"/>
              </a:rPr>
              <a:t>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(E|D) = 0</a:t>
            </a:r>
          </a:p>
        </p:txBody>
      </p:sp>
    </p:spTree>
    <p:extLst>
      <p:ext uri="{BB962C8B-B14F-4D97-AF65-F5344CB8AC3E}">
        <p14:creationId xmlns:p14="http://schemas.microsoft.com/office/powerpoint/2010/main" val="2062787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F5876-3B89-47EB-B63B-84B009D61D5D}" type="slidenum">
              <a:rPr lang="en-US" altLang="en-US"/>
              <a:pPr/>
              <a:t>39</a:t>
            </a:fld>
            <a:endParaRPr lang="en-US" alt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245" y="174845"/>
            <a:ext cx="8637588" cy="1311275"/>
          </a:xfrm>
        </p:spPr>
        <p:txBody>
          <a:bodyPr/>
          <a:lstStyle/>
          <a:p>
            <a:r>
              <a:rPr lang="en-US" altLang="en-US" dirty="0"/>
              <a:t>Consequences of the </a:t>
            </a:r>
            <a:br>
              <a:rPr lang="en-US" altLang="en-US" dirty="0"/>
            </a:br>
            <a:r>
              <a:rPr lang="en-US" altLang="en-US" dirty="0"/>
              <a:t>NFL theorem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34" y="1881766"/>
            <a:ext cx="6907275" cy="492261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en-US" sz="3200" dirty="0"/>
              <a:t>If no information about the target</a:t>
            </a:r>
            <a:br>
              <a:rPr lang="en-US" altLang="en-US" sz="3200" dirty="0"/>
            </a:br>
            <a:r>
              <a:rPr lang="en-US" altLang="en-US" sz="3200" dirty="0"/>
              <a:t>function </a:t>
            </a:r>
            <a:r>
              <a:rPr lang="en-SI" altLang="en-US" sz="3200" dirty="0"/>
              <a:t>f</a:t>
            </a:r>
            <a:r>
              <a:rPr lang="en-US" altLang="en-US" sz="3200" dirty="0"/>
              <a:t>(x) is provided:</a:t>
            </a:r>
          </a:p>
          <a:p>
            <a:pPr>
              <a:buFontTx/>
              <a:buNone/>
            </a:pPr>
            <a:endParaRPr lang="en-US" altLang="en-US" sz="3200" dirty="0"/>
          </a:p>
          <a:p>
            <a:pPr lvl="1"/>
            <a:r>
              <a:rPr lang="en-US" altLang="en-US" sz="2800" dirty="0"/>
              <a:t>No classifier is better than some </a:t>
            </a:r>
            <a:br>
              <a:rPr lang="en-US" altLang="en-US" sz="2800" dirty="0"/>
            </a:br>
            <a:r>
              <a:rPr lang="en-US" altLang="en-US" sz="2800" dirty="0"/>
              <a:t>other in the general case.</a:t>
            </a:r>
          </a:p>
          <a:p>
            <a:pPr lvl="1"/>
            <a:r>
              <a:rPr lang="en-US" altLang="en-US" sz="2800" dirty="0"/>
              <a:t>No classifier is better than random</a:t>
            </a:r>
            <a:br>
              <a:rPr lang="en-US" altLang="en-US" sz="2800" dirty="0"/>
            </a:br>
            <a:r>
              <a:rPr lang="en-US" altLang="en-US" sz="2800" dirty="0"/>
              <a:t> in the general case.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dirty="0"/>
              <a:t>ML practitioners </a:t>
            </a:r>
            <a:r>
              <a:rPr lang="en-SI" altLang="en-US" sz="2800" dirty="0"/>
              <a:t>possess</a:t>
            </a:r>
            <a:r>
              <a:rPr lang="en-US" altLang="en-US" sz="2800" dirty="0"/>
              <a:t> implicit or explicit knowledge about the prices in </a:t>
            </a:r>
            <a:r>
              <a:rPr lang="en-US" altLang="en-US" sz="2800"/>
              <a:t>different restaurants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dirty="0"/>
              <a:t>Meta-learning</a:t>
            </a:r>
          </a:p>
          <a:p>
            <a:pPr lvl="1"/>
            <a:r>
              <a:rPr lang="en-US" altLang="en-US" sz="2800" dirty="0"/>
              <a:t>Automatic ML</a:t>
            </a:r>
            <a:r>
              <a:rPr lang="en-SI" altLang="en-US" sz="2800" dirty="0"/>
              <a:t> (</a:t>
            </a:r>
            <a:r>
              <a:rPr lang="en-SI" altLang="en-US" sz="2800" dirty="0" err="1"/>
              <a:t>AutoML</a:t>
            </a:r>
            <a:r>
              <a:rPr lang="en-SI" altLang="en-US" sz="2800" dirty="0"/>
              <a:t>)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19" y="-27424"/>
            <a:ext cx="5403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4345" y="6048923"/>
            <a:ext cx="2743200" cy="365125"/>
          </a:xfrm>
        </p:spPr>
        <p:txBody>
          <a:bodyPr/>
          <a:lstStyle/>
          <a:p>
            <a:fld id="{F734EBD7-C37D-4E59-92E8-FF630E7E72C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73" t="1954" r="173" b="20690"/>
          <a:stretch/>
        </p:blipFill>
        <p:spPr>
          <a:xfrm>
            <a:off x="0" y="0"/>
            <a:ext cx="11931868" cy="69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8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5354"/>
          <a:stretch/>
        </p:blipFill>
        <p:spPr>
          <a:xfrm>
            <a:off x="0" y="0"/>
            <a:ext cx="12093888" cy="6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4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6552"/>
          <a:stretch/>
        </p:blipFill>
        <p:spPr>
          <a:xfrm>
            <a:off x="-1" y="0"/>
            <a:ext cx="10939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38" y="17133"/>
            <a:ext cx="9142305" cy="68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292F-9562-437F-B2F1-621F2FE40590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517" t="-805" r="517" b="23472"/>
          <a:stretch/>
        </p:blipFill>
        <p:spPr>
          <a:xfrm>
            <a:off x="-59322" y="-79609"/>
            <a:ext cx="11984121" cy="69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24" y="119625"/>
            <a:ext cx="10515600" cy="1325563"/>
          </a:xfrm>
        </p:spPr>
        <p:txBody>
          <a:bodyPr/>
          <a:lstStyle/>
          <a:p>
            <a:r>
              <a:rPr lang="en-US" dirty="0"/>
              <a:t>Basic notation of predictive 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6972" y="1357140"/>
                <a:ext cx="11500357" cy="543779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SI" dirty="0"/>
                  <a:t>Cancer r</a:t>
                </a:r>
                <a:r>
                  <a:rPr lang="en-US" dirty="0" err="1"/>
                  <a:t>ecurrence</a:t>
                </a:r>
                <a:r>
                  <a:rPr lang="en-US" dirty="0"/>
                  <a:t> is a statistical variable named response or target or prediction variable that we wish to predict. We usually refer to the response as Y .</a:t>
                </a:r>
              </a:p>
              <a:p>
                <a:r>
                  <a:rPr lang="en-US" dirty="0"/>
                  <a:t>Other </a:t>
                </a:r>
                <a:r>
                  <a:rPr lang="en-SI" dirty="0"/>
                  <a:t>input </a:t>
                </a:r>
                <a:r>
                  <a:rPr lang="en-US" dirty="0"/>
                  <a:t>variables are called attributes, features, inputs, or predictors; we name them  X</a:t>
                </a:r>
                <a:r>
                  <a:rPr lang="en-SI" dirty="0"/>
                  <a:t>.</a:t>
                </a:r>
                <a:r>
                  <a:rPr lang="en-SI" baseline="-25000" dirty="0"/>
                  <a:t>j</a:t>
                </a:r>
              </a:p>
              <a:p>
                <a:r>
                  <a:rPr lang="en-SI" dirty="0"/>
                  <a:t>One observation, called also an instance or example is denoted as </a:t>
                </a:r>
                <a:r>
                  <a:rPr lang="en-GB" dirty="0"/>
                  <a:t>X</a:t>
                </a:r>
                <a:r>
                  <a:rPr lang="en-US" baseline="-25000" dirty="0"/>
                  <a:t>i</a:t>
                </a:r>
                <a:r>
                  <a:rPr lang="en-SI" baseline="-25000" dirty="0"/>
                  <a:t>,.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input vectors form a matrix </a:t>
                </a:r>
                <a:r>
                  <a:rPr lang="en-US" b="1" dirty="0"/>
                  <a:t>X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The model we write as 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is independent </a:t>
                </a:r>
                <a:r>
                  <a:rPr lang="en-SI" dirty="0">
                    <a:sym typeface="Symbol" panose="05050102010706020507" pitchFamily="18" charset="2"/>
                  </a:rPr>
                  <a:t>of</a:t>
                </a:r>
                <a:r>
                  <a:rPr lang="en-US" dirty="0">
                    <a:sym typeface="Symbol" panose="05050102010706020507" pitchFamily="18" charset="2"/>
                  </a:rPr>
                  <a:t> X, has zero mean and represents measurement errors and other discrepancies.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972" y="1357140"/>
                <a:ext cx="11500357" cy="5437798"/>
              </a:xfrm>
              <a:blipFill>
                <a:blip r:embed="rId2"/>
                <a:stretch>
                  <a:fillRect l="-689" t="-2354" r="-583" b="-123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EBD7-C37D-4E59-92E8-FF630E7E72C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6015"/>
          <a:stretch/>
        </p:blipFill>
        <p:spPr>
          <a:xfrm>
            <a:off x="4459315" y="4607574"/>
            <a:ext cx="4021890" cy="1100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3C62F-5351-4F80-A630-8A46333F6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202" y="2682703"/>
            <a:ext cx="4094842" cy="19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13327</TotalTime>
  <Words>2584</Words>
  <Application>Microsoft Office PowerPoint</Application>
  <PresentationFormat>Widescreen</PresentationFormat>
  <Paragraphs>295</Paragraphs>
  <Slides>39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Enačba</vt:lpstr>
      <vt:lpstr>Equation</vt:lpstr>
      <vt:lpstr>Statistical Predictive Modeling  </vt:lpstr>
      <vt:lpstr>Learning</vt:lpstr>
      <vt:lpstr>Statistics and machine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notation of predictive modelling</vt:lpstr>
      <vt:lpstr>Further notation  for instances and attributes </vt:lpstr>
      <vt:lpstr>A simple example</vt:lpstr>
      <vt:lpstr>A simple example</vt:lpstr>
      <vt:lpstr>Different standard deviations of error</vt:lpstr>
      <vt:lpstr>Different  estimates for f</vt:lpstr>
      <vt:lpstr>Income vs. Education and  Seniority</vt:lpstr>
      <vt:lpstr>1st  goal of learning: prediction</vt:lpstr>
      <vt:lpstr>2nd goal of learning: inference</vt:lpstr>
      <vt:lpstr>How do we estimate f?</vt:lpstr>
      <vt:lpstr>Parametric methods</vt:lpstr>
      <vt:lpstr>Example: a linear regression estimate</vt:lpstr>
      <vt:lpstr>Non-parametric methods</vt:lpstr>
      <vt:lpstr>Example: a thin-plate spline estimate</vt:lpstr>
      <vt:lpstr>Trade-off between prediction accuracy and model interpretability</vt:lpstr>
      <vt:lpstr>A poor estimate: overfitting</vt:lpstr>
      <vt:lpstr>Goodness of fit for three models</vt:lpstr>
      <vt:lpstr>Supervised, unsupervised, semi-supervised, self-supervised, weakly-supervised learning  1/2</vt:lpstr>
      <vt:lpstr>A simple clustering example </vt:lpstr>
      <vt:lpstr>Supervised, unsupervised, semi-supervised, self-supervised, weakly-supervised learning  2/2</vt:lpstr>
      <vt:lpstr>Regression vs. classification</vt:lpstr>
      <vt:lpstr>Data mining (analytics, science): on what kinds of data?</vt:lpstr>
      <vt:lpstr>Association and correlation analysis</vt:lpstr>
      <vt:lpstr>Outlier analysis</vt:lpstr>
      <vt:lpstr>Relational learning</vt:lpstr>
      <vt:lpstr>Learning as optimization</vt:lpstr>
      <vt:lpstr>Generalization as a search </vt:lpstr>
      <vt:lpstr>Criteria of success for ML</vt:lpstr>
      <vt:lpstr>No-Free-Lunch theorem</vt:lpstr>
      <vt:lpstr>No-free-lunch theorem</vt:lpstr>
      <vt:lpstr>Consequences of the  NFL theorem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03 Predictive modeling</dc:title>
  <dc:creator>Marko Robnik-Šikonja</dc:creator>
  <cp:lastModifiedBy>Robnik Šikonja, Marko</cp:lastModifiedBy>
  <cp:revision>127</cp:revision>
  <dcterms:created xsi:type="dcterms:W3CDTF">2016-10-05T04:55:21Z</dcterms:created>
  <dcterms:modified xsi:type="dcterms:W3CDTF">2025-10-19T16:48:45Z</dcterms:modified>
</cp:coreProperties>
</file>