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2" r:id="rId1"/>
  </p:sldMasterIdLst>
  <p:notesMasterIdLst>
    <p:notesMasterId r:id="rId46"/>
  </p:notesMasterIdLst>
  <p:handoutMasterIdLst>
    <p:handoutMasterId r:id="rId47"/>
  </p:handoutMasterIdLst>
  <p:sldIdLst>
    <p:sldId id="259" r:id="rId2"/>
    <p:sldId id="309" r:id="rId3"/>
    <p:sldId id="431" r:id="rId4"/>
    <p:sldId id="432" r:id="rId5"/>
    <p:sldId id="433" r:id="rId6"/>
    <p:sldId id="434" r:id="rId7"/>
    <p:sldId id="435" r:id="rId8"/>
    <p:sldId id="436" r:id="rId9"/>
    <p:sldId id="437" r:id="rId10"/>
    <p:sldId id="438" r:id="rId11"/>
    <p:sldId id="439" r:id="rId12"/>
    <p:sldId id="440" r:id="rId13"/>
    <p:sldId id="441" r:id="rId14"/>
    <p:sldId id="522" r:id="rId15"/>
    <p:sldId id="443" r:id="rId16"/>
    <p:sldId id="444" r:id="rId17"/>
    <p:sldId id="524" r:id="rId18"/>
    <p:sldId id="445" r:id="rId19"/>
    <p:sldId id="446" r:id="rId20"/>
    <p:sldId id="515" r:id="rId21"/>
    <p:sldId id="447" r:id="rId22"/>
    <p:sldId id="448" r:id="rId23"/>
    <p:sldId id="449" r:id="rId24"/>
    <p:sldId id="450" r:id="rId25"/>
    <p:sldId id="518" r:id="rId26"/>
    <p:sldId id="451" r:id="rId27"/>
    <p:sldId id="335" r:id="rId28"/>
    <p:sldId id="336" r:id="rId29"/>
    <p:sldId id="337" r:id="rId30"/>
    <p:sldId id="519" r:id="rId31"/>
    <p:sldId id="526" r:id="rId32"/>
    <p:sldId id="340" r:id="rId33"/>
    <p:sldId id="458" r:id="rId34"/>
    <p:sldId id="525" r:id="rId35"/>
    <p:sldId id="516" r:id="rId36"/>
    <p:sldId id="507" r:id="rId37"/>
    <p:sldId id="508" r:id="rId38"/>
    <p:sldId id="509" r:id="rId39"/>
    <p:sldId id="510" r:id="rId40"/>
    <p:sldId id="521" r:id="rId41"/>
    <p:sldId id="520" r:id="rId42"/>
    <p:sldId id="511" r:id="rId43"/>
    <p:sldId id="512" r:id="rId44"/>
    <p:sldId id="523" r:id="rId45"/>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A22E"/>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9" autoAdjust="0"/>
    <p:restoredTop sz="86222" autoAdjust="0"/>
  </p:normalViewPr>
  <p:slideViewPr>
    <p:cSldViewPr snapToGrid="0">
      <p:cViewPr varScale="1">
        <p:scale>
          <a:sx n="70" d="100"/>
          <a:sy n="70" d="100"/>
        </p:scale>
        <p:origin x="51" y="17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30CF25-5F88-4703-939D-2BD8CFF4F196}" type="datetimeFigureOut">
              <a:rPr lang="sl-SI" smtClean="0"/>
              <a:t>19. 10. 2025</a:t>
            </a:fld>
            <a:endParaRPr lang="sl-SI"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8ABB22-943A-4239-A262-1CC7636F3568}" type="slidenum">
              <a:rPr lang="sl-SI" smtClean="0"/>
              <a:t>‹#›</a:t>
            </a:fld>
            <a:endParaRPr lang="sl-SI" dirty="0"/>
          </a:p>
        </p:txBody>
      </p:sp>
    </p:spTree>
    <p:extLst>
      <p:ext uri="{BB962C8B-B14F-4D97-AF65-F5344CB8AC3E}">
        <p14:creationId xmlns:p14="http://schemas.microsoft.com/office/powerpoint/2010/main" val="38193546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8BB13C-26B5-4960-BE4A-C322E9DDDA27}" type="datetimeFigureOut">
              <a:rPr lang="sl-SI" smtClean="0"/>
              <a:t>19. 10. 2025</a:t>
            </a:fld>
            <a:endParaRPr lang="sl-S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C742F2-41D2-4B9E-ABDF-75668913682A}" type="slidenum">
              <a:rPr lang="sl-SI" smtClean="0"/>
              <a:t>‹#›</a:t>
            </a:fld>
            <a:endParaRPr lang="sl-SI" dirty="0"/>
          </a:p>
        </p:txBody>
      </p:sp>
    </p:spTree>
    <p:extLst>
      <p:ext uri="{BB962C8B-B14F-4D97-AF65-F5344CB8AC3E}">
        <p14:creationId xmlns:p14="http://schemas.microsoft.com/office/powerpoint/2010/main" val="41633644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l-SI" dirty="0"/>
          </a:p>
        </p:txBody>
      </p:sp>
      <p:sp>
        <p:nvSpPr>
          <p:cNvPr id="4" name="Slide Number Placeholder 3"/>
          <p:cNvSpPr>
            <a:spLocks noGrp="1"/>
          </p:cNvSpPr>
          <p:nvPr>
            <p:ph type="sldNum" sz="quarter" idx="10"/>
          </p:nvPr>
        </p:nvSpPr>
        <p:spPr/>
        <p:txBody>
          <a:bodyPr/>
          <a:lstStyle/>
          <a:p>
            <a:fld id="{FFD144F3-D4C0-4101-8059-AF0872E50CE7}" type="slidenum">
              <a:rPr lang="sl-SI" smtClean="0"/>
              <a:pPr/>
              <a:t>1</a:t>
            </a:fld>
            <a:endParaRPr lang="sl-SI" dirty="0"/>
          </a:p>
        </p:txBody>
      </p:sp>
    </p:spTree>
    <p:extLst>
      <p:ext uri="{BB962C8B-B14F-4D97-AF65-F5344CB8AC3E}">
        <p14:creationId xmlns:p14="http://schemas.microsoft.com/office/powerpoint/2010/main" val="3946496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50056-55B1-0749-B59A-9768440B4F51}" type="slidenum">
              <a:rPr lang="en-US" smtClean="0"/>
              <a:t>27</a:t>
            </a:fld>
            <a:endParaRPr lang="en-US" dirty="0"/>
          </a:p>
        </p:txBody>
      </p:sp>
    </p:spTree>
    <p:extLst>
      <p:ext uri="{BB962C8B-B14F-4D97-AF65-F5344CB8AC3E}">
        <p14:creationId xmlns:p14="http://schemas.microsoft.com/office/powerpoint/2010/main" val="1344220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50056-55B1-0749-B59A-9768440B4F51}" type="slidenum">
              <a:rPr lang="en-US" smtClean="0"/>
              <a:t>28</a:t>
            </a:fld>
            <a:endParaRPr lang="en-US" dirty="0"/>
          </a:p>
        </p:txBody>
      </p:sp>
    </p:spTree>
    <p:extLst>
      <p:ext uri="{BB962C8B-B14F-4D97-AF65-F5344CB8AC3E}">
        <p14:creationId xmlns:p14="http://schemas.microsoft.com/office/powerpoint/2010/main" val="406313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50056-55B1-0749-B59A-9768440B4F51}" type="slidenum">
              <a:rPr lang="en-US" smtClean="0"/>
              <a:t>29</a:t>
            </a:fld>
            <a:endParaRPr lang="en-US" dirty="0"/>
          </a:p>
        </p:txBody>
      </p:sp>
    </p:spTree>
    <p:extLst>
      <p:ext uri="{BB962C8B-B14F-4D97-AF65-F5344CB8AC3E}">
        <p14:creationId xmlns:p14="http://schemas.microsoft.com/office/powerpoint/2010/main" val="1709173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50056-55B1-0749-B59A-9768440B4F51}" type="slidenum">
              <a:rPr lang="en-US" smtClean="0"/>
              <a:t>30</a:t>
            </a:fld>
            <a:endParaRPr lang="en-US" dirty="0"/>
          </a:p>
        </p:txBody>
      </p:sp>
    </p:spTree>
    <p:extLst>
      <p:ext uri="{BB962C8B-B14F-4D97-AF65-F5344CB8AC3E}">
        <p14:creationId xmlns:p14="http://schemas.microsoft.com/office/powerpoint/2010/main" val="1131214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50056-55B1-0749-B59A-9768440B4F51}" type="slidenum">
              <a:rPr lang="en-US" smtClean="0"/>
              <a:t>32</a:t>
            </a:fld>
            <a:endParaRPr lang="en-US" dirty="0"/>
          </a:p>
        </p:txBody>
      </p:sp>
    </p:spTree>
    <p:extLst>
      <p:ext uri="{BB962C8B-B14F-4D97-AF65-F5344CB8AC3E}">
        <p14:creationId xmlns:p14="http://schemas.microsoft.com/office/powerpoint/2010/main" val="62040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l-SI"/>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p:cNvSpPr>
            <a:spLocks noGrp="1"/>
          </p:cNvSpPr>
          <p:nvPr>
            <p:ph type="dt" sz="half" idx="10"/>
          </p:nvPr>
        </p:nvSpPr>
        <p:spPr/>
        <p:txBody>
          <a:bodyPr/>
          <a:lstStyle/>
          <a:p>
            <a:endParaRPr lang="sl-SI" dirty="0"/>
          </a:p>
        </p:txBody>
      </p:sp>
      <p:sp>
        <p:nvSpPr>
          <p:cNvPr id="5" name="Footer Placeholder 4"/>
          <p:cNvSpPr>
            <a:spLocks noGrp="1"/>
          </p:cNvSpPr>
          <p:nvPr>
            <p:ph type="ftr" sz="quarter" idx="11"/>
          </p:nvPr>
        </p:nvSpPr>
        <p:spPr/>
        <p:txBody>
          <a:bodyPr/>
          <a:lstStyle/>
          <a:p>
            <a:endParaRPr lang="sl-SI" dirty="0"/>
          </a:p>
        </p:txBody>
      </p:sp>
      <p:sp>
        <p:nvSpPr>
          <p:cNvPr id="6" name="Slide Number Placeholder 5"/>
          <p:cNvSpPr>
            <a:spLocks noGrp="1"/>
          </p:cNvSpPr>
          <p:nvPr>
            <p:ph type="sldNum" sz="quarter" idx="12"/>
          </p:nvPr>
        </p:nvSpPr>
        <p:spPr/>
        <p:txBody>
          <a:bodyPr/>
          <a:lstStyle/>
          <a:p>
            <a:fld id="{1502292F-9562-437F-B2F1-621F2FE40590}" type="slidenum">
              <a:rPr lang="sl-SI" smtClean="0"/>
              <a:t>‹#›</a:t>
            </a:fld>
            <a:endParaRPr lang="sl-SI" dirty="0"/>
          </a:p>
        </p:txBody>
      </p:sp>
    </p:spTree>
    <p:extLst>
      <p:ext uri="{BB962C8B-B14F-4D97-AF65-F5344CB8AC3E}">
        <p14:creationId xmlns:p14="http://schemas.microsoft.com/office/powerpoint/2010/main" val="1056950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p>
            <a:endParaRPr lang="sl-SI" dirty="0"/>
          </a:p>
        </p:txBody>
      </p:sp>
      <p:sp>
        <p:nvSpPr>
          <p:cNvPr id="5" name="Footer Placeholder 4"/>
          <p:cNvSpPr>
            <a:spLocks noGrp="1"/>
          </p:cNvSpPr>
          <p:nvPr>
            <p:ph type="ftr" sz="quarter" idx="11"/>
          </p:nvPr>
        </p:nvSpPr>
        <p:spPr/>
        <p:txBody>
          <a:bodyPr/>
          <a:lstStyle/>
          <a:p>
            <a:endParaRPr lang="sl-SI" dirty="0"/>
          </a:p>
        </p:txBody>
      </p:sp>
      <p:sp>
        <p:nvSpPr>
          <p:cNvPr id="6" name="Slide Number Placeholder 5"/>
          <p:cNvSpPr>
            <a:spLocks noGrp="1"/>
          </p:cNvSpPr>
          <p:nvPr>
            <p:ph type="sldNum" sz="quarter" idx="12"/>
          </p:nvPr>
        </p:nvSpPr>
        <p:spPr/>
        <p:txBody>
          <a:bodyPr/>
          <a:lstStyle/>
          <a:p>
            <a:fld id="{1502292F-9562-437F-B2F1-621F2FE40590}" type="slidenum">
              <a:rPr lang="sl-SI" smtClean="0"/>
              <a:t>‹#›</a:t>
            </a:fld>
            <a:endParaRPr lang="sl-SI" dirty="0"/>
          </a:p>
        </p:txBody>
      </p:sp>
    </p:spTree>
    <p:extLst>
      <p:ext uri="{BB962C8B-B14F-4D97-AF65-F5344CB8AC3E}">
        <p14:creationId xmlns:p14="http://schemas.microsoft.com/office/powerpoint/2010/main" val="1445922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l-SI"/>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p>
            <a:endParaRPr lang="sl-SI" dirty="0"/>
          </a:p>
        </p:txBody>
      </p:sp>
      <p:sp>
        <p:nvSpPr>
          <p:cNvPr id="5" name="Footer Placeholder 4"/>
          <p:cNvSpPr>
            <a:spLocks noGrp="1"/>
          </p:cNvSpPr>
          <p:nvPr>
            <p:ph type="ftr" sz="quarter" idx="11"/>
          </p:nvPr>
        </p:nvSpPr>
        <p:spPr/>
        <p:txBody>
          <a:bodyPr/>
          <a:lstStyle/>
          <a:p>
            <a:endParaRPr lang="sl-SI" dirty="0"/>
          </a:p>
        </p:txBody>
      </p:sp>
      <p:sp>
        <p:nvSpPr>
          <p:cNvPr id="6" name="Slide Number Placeholder 5"/>
          <p:cNvSpPr>
            <a:spLocks noGrp="1"/>
          </p:cNvSpPr>
          <p:nvPr>
            <p:ph type="sldNum" sz="quarter" idx="12"/>
          </p:nvPr>
        </p:nvSpPr>
        <p:spPr/>
        <p:txBody>
          <a:bodyPr/>
          <a:lstStyle/>
          <a:p>
            <a:fld id="{1502292F-9562-437F-B2F1-621F2FE40590}" type="slidenum">
              <a:rPr lang="sl-SI" smtClean="0"/>
              <a:t>‹#›</a:t>
            </a:fld>
            <a:endParaRPr lang="sl-SI" dirty="0"/>
          </a:p>
        </p:txBody>
      </p:sp>
    </p:spTree>
    <p:extLst>
      <p:ext uri="{BB962C8B-B14F-4D97-AF65-F5344CB8AC3E}">
        <p14:creationId xmlns:p14="http://schemas.microsoft.com/office/powerpoint/2010/main" val="1890742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Vsebina - E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Naslov 1"/>
          <p:cNvSpPr>
            <a:spLocks noGrp="1"/>
          </p:cNvSpPr>
          <p:nvPr>
            <p:ph type="title"/>
          </p:nvPr>
        </p:nvSpPr>
        <p:spPr>
          <a:xfrm>
            <a:off x="811633" y="939800"/>
            <a:ext cx="10607784" cy="800100"/>
          </a:xfrm>
        </p:spPr>
        <p:txBody>
          <a:bodyPr/>
          <a:lstStyle/>
          <a:p>
            <a:r>
              <a:rPr lang="sl-SI"/>
              <a:t>Uredite slog naslova matrice</a:t>
            </a:r>
          </a:p>
        </p:txBody>
      </p:sp>
      <p:sp>
        <p:nvSpPr>
          <p:cNvPr id="12" name="Ograda vsebine 2"/>
          <p:cNvSpPr>
            <a:spLocks noGrp="1"/>
          </p:cNvSpPr>
          <p:nvPr>
            <p:ph idx="1"/>
          </p:nvPr>
        </p:nvSpPr>
        <p:spPr>
          <a:xfrm>
            <a:off x="811633" y="1897063"/>
            <a:ext cx="10607784" cy="4292600"/>
          </a:xfrm>
        </p:spPr>
        <p:txBody>
          <a:bodyPr/>
          <a:lstStyle/>
          <a:p>
            <a:pPr lvl="0"/>
            <a:r>
              <a:rPr lang="sl-SI"/>
              <a:t>Uredite sloge besedila matrice</a:t>
            </a:r>
          </a:p>
        </p:txBody>
      </p:sp>
      <p:sp>
        <p:nvSpPr>
          <p:cNvPr id="4" name="Ograda številke diapozitiva 3"/>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vl1pPr>
          </a:lstStyle>
          <a:p>
            <a:fld id="{E021E2A8-F742-4511-BF2F-EB9A258711CF}" type="slidenum">
              <a:rPr lang="en-US">
                <a:solidFill>
                  <a:prstClr val="white"/>
                </a:solidFill>
              </a:rPr>
              <a:pPr/>
              <a:t>‹#›</a:t>
            </a:fld>
            <a:endParaRPr lang="en-US" dirty="0">
              <a:solidFill>
                <a:prstClr val="white"/>
              </a:solidFill>
            </a:endParaRPr>
          </a:p>
        </p:txBody>
      </p:sp>
      <p:sp>
        <p:nvSpPr>
          <p:cNvPr id="6" name="Ograda noge 4"/>
          <p:cNvSpPr>
            <a:spLocks noGrp="1"/>
          </p:cNvSpPr>
          <p:nvPr>
            <p:ph type="ftr" sz="quarter" idx="12"/>
          </p:nvPr>
        </p:nvSpPr>
        <p:spPr/>
        <p:txBody>
          <a:bodyPr/>
          <a:lstStyle>
            <a:lvl1pPr>
              <a:defRPr/>
            </a:lvl1pPr>
          </a:lstStyle>
          <a:p>
            <a:pPr>
              <a:defRPr/>
            </a:pPr>
            <a:endParaRPr lang="en-US" dirty="0">
              <a:solidFill>
                <a:srgbClr val="000000">
                  <a:tint val="75000"/>
                </a:srgbClr>
              </a:solidFill>
            </a:endParaRPr>
          </a:p>
        </p:txBody>
      </p:sp>
    </p:spTree>
    <p:extLst>
      <p:ext uri="{BB962C8B-B14F-4D97-AF65-F5344CB8AC3E}">
        <p14:creationId xmlns:p14="http://schemas.microsoft.com/office/powerpoint/2010/main" val="3342234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p>
            <a:endParaRPr lang="sl-SI" dirty="0"/>
          </a:p>
        </p:txBody>
      </p:sp>
      <p:sp>
        <p:nvSpPr>
          <p:cNvPr id="5" name="Footer Placeholder 4"/>
          <p:cNvSpPr>
            <a:spLocks noGrp="1"/>
          </p:cNvSpPr>
          <p:nvPr>
            <p:ph type="ftr" sz="quarter" idx="11"/>
          </p:nvPr>
        </p:nvSpPr>
        <p:spPr/>
        <p:txBody>
          <a:bodyPr/>
          <a:lstStyle/>
          <a:p>
            <a:endParaRPr lang="sl-SI" dirty="0"/>
          </a:p>
        </p:txBody>
      </p:sp>
      <p:sp>
        <p:nvSpPr>
          <p:cNvPr id="6" name="Slide Number Placeholder 5"/>
          <p:cNvSpPr>
            <a:spLocks noGrp="1"/>
          </p:cNvSpPr>
          <p:nvPr>
            <p:ph type="sldNum" sz="quarter" idx="12"/>
          </p:nvPr>
        </p:nvSpPr>
        <p:spPr/>
        <p:txBody>
          <a:bodyPr/>
          <a:lstStyle/>
          <a:p>
            <a:fld id="{F734EBD7-C37D-4E59-92E8-FF630E7E72C6}" type="slidenum">
              <a:rPr lang="sl-SI" smtClean="0"/>
              <a:pPr/>
              <a:t>‹#›</a:t>
            </a:fld>
            <a:endParaRPr lang="sl-SI" dirty="0"/>
          </a:p>
        </p:txBody>
      </p:sp>
    </p:spTree>
    <p:extLst>
      <p:ext uri="{BB962C8B-B14F-4D97-AF65-F5344CB8AC3E}">
        <p14:creationId xmlns:p14="http://schemas.microsoft.com/office/powerpoint/2010/main" val="3493919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l-SI"/>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sl-SI" dirty="0"/>
          </a:p>
        </p:txBody>
      </p:sp>
      <p:sp>
        <p:nvSpPr>
          <p:cNvPr id="5" name="Footer Placeholder 4"/>
          <p:cNvSpPr>
            <a:spLocks noGrp="1"/>
          </p:cNvSpPr>
          <p:nvPr>
            <p:ph type="ftr" sz="quarter" idx="11"/>
          </p:nvPr>
        </p:nvSpPr>
        <p:spPr/>
        <p:txBody>
          <a:bodyPr/>
          <a:lstStyle/>
          <a:p>
            <a:endParaRPr lang="sl-SI" dirty="0"/>
          </a:p>
        </p:txBody>
      </p:sp>
      <p:sp>
        <p:nvSpPr>
          <p:cNvPr id="6" name="Slide Number Placeholder 5"/>
          <p:cNvSpPr>
            <a:spLocks noGrp="1"/>
          </p:cNvSpPr>
          <p:nvPr>
            <p:ph type="sldNum" sz="quarter" idx="12"/>
          </p:nvPr>
        </p:nvSpPr>
        <p:spPr/>
        <p:txBody>
          <a:bodyPr/>
          <a:lstStyle/>
          <a:p>
            <a:fld id="{1502292F-9562-437F-B2F1-621F2FE40590}" type="slidenum">
              <a:rPr lang="sl-SI" smtClean="0"/>
              <a:t>‹#›</a:t>
            </a:fld>
            <a:endParaRPr lang="sl-SI" dirty="0"/>
          </a:p>
        </p:txBody>
      </p:sp>
    </p:spTree>
    <p:extLst>
      <p:ext uri="{BB962C8B-B14F-4D97-AF65-F5344CB8AC3E}">
        <p14:creationId xmlns:p14="http://schemas.microsoft.com/office/powerpoint/2010/main" val="285989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p:cNvSpPr>
            <a:spLocks noGrp="1"/>
          </p:cNvSpPr>
          <p:nvPr>
            <p:ph type="dt" sz="half" idx="10"/>
          </p:nvPr>
        </p:nvSpPr>
        <p:spPr/>
        <p:txBody>
          <a:bodyPr/>
          <a:lstStyle/>
          <a:p>
            <a:endParaRPr lang="sl-SI" dirty="0"/>
          </a:p>
        </p:txBody>
      </p:sp>
      <p:sp>
        <p:nvSpPr>
          <p:cNvPr id="6" name="Footer Placeholder 5"/>
          <p:cNvSpPr>
            <a:spLocks noGrp="1"/>
          </p:cNvSpPr>
          <p:nvPr>
            <p:ph type="ftr" sz="quarter" idx="11"/>
          </p:nvPr>
        </p:nvSpPr>
        <p:spPr/>
        <p:txBody>
          <a:bodyPr/>
          <a:lstStyle/>
          <a:p>
            <a:endParaRPr lang="sl-SI" dirty="0"/>
          </a:p>
        </p:txBody>
      </p:sp>
      <p:sp>
        <p:nvSpPr>
          <p:cNvPr id="7" name="Slide Number Placeholder 6"/>
          <p:cNvSpPr>
            <a:spLocks noGrp="1"/>
          </p:cNvSpPr>
          <p:nvPr>
            <p:ph type="sldNum" sz="quarter" idx="12"/>
          </p:nvPr>
        </p:nvSpPr>
        <p:spPr/>
        <p:txBody>
          <a:bodyPr/>
          <a:lstStyle/>
          <a:p>
            <a:fld id="{1502292F-9562-437F-B2F1-621F2FE40590}" type="slidenum">
              <a:rPr lang="sl-SI" smtClean="0"/>
              <a:t>‹#›</a:t>
            </a:fld>
            <a:endParaRPr lang="sl-SI" dirty="0"/>
          </a:p>
        </p:txBody>
      </p:sp>
    </p:spTree>
    <p:extLst>
      <p:ext uri="{BB962C8B-B14F-4D97-AF65-F5344CB8AC3E}">
        <p14:creationId xmlns:p14="http://schemas.microsoft.com/office/powerpoint/2010/main" val="197942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l-SI"/>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p:cNvSpPr>
            <a:spLocks noGrp="1"/>
          </p:cNvSpPr>
          <p:nvPr>
            <p:ph type="dt" sz="half" idx="10"/>
          </p:nvPr>
        </p:nvSpPr>
        <p:spPr/>
        <p:txBody>
          <a:bodyPr/>
          <a:lstStyle/>
          <a:p>
            <a:endParaRPr lang="sl-SI" dirty="0"/>
          </a:p>
        </p:txBody>
      </p:sp>
      <p:sp>
        <p:nvSpPr>
          <p:cNvPr id="8" name="Footer Placeholder 7"/>
          <p:cNvSpPr>
            <a:spLocks noGrp="1"/>
          </p:cNvSpPr>
          <p:nvPr>
            <p:ph type="ftr" sz="quarter" idx="11"/>
          </p:nvPr>
        </p:nvSpPr>
        <p:spPr/>
        <p:txBody>
          <a:bodyPr/>
          <a:lstStyle/>
          <a:p>
            <a:endParaRPr lang="sl-SI" dirty="0"/>
          </a:p>
        </p:txBody>
      </p:sp>
      <p:sp>
        <p:nvSpPr>
          <p:cNvPr id="9" name="Slide Number Placeholder 8"/>
          <p:cNvSpPr>
            <a:spLocks noGrp="1"/>
          </p:cNvSpPr>
          <p:nvPr>
            <p:ph type="sldNum" sz="quarter" idx="12"/>
          </p:nvPr>
        </p:nvSpPr>
        <p:spPr/>
        <p:txBody>
          <a:bodyPr/>
          <a:lstStyle/>
          <a:p>
            <a:fld id="{1502292F-9562-437F-B2F1-621F2FE40590}" type="slidenum">
              <a:rPr lang="sl-SI" smtClean="0"/>
              <a:t>‹#›</a:t>
            </a:fld>
            <a:endParaRPr lang="sl-SI" dirty="0"/>
          </a:p>
        </p:txBody>
      </p:sp>
    </p:spTree>
    <p:extLst>
      <p:ext uri="{BB962C8B-B14F-4D97-AF65-F5344CB8AC3E}">
        <p14:creationId xmlns:p14="http://schemas.microsoft.com/office/powerpoint/2010/main" val="610758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Date Placeholder 2"/>
          <p:cNvSpPr>
            <a:spLocks noGrp="1"/>
          </p:cNvSpPr>
          <p:nvPr>
            <p:ph type="dt" sz="half" idx="10"/>
          </p:nvPr>
        </p:nvSpPr>
        <p:spPr/>
        <p:txBody>
          <a:bodyPr/>
          <a:lstStyle/>
          <a:p>
            <a:endParaRPr lang="sl-SI" dirty="0"/>
          </a:p>
        </p:txBody>
      </p:sp>
      <p:sp>
        <p:nvSpPr>
          <p:cNvPr id="4" name="Footer Placeholder 3"/>
          <p:cNvSpPr>
            <a:spLocks noGrp="1"/>
          </p:cNvSpPr>
          <p:nvPr>
            <p:ph type="ftr" sz="quarter" idx="11"/>
          </p:nvPr>
        </p:nvSpPr>
        <p:spPr/>
        <p:txBody>
          <a:bodyPr/>
          <a:lstStyle/>
          <a:p>
            <a:endParaRPr lang="sl-SI" dirty="0"/>
          </a:p>
        </p:txBody>
      </p:sp>
      <p:sp>
        <p:nvSpPr>
          <p:cNvPr id="5" name="Slide Number Placeholder 4"/>
          <p:cNvSpPr>
            <a:spLocks noGrp="1"/>
          </p:cNvSpPr>
          <p:nvPr>
            <p:ph type="sldNum" sz="quarter" idx="12"/>
          </p:nvPr>
        </p:nvSpPr>
        <p:spPr/>
        <p:txBody>
          <a:bodyPr/>
          <a:lstStyle/>
          <a:p>
            <a:fld id="{1502292F-9562-437F-B2F1-621F2FE40590}" type="slidenum">
              <a:rPr lang="sl-SI" smtClean="0"/>
              <a:t>‹#›</a:t>
            </a:fld>
            <a:endParaRPr lang="sl-SI" dirty="0"/>
          </a:p>
        </p:txBody>
      </p:sp>
    </p:spTree>
    <p:extLst>
      <p:ext uri="{BB962C8B-B14F-4D97-AF65-F5344CB8AC3E}">
        <p14:creationId xmlns:p14="http://schemas.microsoft.com/office/powerpoint/2010/main" val="1643344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sl-SI" dirty="0"/>
          </a:p>
        </p:txBody>
      </p:sp>
      <p:sp>
        <p:nvSpPr>
          <p:cNvPr id="3" name="Footer Placeholder 2"/>
          <p:cNvSpPr>
            <a:spLocks noGrp="1"/>
          </p:cNvSpPr>
          <p:nvPr>
            <p:ph type="ftr" sz="quarter" idx="11"/>
          </p:nvPr>
        </p:nvSpPr>
        <p:spPr/>
        <p:txBody>
          <a:bodyPr/>
          <a:lstStyle/>
          <a:p>
            <a:endParaRPr lang="sl-SI" dirty="0"/>
          </a:p>
        </p:txBody>
      </p:sp>
      <p:sp>
        <p:nvSpPr>
          <p:cNvPr id="4" name="Slide Number Placeholder 3"/>
          <p:cNvSpPr>
            <a:spLocks noGrp="1"/>
          </p:cNvSpPr>
          <p:nvPr>
            <p:ph type="sldNum" sz="quarter" idx="12"/>
          </p:nvPr>
        </p:nvSpPr>
        <p:spPr/>
        <p:txBody>
          <a:bodyPr/>
          <a:lstStyle/>
          <a:p>
            <a:fld id="{1502292F-9562-437F-B2F1-621F2FE40590}" type="slidenum">
              <a:rPr lang="sl-SI" smtClean="0"/>
              <a:t>‹#›</a:t>
            </a:fld>
            <a:endParaRPr lang="sl-SI" dirty="0"/>
          </a:p>
        </p:txBody>
      </p:sp>
    </p:spTree>
    <p:extLst>
      <p:ext uri="{BB962C8B-B14F-4D97-AF65-F5344CB8AC3E}">
        <p14:creationId xmlns:p14="http://schemas.microsoft.com/office/powerpoint/2010/main" val="11782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sl-SI" dirty="0"/>
          </a:p>
        </p:txBody>
      </p:sp>
      <p:sp>
        <p:nvSpPr>
          <p:cNvPr id="6" name="Footer Placeholder 5"/>
          <p:cNvSpPr>
            <a:spLocks noGrp="1"/>
          </p:cNvSpPr>
          <p:nvPr>
            <p:ph type="ftr" sz="quarter" idx="11"/>
          </p:nvPr>
        </p:nvSpPr>
        <p:spPr/>
        <p:txBody>
          <a:bodyPr/>
          <a:lstStyle/>
          <a:p>
            <a:endParaRPr lang="sl-SI" dirty="0"/>
          </a:p>
        </p:txBody>
      </p:sp>
      <p:sp>
        <p:nvSpPr>
          <p:cNvPr id="7" name="Slide Number Placeholder 6"/>
          <p:cNvSpPr>
            <a:spLocks noGrp="1"/>
          </p:cNvSpPr>
          <p:nvPr>
            <p:ph type="sldNum" sz="quarter" idx="12"/>
          </p:nvPr>
        </p:nvSpPr>
        <p:spPr/>
        <p:txBody>
          <a:bodyPr/>
          <a:lstStyle/>
          <a:p>
            <a:fld id="{1502292F-9562-437F-B2F1-621F2FE40590}" type="slidenum">
              <a:rPr lang="sl-SI" smtClean="0"/>
              <a:t>‹#›</a:t>
            </a:fld>
            <a:endParaRPr lang="sl-SI" dirty="0"/>
          </a:p>
        </p:txBody>
      </p:sp>
    </p:spTree>
    <p:extLst>
      <p:ext uri="{BB962C8B-B14F-4D97-AF65-F5344CB8AC3E}">
        <p14:creationId xmlns:p14="http://schemas.microsoft.com/office/powerpoint/2010/main" val="3273770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sl-SI" dirty="0"/>
          </a:p>
        </p:txBody>
      </p:sp>
      <p:sp>
        <p:nvSpPr>
          <p:cNvPr id="6" name="Footer Placeholder 5"/>
          <p:cNvSpPr>
            <a:spLocks noGrp="1"/>
          </p:cNvSpPr>
          <p:nvPr>
            <p:ph type="ftr" sz="quarter" idx="11"/>
          </p:nvPr>
        </p:nvSpPr>
        <p:spPr/>
        <p:txBody>
          <a:bodyPr/>
          <a:lstStyle/>
          <a:p>
            <a:endParaRPr lang="sl-SI" dirty="0"/>
          </a:p>
        </p:txBody>
      </p:sp>
      <p:sp>
        <p:nvSpPr>
          <p:cNvPr id="7" name="Slide Number Placeholder 6"/>
          <p:cNvSpPr>
            <a:spLocks noGrp="1"/>
          </p:cNvSpPr>
          <p:nvPr>
            <p:ph type="sldNum" sz="quarter" idx="12"/>
          </p:nvPr>
        </p:nvSpPr>
        <p:spPr/>
        <p:txBody>
          <a:bodyPr/>
          <a:lstStyle/>
          <a:p>
            <a:fld id="{1502292F-9562-437F-B2F1-621F2FE40590}" type="slidenum">
              <a:rPr lang="sl-SI" smtClean="0"/>
              <a:t>‹#›</a:t>
            </a:fld>
            <a:endParaRPr lang="sl-SI" dirty="0"/>
          </a:p>
        </p:txBody>
      </p:sp>
    </p:spTree>
    <p:extLst>
      <p:ext uri="{BB962C8B-B14F-4D97-AF65-F5344CB8AC3E}">
        <p14:creationId xmlns:p14="http://schemas.microsoft.com/office/powerpoint/2010/main" val="3161471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l-SI"/>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l-SI"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02292F-9562-437F-B2F1-621F2FE40590}" type="slidenum">
              <a:rPr lang="sl-SI" smtClean="0"/>
              <a:t>‹#›</a:t>
            </a:fld>
            <a:endParaRPr lang="sl-SI" dirty="0"/>
          </a:p>
        </p:txBody>
      </p:sp>
    </p:spTree>
    <p:extLst>
      <p:ext uri="{BB962C8B-B14F-4D97-AF65-F5344CB8AC3E}">
        <p14:creationId xmlns:p14="http://schemas.microsoft.com/office/powerpoint/2010/main" val="2973800879"/>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7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ikipedia.org/wiki/List_of_cognitive_biase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ikipedia.org/wiki/Head_shake"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186" y="623324"/>
            <a:ext cx="11899812" cy="831624"/>
          </a:xfrm>
        </p:spPr>
        <p:txBody>
          <a:bodyPr>
            <a:normAutofit fontScale="90000"/>
          </a:bodyPr>
          <a:lstStyle/>
          <a:p>
            <a:pPr marL="182880" algn="ctr"/>
            <a:r>
              <a:rPr lang="en-US" dirty="0"/>
              <a:t>Bias, variance and predictive models</a:t>
            </a:r>
            <a:endParaRPr lang="en-US" sz="2400" dirty="0"/>
          </a:p>
        </p:txBody>
      </p:sp>
      <p:sp>
        <p:nvSpPr>
          <p:cNvPr id="3" name="TextBox 2"/>
          <p:cNvSpPr txBox="1"/>
          <p:nvPr/>
        </p:nvSpPr>
        <p:spPr>
          <a:xfrm>
            <a:off x="3032404" y="6063642"/>
            <a:ext cx="6331431" cy="369332"/>
          </a:xfrm>
          <a:prstGeom prst="rect">
            <a:avLst/>
          </a:prstGeom>
          <a:noFill/>
        </p:spPr>
        <p:txBody>
          <a:bodyPr wrap="square" rtlCol="0">
            <a:spAutoFit/>
          </a:bodyPr>
          <a:lstStyle/>
          <a:p>
            <a:pPr algn="ctr"/>
            <a:r>
              <a:rPr lang="en-US" dirty="0"/>
              <a:t>Intelligent Systems, </a:t>
            </a:r>
            <a:r>
              <a:rPr lang="en-SI" dirty="0"/>
              <a:t>E</a:t>
            </a:r>
            <a:r>
              <a:rPr lang="en-US" dirty="0"/>
              <a:t>d</a:t>
            </a:r>
            <a:r>
              <a:rPr lang="en-SI" dirty="0" err="1"/>
              <a:t>i</a:t>
            </a:r>
            <a:r>
              <a:rPr lang="en-US" dirty="0"/>
              <a:t>t</a:t>
            </a:r>
            <a:r>
              <a:rPr lang="en-SI" dirty="0" err="1"/>
              <a:t>i</a:t>
            </a:r>
            <a:r>
              <a:rPr lang="en-US" dirty="0"/>
              <a:t>o</a:t>
            </a:r>
            <a:r>
              <a:rPr lang="en-SI" dirty="0"/>
              <a:t>n 2024</a:t>
            </a:r>
            <a:endParaRPr lang="en-US" dirty="0"/>
          </a:p>
        </p:txBody>
      </p:sp>
      <p:sp>
        <p:nvSpPr>
          <p:cNvPr id="4" name="TextBox 3"/>
          <p:cNvSpPr txBox="1"/>
          <p:nvPr/>
        </p:nvSpPr>
        <p:spPr>
          <a:xfrm>
            <a:off x="2378974" y="73792"/>
            <a:ext cx="6616683" cy="646331"/>
          </a:xfrm>
          <a:prstGeom prst="rect">
            <a:avLst/>
          </a:prstGeom>
          <a:noFill/>
        </p:spPr>
        <p:txBody>
          <a:bodyPr wrap="none" rtlCol="0">
            <a:spAutoFit/>
          </a:bodyPr>
          <a:lstStyle/>
          <a:p>
            <a:pPr algn="ctr"/>
            <a:r>
              <a:rPr lang="en-US" dirty="0"/>
              <a:t>University of Ljubljana, Faculty of Computer and Information Science</a:t>
            </a:r>
          </a:p>
          <a:p>
            <a:pPr algn="ctr"/>
            <a:endParaRPr lang="en-US" dirty="0"/>
          </a:p>
        </p:txBody>
      </p:sp>
      <p:sp>
        <p:nvSpPr>
          <p:cNvPr id="5" name="TextBox 4"/>
          <p:cNvSpPr txBox="1"/>
          <p:nvPr/>
        </p:nvSpPr>
        <p:spPr>
          <a:xfrm>
            <a:off x="4849395" y="5694310"/>
            <a:ext cx="2937086" cy="369332"/>
          </a:xfrm>
          <a:prstGeom prst="rect">
            <a:avLst/>
          </a:prstGeom>
          <a:noFill/>
        </p:spPr>
        <p:txBody>
          <a:bodyPr wrap="none" rtlCol="0">
            <a:spAutoFit/>
          </a:bodyPr>
          <a:lstStyle/>
          <a:p>
            <a:pPr algn="ctr"/>
            <a:r>
              <a:rPr lang="en-US" dirty="0"/>
              <a:t>Prof Dr Marko Robnik-Šikonja</a:t>
            </a:r>
          </a:p>
        </p:txBody>
      </p:sp>
      <p:pic>
        <p:nvPicPr>
          <p:cNvPr id="7" name="Picture 6"/>
          <p:cNvPicPr>
            <a:picLocks noChangeAspect="1"/>
          </p:cNvPicPr>
          <p:nvPr/>
        </p:nvPicPr>
        <p:blipFill>
          <a:blip r:embed="rId3"/>
          <a:stretch>
            <a:fillRect/>
          </a:stretch>
        </p:blipFill>
        <p:spPr>
          <a:xfrm>
            <a:off x="5738359" y="1639614"/>
            <a:ext cx="5741858" cy="378029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192" y="1551747"/>
            <a:ext cx="4916424" cy="3590544"/>
          </a:xfrm>
          <a:prstGeom prst="rect">
            <a:avLst/>
          </a:prstGeom>
        </p:spPr>
      </p:pic>
    </p:spTree>
    <p:extLst>
      <p:ext uri="{BB962C8B-B14F-4D97-AF65-F5344CB8AC3E}">
        <p14:creationId xmlns:p14="http://schemas.microsoft.com/office/powerpoint/2010/main" val="688515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Variance of learning methods</a:t>
            </a:r>
          </a:p>
        </p:txBody>
      </p:sp>
      <p:sp>
        <p:nvSpPr>
          <p:cNvPr id="3" name="Content Placeholder 2"/>
          <p:cNvSpPr>
            <a:spLocks noGrp="1"/>
          </p:cNvSpPr>
          <p:nvPr>
            <p:ph idx="1"/>
          </p:nvPr>
        </p:nvSpPr>
        <p:spPr/>
        <p:txBody>
          <a:bodyPr>
            <a:normAutofit/>
          </a:bodyPr>
          <a:lstStyle/>
          <a:p>
            <a:pPr algn="just"/>
            <a:r>
              <a:rPr lang="en-US" sz="2400" dirty="0"/>
              <a:t>Variance refers to how much your estimate for </a:t>
            </a:r>
            <a:r>
              <a:rPr lang="en-US" sz="2400" i="1" dirty="0"/>
              <a:t>f</a:t>
            </a:r>
            <a:r>
              <a:rPr lang="en-US" sz="2400" dirty="0"/>
              <a:t> would change if you had a different training data set.</a:t>
            </a:r>
            <a:endParaRPr lang="en-SI" sz="2400" dirty="0"/>
          </a:p>
          <a:p>
            <a:pPr algn="just"/>
            <a:endParaRPr lang="en-SI" sz="2400" dirty="0"/>
          </a:p>
          <a:p>
            <a:r>
              <a:rPr lang="en-SI" sz="2400" dirty="0"/>
              <a:t>A common definition of  variance: </a:t>
            </a:r>
            <a:br>
              <a:rPr lang="en-SI" sz="2400" dirty="0"/>
            </a:br>
            <a:br>
              <a:rPr lang="en-SI" sz="2400" dirty="0"/>
            </a:br>
            <a:r>
              <a:rPr lang="en-US" sz="2400" dirty="0"/>
              <a:t>Var = E[(Y - E[Y])</a:t>
            </a:r>
            <a:r>
              <a:rPr lang="en-US" sz="2400" baseline="30000" dirty="0"/>
              <a:t>2</a:t>
            </a:r>
            <a:r>
              <a:rPr lang="en-US" sz="2400" dirty="0"/>
              <a:t>]</a:t>
            </a:r>
          </a:p>
          <a:p>
            <a:pPr algn="just"/>
            <a:endParaRPr lang="en-US" sz="2400" dirty="0"/>
          </a:p>
          <a:p>
            <a:pPr algn="just"/>
            <a:r>
              <a:rPr lang="en-US" sz="2400" dirty="0"/>
              <a:t>Generally, the more flexible a method is</a:t>
            </a:r>
            <a:r>
              <a:rPr lang="en-SI" sz="2400" dirty="0"/>
              <a:t>,</a:t>
            </a:r>
            <a:r>
              <a:rPr lang="en-US" sz="2400" dirty="0"/>
              <a:t> the more variance it has.</a:t>
            </a:r>
          </a:p>
          <a:p>
            <a:endParaRPr lang="en-US" sz="2400" dirty="0"/>
          </a:p>
        </p:txBody>
      </p:sp>
      <p:sp>
        <p:nvSpPr>
          <p:cNvPr id="4" name="Slide Number Placeholder 3"/>
          <p:cNvSpPr>
            <a:spLocks noGrp="1"/>
          </p:cNvSpPr>
          <p:nvPr>
            <p:ph type="sldNum" sz="quarter" idx="12"/>
          </p:nvPr>
        </p:nvSpPr>
        <p:spPr/>
        <p:txBody>
          <a:bodyPr/>
          <a:lstStyle/>
          <a:p>
            <a:fld id="{F734EBD7-C37D-4E59-92E8-FF630E7E72C6}" type="slidenum">
              <a:rPr lang="en-US" smtClean="0"/>
              <a:pPr/>
              <a:t>10</a:t>
            </a:fld>
            <a:endParaRPr lang="en-US" dirty="0"/>
          </a:p>
        </p:txBody>
      </p:sp>
    </p:spTree>
    <p:extLst>
      <p:ext uri="{BB962C8B-B14F-4D97-AF65-F5344CB8AC3E}">
        <p14:creationId xmlns:p14="http://schemas.microsoft.com/office/powerpoint/2010/main" val="35350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98" y="453412"/>
            <a:ext cx="5896829" cy="1325563"/>
          </a:xfrm>
        </p:spPr>
        <p:txBody>
          <a:bodyPr/>
          <a:lstStyle/>
          <a:p>
            <a:r>
              <a:rPr lang="en-US" dirty="0"/>
              <a:t>Bias-variance illustration</a:t>
            </a:r>
          </a:p>
        </p:txBody>
      </p:sp>
      <p:sp>
        <p:nvSpPr>
          <p:cNvPr id="4" name="Slide Number Placeholder 3"/>
          <p:cNvSpPr>
            <a:spLocks noGrp="1"/>
          </p:cNvSpPr>
          <p:nvPr>
            <p:ph type="sldNum" sz="quarter" idx="12"/>
          </p:nvPr>
        </p:nvSpPr>
        <p:spPr/>
        <p:txBody>
          <a:bodyPr/>
          <a:lstStyle/>
          <a:p>
            <a:fld id="{F734EBD7-C37D-4E59-92E8-FF630E7E72C6}" type="slidenum">
              <a:rPr lang="en-US" smtClean="0"/>
              <a:pPr/>
              <a:t>11</a:t>
            </a:fld>
            <a:endParaRPr lang="en-US" dirty="0"/>
          </a:p>
        </p:txBody>
      </p:sp>
      <p:pic>
        <p:nvPicPr>
          <p:cNvPr id="40962" name="Picture 2" descr="figure illustrating the difference between bias varianc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67448" y="379373"/>
            <a:ext cx="5626058" cy="6342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258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trade-off</a:t>
            </a:r>
            <a:r>
              <a:rPr lang="sl-SI" dirty="0"/>
              <a:t>?</a:t>
            </a:r>
            <a:endParaRPr lang="en-US" dirty="0"/>
          </a:p>
        </p:txBody>
      </p:sp>
      <p:sp>
        <p:nvSpPr>
          <p:cNvPr id="3" name="Content Placeholder 2"/>
          <p:cNvSpPr>
            <a:spLocks noGrp="1"/>
          </p:cNvSpPr>
          <p:nvPr>
            <p:ph idx="1"/>
          </p:nvPr>
        </p:nvSpPr>
        <p:spPr/>
        <p:txBody>
          <a:bodyPr>
            <a:normAutofit fontScale="85000" lnSpcReduction="20000"/>
          </a:bodyPr>
          <a:lstStyle/>
          <a:p>
            <a:r>
              <a:rPr lang="en-US" dirty="0"/>
              <a:t>It can be shown that for any given, X=x</a:t>
            </a:r>
            <a:r>
              <a:rPr lang="en-US" baseline="-25000" dirty="0"/>
              <a:t>0</a:t>
            </a:r>
            <a:r>
              <a:rPr lang="en-US" dirty="0"/>
              <a:t>, the expected test MSE for a new Y at x</a:t>
            </a:r>
            <a:r>
              <a:rPr lang="en-US" baseline="-25000" dirty="0"/>
              <a:t>0</a:t>
            </a:r>
            <a:r>
              <a:rPr lang="en-US" dirty="0"/>
              <a:t> will be equal to</a:t>
            </a:r>
          </a:p>
          <a:p>
            <a:endParaRPr lang="en-US" dirty="0"/>
          </a:p>
          <a:p>
            <a:endParaRPr lang="en-US" dirty="0"/>
          </a:p>
          <a:p>
            <a:pPr marL="0" indent="0">
              <a:buNone/>
            </a:pPr>
            <a:br>
              <a:rPr lang="en-US" dirty="0"/>
            </a:br>
            <a:r>
              <a:rPr lang="en-US" dirty="0"/>
              <a:t>where Bias = E[Y]-f(x)</a:t>
            </a:r>
            <a:r>
              <a:rPr lang="en-US" baseline="30000" dirty="0"/>
              <a:t>   </a:t>
            </a:r>
            <a:r>
              <a:rPr lang="en-US" dirty="0"/>
              <a:t>and Var = E[(Y - E[Y])</a:t>
            </a:r>
            <a:r>
              <a:rPr lang="en-US" baseline="30000" dirty="0"/>
              <a:t>2</a:t>
            </a:r>
            <a:r>
              <a:rPr lang="en-US" dirty="0"/>
              <a:t>]</a:t>
            </a:r>
            <a:br>
              <a:rPr lang="en-US" dirty="0"/>
            </a:br>
            <a:endParaRPr lang="en-US" baseline="30000" dirty="0"/>
          </a:p>
          <a:p>
            <a:r>
              <a:rPr lang="en-US" dirty="0"/>
              <a:t>What this means is that as a method gets more complex </a:t>
            </a:r>
            <a:endParaRPr lang="en-SI" dirty="0"/>
          </a:p>
          <a:p>
            <a:pPr lvl="1"/>
            <a:r>
              <a:rPr lang="en-US" dirty="0"/>
              <a:t>the bias will decrease and </a:t>
            </a:r>
            <a:endParaRPr lang="en-SI" dirty="0"/>
          </a:p>
          <a:p>
            <a:pPr lvl="1"/>
            <a:r>
              <a:rPr lang="en-US" dirty="0"/>
              <a:t>the variance will </a:t>
            </a:r>
            <a:r>
              <a:rPr lang="sl-SI" dirty="0" err="1"/>
              <a:t>likely</a:t>
            </a:r>
            <a:r>
              <a:rPr lang="sl-SI" dirty="0"/>
              <a:t> </a:t>
            </a:r>
            <a:r>
              <a:rPr lang="en-US" dirty="0"/>
              <a:t>increase </a:t>
            </a:r>
            <a:endParaRPr lang="en-SI" dirty="0"/>
          </a:p>
          <a:p>
            <a:pPr lvl="1"/>
            <a:r>
              <a:rPr lang="en-US" dirty="0"/>
              <a:t>but expected test MSE may go up or down!</a:t>
            </a:r>
            <a:endParaRPr lang="sl-SI" dirty="0"/>
          </a:p>
          <a:p>
            <a:r>
              <a:rPr lang="sl-SI" dirty="0" err="1"/>
              <a:t>The</a:t>
            </a:r>
            <a:r>
              <a:rPr lang="sl-SI" dirty="0"/>
              <a:t> </a:t>
            </a:r>
            <a:r>
              <a:rPr lang="sl-SI" dirty="0" err="1"/>
              <a:t>trade-off</a:t>
            </a:r>
            <a:r>
              <a:rPr lang="sl-SI" dirty="0"/>
              <a:t> is </a:t>
            </a:r>
            <a:r>
              <a:rPr lang="sl-SI" dirty="0" err="1"/>
              <a:t>only</a:t>
            </a:r>
            <a:r>
              <a:rPr lang="sl-SI" dirty="0"/>
              <a:t> </a:t>
            </a:r>
            <a:r>
              <a:rPr lang="sl-SI" dirty="0" err="1"/>
              <a:t>present</a:t>
            </a:r>
            <a:r>
              <a:rPr lang="sl-SI" dirty="0"/>
              <a:t> </a:t>
            </a:r>
            <a:r>
              <a:rPr lang="sl-SI" dirty="0" err="1"/>
              <a:t>if</a:t>
            </a:r>
            <a:r>
              <a:rPr lang="sl-SI" dirty="0"/>
              <a:t> </a:t>
            </a:r>
            <a:r>
              <a:rPr lang="sl-SI" dirty="0" err="1"/>
              <a:t>we</a:t>
            </a:r>
            <a:r>
              <a:rPr lang="sl-SI" dirty="0"/>
              <a:t> </a:t>
            </a:r>
            <a:r>
              <a:rPr lang="sl-SI" dirty="0" err="1"/>
              <a:t>assume</a:t>
            </a:r>
            <a:r>
              <a:rPr lang="sl-SI" dirty="0"/>
              <a:t> </a:t>
            </a:r>
            <a:r>
              <a:rPr lang="sl-SI" dirty="0" err="1"/>
              <a:t>fixed</a:t>
            </a:r>
            <a:r>
              <a:rPr lang="sl-SI" dirty="0"/>
              <a:t> </a:t>
            </a:r>
            <a:r>
              <a:rPr lang="sl-SI" dirty="0" err="1"/>
              <a:t>error</a:t>
            </a:r>
            <a:r>
              <a:rPr lang="sl-SI" dirty="0"/>
              <a:t>!</a:t>
            </a:r>
          </a:p>
          <a:p>
            <a:r>
              <a:rPr lang="sl-SI" dirty="0" err="1"/>
              <a:t>For</a:t>
            </a:r>
            <a:r>
              <a:rPr lang="sl-SI" dirty="0"/>
              <a:t> some </a:t>
            </a:r>
            <a:r>
              <a:rPr lang="sl-SI" dirty="0" err="1"/>
              <a:t>models</a:t>
            </a:r>
            <a:r>
              <a:rPr lang="sl-SI" dirty="0"/>
              <a:t> </a:t>
            </a:r>
            <a:r>
              <a:rPr lang="sl-SI" dirty="0" err="1"/>
              <a:t>there</a:t>
            </a:r>
            <a:r>
              <a:rPr lang="sl-SI" dirty="0"/>
              <a:t> </a:t>
            </a:r>
            <a:r>
              <a:rPr lang="en-SI" dirty="0"/>
              <a:t>may be </a:t>
            </a:r>
            <a:r>
              <a:rPr lang="sl-SI" dirty="0"/>
              <a:t>no </a:t>
            </a:r>
            <a:r>
              <a:rPr lang="sl-SI" dirty="0" err="1"/>
              <a:t>trade</a:t>
            </a:r>
            <a:r>
              <a:rPr lang="en-US" dirty="0"/>
              <a:t>-</a:t>
            </a:r>
            <a:r>
              <a:rPr lang="sl-SI" dirty="0" err="1"/>
              <a:t>off</a:t>
            </a:r>
            <a:r>
              <a:rPr lang="sl-SI" dirty="0"/>
              <a:t>!</a:t>
            </a:r>
          </a:p>
          <a:p>
            <a:endParaRPr lang="en-US" dirty="0"/>
          </a:p>
          <a:p>
            <a:endParaRPr lang="en-US" dirty="0"/>
          </a:p>
        </p:txBody>
      </p:sp>
      <p:sp>
        <p:nvSpPr>
          <p:cNvPr id="5" name="Slide Number Placeholder 4"/>
          <p:cNvSpPr>
            <a:spLocks noGrp="1"/>
          </p:cNvSpPr>
          <p:nvPr>
            <p:ph type="sldNum" sz="quarter" idx="12"/>
          </p:nvPr>
        </p:nvSpPr>
        <p:spPr/>
        <p:txBody>
          <a:bodyPr/>
          <a:lstStyle/>
          <a:p>
            <a:fld id="{F734EBD7-C37D-4E59-92E8-FF630E7E72C6}" type="slidenum">
              <a:rPr lang="en-US" smtClean="0"/>
              <a:pPr/>
              <a:t>12</a:t>
            </a:fld>
            <a:endParaRPr lang="en-US" dirty="0"/>
          </a:p>
        </p:txBody>
      </p:sp>
      <p:graphicFrame>
        <p:nvGraphicFramePr>
          <p:cNvPr id="4" name="Object 4"/>
          <p:cNvGraphicFramePr>
            <a:graphicFrameLocks noChangeAspect="1"/>
          </p:cNvGraphicFramePr>
          <p:nvPr>
            <p:extLst>
              <p:ext uri="{D42A27DB-BD31-4B8C-83A1-F6EECF244321}">
                <p14:modId xmlns:p14="http://schemas.microsoft.com/office/powerpoint/2010/main" val="323562341"/>
              </p:ext>
            </p:extLst>
          </p:nvPr>
        </p:nvGraphicFramePr>
        <p:xfrm>
          <a:off x="2181469" y="2692400"/>
          <a:ext cx="7493000" cy="736600"/>
        </p:xfrm>
        <a:graphic>
          <a:graphicData uri="http://schemas.openxmlformats.org/presentationml/2006/ole">
            <mc:AlternateContent xmlns:mc="http://schemas.openxmlformats.org/markup-compatibility/2006">
              <mc:Choice xmlns:v="urn:schemas-microsoft-com:vml" Requires="v">
                <p:oleObj name="Equation" r:id="rId2" imgW="3746500" imgH="368300" progId="Equation.3">
                  <p:embed/>
                </p:oleObj>
              </mc:Choice>
              <mc:Fallback>
                <p:oleObj name="Equation" r:id="rId2" imgW="3746500" imgH="368300" progId="Equation.3">
                  <p:embed/>
                  <p:pic>
                    <p:nvPicPr>
                      <p:cNvPr id="4" name="Object 4"/>
                      <p:cNvPicPr>
                        <a:picLocks noChangeAspect="1" noChangeArrowheads="1"/>
                      </p:cNvPicPr>
                      <p:nvPr/>
                    </p:nvPicPr>
                    <p:blipFill>
                      <a:blip r:embed="rId3"/>
                      <a:srcRect/>
                      <a:stretch>
                        <a:fillRect/>
                      </a:stretch>
                    </p:blipFill>
                    <p:spPr bwMode="auto">
                      <a:xfrm>
                        <a:off x="2181469" y="2692400"/>
                        <a:ext cx="7493000" cy="736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7044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710" y="111502"/>
            <a:ext cx="2689072" cy="6175786"/>
          </a:xfrm>
        </p:spPr>
        <p:txBody>
          <a:bodyPr>
            <a:normAutofit/>
          </a:bodyPr>
          <a:lstStyle/>
          <a:p>
            <a:r>
              <a:rPr lang="en-US" dirty="0"/>
              <a:t>Test MSE, </a:t>
            </a:r>
            <a:br>
              <a:rPr lang="en-US" dirty="0"/>
            </a:br>
            <a:r>
              <a:rPr lang="en-US" dirty="0"/>
              <a:t>bias and </a:t>
            </a:r>
            <a:br>
              <a:rPr lang="en-US" dirty="0"/>
            </a:br>
            <a:r>
              <a:rPr lang="en-US" dirty="0"/>
              <a:t>variance</a:t>
            </a:r>
          </a:p>
        </p:txBody>
      </p:sp>
      <p:pic>
        <p:nvPicPr>
          <p:cNvPr id="4"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22191" y="3091141"/>
            <a:ext cx="7598905" cy="3688031"/>
          </a:xfrm>
        </p:spPr>
      </p:pic>
      <p:sp>
        <p:nvSpPr>
          <p:cNvPr id="3" name="Slide Number Placeholder 2"/>
          <p:cNvSpPr>
            <a:spLocks noGrp="1"/>
          </p:cNvSpPr>
          <p:nvPr>
            <p:ph type="sldNum" sz="quarter" idx="12"/>
          </p:nvPr>
        </p:nvSpPr>
        <p:spPr/>
        <p:txBody>
          <a:bodyPr/>
          <a:lstStyle/>
          <a:p>
            <a:fld id="{F734EBD7-C37D-4E59-92E8-FF630E7E72C6}" type="slidenum">
              <a:rPr lang="en-US" smtClean="0"/>
              <a:pPr/>
              <a:t>13</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2191" y="355500"/>
            <a:ext cx="2559690" cy="261177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4996" y="359067"/>
            <a:ext cx="2716574" cy="270853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1173" y="401275"/>
            <a:ext cx="2674240" cy="2666328"/>
          </a:xfrm>
          <a:prstGeom prst="rect">
            <a:avLst/>
          </a:prstGeom>
        </p:spPr>
      </p:pic>
    </p:spTree>
    <p:extLst>
      <p:ext uri="{BB962C8B-B14F-4D97-AF65-F5344CB8AC3E}">
        <p14:creationId xmlns:p14="http://schemas.microsoft.com/office/powerpoint/2010/main" val="1829552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74392-D5A3-4F35-A107-3D0680851F5A}"/>
              </a:ext>
            </a:extLst>
          </p:cNvPr>
          <p:cNvSpPr>
            <a:spLocks noGrp="1"/>
          </p:cNvSpPr>
          <p:nvPr>
            <p:ph type="title"/>
          </p:nvPr>
        </p:nvSpPr>
        <p:spPr/>
        <p:txBody>
          <a:bodyPr/>
          <a:lstStyle/>
          <a:p>
            <a:r>
              <a:rPr lang="en-US" dirty="0"/>
              <a:t>B</a:t>
            </a:r>
            <a:r>
              <a:rPr lang="en-SI" dirty="0"/>
              <a:t>a</a:t>
            </a:r>
            <a:r>
              <a:rPr lang="en-US" dirty="0"/>
              <a:t>y</a:t>
            </a:r>
            <a:r>
              <a:rPr lang="en-SI" dirty="0"/>
              <a:t>e</a:t>
            </a:r>
            <a:r>
              <a:rPr lang="en-US" dirty="0"/>
              <a:t>s</a:t>
            </a:r>
            <a:r>
              <a:rPr lang="en-SI" dirty="0"/>
              <a:t> </a:t>
            </a:r>
            <a:r>
              <a:rPr lang="en-US" dirty="0"/>
              <a:t>cl</a:t>
            </a:r>
            <a:r>
              <a:rPr lang="en-SI" dirty="0"/>
              <a:t>a</a:t>
            </a:r>
            <a:r>
              <a:rPr lang="en-US" dirty="0"/>
              <a:t>s</a:t>
            </a:r>
            <a:r>
              <a:rPr lang="en-SI" dirty="0"/>
              <a:t>s</a:t>
            </a:r>
            <a:r>
              <a:rPr lang="en-US" dirty="0" err="1"/>
              <a:t>i</a:t>
            </a:r>
            <a:r>
              <a:rPr lang="en-SI" dirty="0"/>
              <a:t>f</a:t>
            </a:r>
            <a:r>
              <a:rPr lang="en-US" dirty="0" err="1"/>
              <a:t>i</a:t>
            </a:r>
            <a:r>
              <a:rPr lang="en-SI" dirty="0"/>
              <a:t>e</a:t>
            </a:r>
            <a:r>
              <a:rPr lang="en-US" dirty="0"/>
              <a:t>r</a:t>
            </a:r>
            <a:endParaRPr lang="en-SI" dirty="0"/>
          </a:p>
        </p:txBody>
      </p:sp>
      <p:sp>
        <p:nvSpPr>
          <p:cNvPr id="3" name="Content Placeholder 2">
            <a:extLst>
              <a:ext uri="{FF2B5EF4-FFF2-40B4-BE49-F238E27FC236}">
                <a16:creationId xmlns:a16="http://schemas.microsoft.com/office/drawing/2014/main" id="{52603AAD-681E-4272-A096-9F43D2FA512B}"/>
              </a:ext>
            </a:extLst>
          </p:cNvPr>
          <p:cNvSpPr>
            <a:spLocks noGrp="1"/>
          </p:cNvSpPr>
          <p:nvPr>
            <p:ph idx="1"/>
          </p:nvPr>
        </p:nvSpPr>
        <p:spPr/>
        <p:txBody>
          <a:bodyPr/>
          <a:lstStyle/>
          <a:p>
            <a:r>
              <a:rPr lang="en-SI" dirty="0"/>
              <a:t>In </a:t>
            </a:r>
            <a:r>
              <a:rPr lang="en-US" dirty="0"/>
              <a:t>c</a:t>
            </a:r>
            <a:r>
              <a:rPr lang="en-SI" dirty="0"/>
              <a:t>l</a:t>
            </a:r>
            <a:r>
              <a:rPr lang="en-US" dirty="0"/>
              <a:t>a</a:t>
            </a:r>
            <a:r>
              <a:rPr lang="en-SI" dirty="0"/>
              <a:t>s</a:t>
            </a:r>
            <a:r>
              <a:rPr lang="en-US" dirty="0"/>
              <a:t>s</a:t>
            </a:r>
            <a:r>
              <a:rPr lang="en-SI" dirty="0" err="1"/>
              <a:t>i</a:t>
            </a:r>
            <a:r>
              <a:rPr lang="en-US" dirty="0"/>
              <a:t>f</a:t>
            </a:r>
            <a:r>
              <a:rPr lang="en-SI" dirty="0" err="1"/>
              <a:t>i</a:t>
            </a:r>
            <a:r>
              <a:rPr lang="en-US" dirty="0"/>
              <a:t>c</a:t>
            </a:r>
            <a:r>
              <a:rPr lang="en-SI" dirty="0"/>
              <a:t>a</a:t>
            </a:r>
            <a:r>
              <a:rPr lang="en-US" dirty="0"/>
              <a:t>t</a:t>
            </a:r>
            <a:r>
              <a:rPr lang="en-SI" dirty="0" err="1"/>
              <a:t>i</a:t>
            </a:r>
            <a:r>
              <a:rPr lang="en-US" dirty="0"/>
              <a:t>o</a:t>
            </a:r>
            <a:r>
              <a:rPr lang="en-SI" dirty="0"/>
              <a:t>n, t</a:t>
            </a:r>
            <a:r>
              <a:rPr lang="en-US" dirty="0"/>
              <a:t>h</a:t>
            </a:r>
            <a:r>
              <a:rPr lang="en-SI" dirty="0"/>
              <a:t>e </a:t>
            </a:r>
            <a:r>
              <a:rPr lang="en-US" dirty="0"/>
              <a:t>o</a:t>
            </a:r>
            <a:r>
              <a:rPr lang="en-SI" dirty="0"/>
              <a:t>p</a:t>
            </a:r>
            <a:r>
              <a:rPr lang="en-US" dirty="0"/>
              <a:t>t</a:t>
            </a:r>
            <a:r>
              <a:rPr lang="en-SI" dirty="0" err="1"/>
              <a:t>i</a:t>
            </a:r>
            <a:r>
              <a:rPr lang="en-US" dirty="0"/>
              <a:t>m</a:t>
            </a:r>
            <a:r>
              <a:rPr lang="en-SI" dirty="0"/>
              <a:t>a</a:t>
            </a:r>
            <a:r>
              <a:rPr lang="en-US" dirty="0"/>
              <a:t>l</a:t>
            </a:r>
            <a:r>
              <a:rPr lang="en-SI" dirty="0"/>
              <a:t> </a:t>
            </a:r>
            <a:r>
              <a:rPr lang="en-US" dirty="0"/>
              <a:t>c</a:t>
            </a:r>
            <a:r>
              <a:rPr lang="en-SI" dirty="0"/>
              <a:t>l</a:t>
            </a:r>
            <a:r>
              <a:rPr lang="en-US" dirty="0"/>
              <a:t>a</a:t>
            </a:r>
            <a:r>
              <a:rPr lang="en-SI" dirty="0"/>
              <a:t>s</a:t>
            </a:r>
            <a:r>
              <a:rPr lang="en-US" dirty="0"/>
              <a:t>s</a:t>
            </a:r>
            <a:r>
              <a:rPr lang="en-SI" dirty="0" err="1"/>
              <a:t>i</a:t>
            </a:r>
            <a:r>
              <a:rPr lang="en-US" dirty="0"/>
              <a:t>f</a:t>
            </a:r>
            <a:r>
              <a:rPr lang="en-SI" dirty="0" err="1"/>
              <a:t>i</a:t>
            </a:r>
            <a:r>
              <a:rPr lang="en-US" dirty="0"/>
              <a:t>c</a:t>
            </a:r>
            <a:r>
              <a:rPr lang="en-SI" dirty="0"/>
              <a:t>a</a:t>
            </a:r>
            <a:r>
              <a:rPr lang="en-US" dirty="0"/>
              <a:t>t</a:t>
            </a:r>
            <a:r>
              <a:rPr lang="en-SI" dirty="0" err="1"/>
              <a:t>i</a:t>
            </a:r>
            <a:r>
              <a:rPr lang="en-US" dirty="0"/>
              <a:t>o</a:t>
            </a:r>
            <a:r>
              <a:rPr lang="en-SI" dirty="0"/>
              <a:t>n </a:t>
            </a:r>
            <a:r>
              <a:rPr lang="en-US" dirty="0"/>
              <a:t>f</a:t>
            </a:r>
            <a:r>
              <a:rPr lang="en-SI" dirty="0"/>
              <a:t>o</a:t>
            </a:r>
            <a:r>
              <a:rPr lang="en-US" dirty="0"/>
              <a:t>r</a:t>
            </a:r>
            <a:r>
              <a:rPr lang="en-SI" dirty="0"/>
              <a:t> </a:t>
            </a:r>
            <a:r>
              <a:rPr lang="en-US" dirty="0"/>
              <a:t>a</a:t>
            </a:r>
            <a:r>
              <a:rPr lang="en-SI" dirty="0"/>
              <a:t>n </a:t>
            </a:r>
            <a:r>
              <a:rPr lang="en-US" dirty="0" err="1"/>
              <a:t>i</a:t>
            </a:r>
            <a:r>
              <a:rPr lang="en-SI" dirty="0"/>
              <a:t>n</a:t>
            </a:r>
            <a:r>
              <a:rPr lang="en-US" dirty="0"/>
              <a:t>s</a:t>
            </a:r>
            <a:r>
              <a:rPr lang="en-SI" dirty="0"/>
              <a:t>t</a:t>
            </a:r>
            <a:r>
              <a:rPr lang="en-US" dirty="0"/>
              <a:t>a</a:t>
            </a:r>
            <a:r>
              <a:rPr lang="en-SI" dirty="0"/>
              <a:t>n</a:t>
            </a:r>
            <a:r>
              <a:rPr lang="en-US" dirty="0"/>
              <a:t>c</a:t>
            </a:r>
            <a:r>
              <a:rPr lang="en-SI" dirty="0"/>
              <a:t>e (</a:t>
            </a:r>
            <a:r>
              <a:rPr lang="en-US" dirty="0"/>
              <a:t>x</a:t>
            </a:r>
            <a:r>
              <a:rPr lang="en-SI" baseline="-25000" dirty="0"/>
              <a:t>0</a:t>
            </a:r>
            <a:r>
              <a:rPr lang="en-SI" dirty="0"/>
              <a:t>, </a:t>
            </a:r>
            <a:r>
              <a:rPr lang="en-US" dirty="0"/>
              <a:t>y</a:t>
            </a:r>
            <a:r>
              <a:rPr lang="en-SI" baseline="-25000" dirty="0"/>
              <a:t>0</a:t>
            </a:r>
            <a:r>
              <a:rPr lang="en-SI" dirty="0"/>
              <a:t>) </a:t>
            </a:r>
            <a:r>
              <a:rPr lang="en-US" dirty="0"/>
              <a:t>c</a:t>
            </a:r>
            <a:r>
              <a:rPr lang="en-SI" dirty="0"/>
              <a:t>a</a:t>
            </a:r>
            <a:r>
              <a:rPr lang="en-US" dirty="0"/>
              <a:t>n</a:t>
            </a:r>
            <a:r>
              <a:rPr lang="en-SI" dirty="0"/>
              <a:t> </a:t>
            </a:r>
            <a:r>
              <a:rPr lang="en-US" dirty="0"/>
              <a:t>b</a:t>
            </a:r>
            <a:r>
              <a:rPr lang="en-SI" dirty="0"/>
              <a:t>e </a:t>
            </a:r>
            <a:r>
              <a:rPr lang="en-US" dirty="0"/>
              <a:t>o</a:t>
            </a:r>
            <a:r>
              <a:rPr lang="en-SI" dirty="0"/>
              <a:t>b</a:t>
            </a:r>
            <a:r>
              <a:rPr lang="en-US" dirty="0"/>
              <a:t>t</a:t>
            </a:r>
            <a:r>
              <a:rPr lang="en-SI" dirty="0"/>
              <a:t>a</a:t>
            </a:r>
            <a:r>
              <a:rPr lang="en-US" dirty="0" err="1"/>
              <a:t>i</a:t>
            </a:r>
            <a:r>
              <a:rPr lang="en-SI" dirty="0"/>
              <a:t>n</a:t>
            </a:r>
            <a:r>
              <a:rPr lang="en-US" dirty="0"/>
              <a:t>e</a:t>
            </a:r>
            <a:r>
              <a:rPr lang="en-SI" dirty="0"/>
              <a:t>d </a:t>
            </a:r>
            <a:r>
              <a:rPr lang="en-US" dirty="0"/>
              <a:t>b</a:t>
            </a:r>
            <a:r>
              <a:rPr lang="en-SI" dirty="0"/>
              <a:t>y </a:t>
            </a:r>
            <a:r>
              <a:rPr lang="en-US" dirty="0"/>
              <a:t>s</a:t>
            </a:r>
            <a:r>
              <a:rPr lang="en-SI" dirty="0"/>
              <a:t>e</a:t>
            </a:r>
            <a:r>
              <a:rPr lang="en-US" dirty="0"/>
              <a:t>l</a:t>
            </a:r>
            <a:r>
              <a:rPr lang="en-SI" dirty="0"/>
              <a:t>e</a:t>
            </a:r>
            <a:r>
              <a:rPr lang="en-US" dirty="0"/>
              <a:t>c</a:t>
            </a:r>
            <a:r>
              <a:rPr lang="en-SI" dirty="0"/>
              <a:t>t</a:t>
            </a:r>
            <a:r>
              <a:rPr lang="en-US" dirty="0" err="1"/>
              <a:t>i</a:t>
            </a:r>
            <a:r>
              <a:rPr lang="en-SI" dirty="0"/>
              <a:t>n</a:t>
            </a:r>
            <a:r>
              <a:rPr lang="en-US" dirty="0"/>
              <a:t>g</a:t>
            </a:r>
            <a:r>
              <a:rPr lang="en-SI" dirty="0"/>
              <a:t> </a:t>
            </a:r>
            <a:r>
              <a:rPr lang="en-US" dirty="0"/>
              <a:t>t</a:t>
            </a:r>
            <a:r>
              <a:rPr lang="en-SI" dirty="0"/>
              <a:t>h</a:t>
            </a:r>
            <a:r>
              <a:rPr lang="en-US" dirty="0"/>
              <a:t>e</a:t>
            </a:r>
            <a:r>
              <a:rPr lang="en-SI" dirty="0"/>
              <a:t> </a:t>
            </a:r>
            <a:r>
              <a:rPr lang="en-US" dirty="0"/>
              <a:t>c</a:t>
            </a:r>
            <a:r>
              <a:rPr lang="en-SI" dirty="0"/>
              <a:t>l</a:t>
            </a:r>
            <a:r>
              <a:rPr lang="en-US" dirty="0"/>
              <a:t>a</a:t>
            </a:r>
            <a:r>
              <a:rPr lang="en-SI" dirty="0"/>
              <a:t>s</a:t>
            </a:r>
            <a:r>
              <a:rPr lang="en-US" dirty="0"/>
              <a:t>s</a:t>
            </a:r>
            <a:r>
              <a:rPr lang="en-SI" dirty="0"/>
              <a:t> </a:t>
            </a:r>
            <a:r>
              <a:rPr lang="en-SI" i="1" dirty="0"/>
              <a:t>j</a:t>
            </a:r>
            <a:r>
              <a:rPr lang="en-SI" dirty="0"/>
              <a:t> </a:t>
            </a:r>
            <a:r>
              <a:rPr lang="en-US" dirty="0"/>
              <a:t>w</a:t>
            </a:r>
            <a:r>
              <a:rPr lang="en-SI" dirty="0"/>
              <a:t>h</a:t>
            </a:r>
            <a:r>
              <a:rPr lang="en-US" dirty="0" err="1"/>
              <a:t>i</a:t>
            </a:r>
            <a:r>
              <a:rPr lang="en-SI" dirty="0"/>
              <a:t>c</a:t>
            </a:r>
            <a:r>
              <a:rPr lang="en-US" dirty="0"/>
              <a:t>h</a:t>
            </a:r>
            <a:r>
              <a:rPr lang="en-SI" dirty="0"/>
              <a:t> </a:t>
            </a:r>
            <a:r>
              <a:rPr lang="en-US" dirty="0"/>
              <a:t>m</a:t>
            </a:r>
            <a:r>
              <a:rPr lang="en-SI" dirty="0"/>
              <a:t>a</a:t>
            </a:r>
            <a:r>
              <a:rPr lang="en-US" dirty="0"/>
              <a:t>x</a:t>
            </a:r>
            <a:r>
              <a:rPr lang="en-SI" dirty="0" err="1"/>
              <a:t>i</a:t>
            </a:r>
            <a:r>
              <a:rPr lang="en-US" dirty="0"/>
              <a:t>m</a:t>
            </a:r>
            <a:r>
              <a:rPr lang="en-SI" dirty="0" err="1"/>
              <a:t>i</a:t>
            </a:r>
            <a:r>
              <a:rPr lang="en-US" dirty="0"/>
              <a:t>z</a:t>
            </a:r>
            <a:r>
              <a:rPr lang="en-SI" dirty="0"/>
              <a:t>e</a:t>
            </a:r>
            <a:r>
              <a:rPr lang="en-US" dirty="0"/>
              <a:t>s</a:t>
            </a:r>
            <a:r>
              <a:rPr lang="en-SI" dirty="0"/>
              <a:t> </a:t>
            </a:r>
            <a:r>
              <a:rPr lang="en-US" dirty="0"/>
              <a:t>t</a:t>
            </a:r>
            <a:r>
              <a:rPr lang="en-SI" dirty="0"/>
              <a:t>h</a:t>
            </a:r>
            <a:r>
              <a:rPr lang="en-US" dirty="0"/>
              <a:t>e</a:t>
            </a:r>
            <a:r>
              <a:rPr lang="en-SI" dirty="0"/>
              <a:t> </a:t>
            </a:r>
            <a:r>
              <a:rPr lang="en-US" dirty="0"/>
              <a:t>p</a:t>
            </a:r>
            <a:r>
              <a:rPr lang="en-SI" dirty="0"/>
              <a:t>r</a:t>
            </a:r>
            <a:r>
              <a:rPr lang="en-US" dirty="0"/>
              <a:t>o</a:t>
            </a:r>
            <a:r>
              <a:rPr lang="en-SI" dirty="0"/>
              <a:t>b</a:t>
            </a:r>
            <a:r>
              <a:rPr lang="en-US" dirty="0"/>
              <a:t>a</a:t>
            </a:r>
            <a:r>
              <a:rPr lang="en-SI" dirty="0"/>
              <a:t>b</a:t>
            </a:r>
            <a:r>
              <a:rPr lang="en-US" dirty="0" err="1"/>
              <a:t>i</a:t>
            </a:r>
            <a:r>
              <a:rPr lang="en-SI" dirty="0"/>
              <a:t>l</a:t>
            </a:r>
            <a:r>
              <a:rPr lang="en-US" dirty="0" err="1"/>
              <a:t>i</a:t>
            </a:r>
            <a:r>
              <a:rPr lang="en-SI" dirty="0"/>
              <a:t>t</a:t>
            </a:r>
            <a:r>
              <a:rPr lang="en-US" dirty="0"/>
              <a:t>y</a:t>
            </a:r>
            <a:br>
              <a:rPr lang="en-SI" dirty="0"/>
            </a:br>
            <a:endParaRPr lang="en-SI" dirty="0"/>
          </a:p>
          <a:p>
            <a:pPr marL="0" indent="0">
              <a:buNone/>
            </a:pPr>
            <a:r>
              <a:rPr lang="en-SI" dirty="0"/>
              <a:t>	</a:t>
            </a:r>
            <a:r>
              <a:rPr lang="en-US" dirty="0"/>
              <a:t>P(Y = </a:t>
            </a:r>
            <a:r>
              <a:rPr lang="en-US" dirty="0" err="1"/>
              <a:t>j|X</a:t>
            </a:r>
            <a:r>
              <a:rPr lang="en-US" dirty="0"/>
              <a:t> = x</a:t>
            </a:r>
            <a:r>
              <a:rPr lang="en-US" baseline="-25000" dirty="0"/>
              <a:t>0</a:t>
            </a:r>
            <a:r>
              <a:rPr lang="en-US" dirty="0"/>
              <a:t>)</a:t>
            </a:r>
            <a:endParaRPr lang="en-SI" dirty="0"/>
          </a:p>
          <a:p>
            <a:endParaRPr lang="en-SI" dirty="0"/>
          </a:p>
          <a:p>
            <a:r>
              <a:rPr lang="en-SI" dirty="0"/>
              <a:t>Th</a:t>
            </a:r>
            <a:r>
              <a:rPr lang="en-US" dirty="0" err="1"/>
              <a:t>i</a:t>
            </a:r>
            <a:r>
              <a:rPr lang="en-SI" dirty="0"/>
              <a:t>s </a:t>
            </a:r>
            <a:r>
              <a:rPr lang="en-US" dirty="0"/>
              <a:t>c</a:t>
            </a:r>
            <a:r>
              <a:rPr lang="en-SI" dirty="0"/>
              <a:t>l</a:t>
            </a:r>
            <a:r>
              <a:rPr lang="en-US" dirty="0"/>
              <a:t>a</a:t>
            </a:r>
            <a:r>
              <a:rPr lang="en-SI" dirty="0"/>
              <a:t>s</a:t>
            </a:r>
            <a:r>
              <a:rPr lang="en-US" dirty="0"/>
              <a:t>s</a:t>
            </a:r>
            <a:r>
              <a:rPr lang="en-SI" dirty="0" err="1"/>
              <a:t>i</a:t>
            </a:r>
            <a:r>
              <a:rPr lang="en-US" dirty="0"/>
              <a:t>f</a:t>
            </a:r>
            <a:r>
              <a:rPr lang="en-SI" dirty="0" err="1"/>
              <a:t>i</a:t>
            </a:r>
            <a:r>
              <a:rPr lang="en-US" dirty="0"/>
              <a:t>e</a:t>
            </a:r>
            <a:r>
              <a:rPr lang="en-SI" dirty="0"/>
              <a:t>r </a:t>
            </a:r>
            <a:r>
              <a:rPr lang="en-US" dirty="0" err="1"/>
              <a:t>i</a:t>
            </a:r>
            <a:r>
              <a:rPr lang="en-SI" dirty="0"/>
              <a:t>s </a:t>
            </a:r>
            <a:r>
              <a:rPr lang="en-US" dirty="0"/>
              <a:t>c</a:t>
            </a:r>
            <a:r>
              <a:rPr lang="en-SI" dirty="0"/>
              <a:t>a</a:t>
            </a:r>
            <a:r>
              <a:rPr lang="en-US" dirty="0"/>
              <a:t>l</a:t>
            </a:r>
            <a:r>
              <a:rPr lang="en-SI" dirty="0"/>
              <a:t>l</a:t>
            </a:r>
            <a:r>
              <a:rPr lang="en-US" dirty="0"/>
              <a:t>e</a:t>
            </a:r>
            <a:r>
              <a:rPr lang="en-SI" dirty="0"/>
              <a:t>d </a:t>
            </a:r>
            <a:r>
              <a:rPr lang="en-US" dirty="0"/>
              <a:t>t</a:t>
            </a:r>
            <a:r>
              <a:rPr lang="en-SI" dirty="0"/>
              <a:t>h</a:t>
            </a:r>
            <a:r>
              <a:rPr lang="en-US" dirty="0"/>
              <a:t>e</a:t>
            </a:r>
            <a:r>
              <a:rPr lang="en-SI" dirty="0"/>
              <a:t> </a:t>
            </a:r>
            <a:r>
              <a:rPr lang="en-US" dirty="0"/>
              <a:t>B</a:t>
            </a:r>
            <a:r>
              <a:rPr lang="en-SI" dirty="0"/>
              <a:t>a</a:t>
            </a:r>
            <a:r>
              <a:rPr lang="en-US" dirty="0"/>
              <a:t>y</a:t>
            </a:r>
            <a:r>
              <a:rPr lang="en-SI" dirty="0"/>
              <a:t>e</a:t>
            </a:r>
            <a:r>
              <a:rPr lang="en-US" dirty="0"/>
              <a:t>s</a:t>
            </a:r>
            <a:r>
              <a:rPr lang="en-SI" dirty="0"/>
              <a:t> (</a:t>
            </a:r>
            <a:r>
              <a:rPr lang="en-US" dirty="0"/>
              <a:t>o</a:t>
            </a:r>
            <a:r>
              <a:rPr lang="en-SI" dirty="0"/>
              <a:t>p</a:t>
            </a:r>
            <a:r>
              <a:rPr lang="en-US" dirty="0"/>
              <a:t>t</a:t>
            </a:r>
            <a:r>
              <a:rPr lang="en-SI" dirty="0" err="1"/>
              <a:t>i</a:t>
            </a:r>
            <a:r>
              <a:rPr lang="en-US" dirty="0"/>
              <a:t>m</a:t>
            </a:r>
            <a:r>
              <a:rPr lang="en-SI" dirty="0"/>
              <a:t>a</a:t>
            </a:r>
            <a:r>
              <a:rPr lang="en-US" dirty="0"/>
              <a:t>l</a:t>
            </a:r>
            <a:r>
              <a:rPr lang="en-SI" dirty="0"/>
              <a:t>) </a:t>
            </a:r>
            <a:r>
              <a:rPr lang="en-US" dirty="0"/>
              <a:t>c</a:t>
            </a:r>
            <a:r>
              <a:rPr lang="en-SI" dirty="0"/>
              <a:t>l</a:t>
            </a:r>
            <a:r>
              <a:rPr lang="en-US" dirty="0"/>
              <a:t>a</a:t>
            </a:r>
            <a:r>
              <a:rPr lang="en-SI" dirty="0"/>
              <a:t>s</a:t>
            </a:r>
            <a:r>
              <a:rPr lang="en-US" dirty="0"/>
              <a:t>s</a:t>
            </a:r>
            <a:r>
              <a:rPr lang="en-SI" dirty="0" err="1"/>
              <a:t>i</a:t>
            </a:r>
            <a:r>
              <a:rPr lang="en-US" dirty="0"/>
              <a:t>f</a:t>
            </a:r>
            <a:r>
              <a:rPr lang="en-SI" dirty="0" err="1"/>
              <a:t>i</a:t>
            </a:r>
            <a:r>
              <a:rPr lang="en-US" dirty="0"/>
              <a:t>e</a:t>
            </a:r>
            <a:r>
              <a:rPr lang="en-SI" dirty="0"/>
              <a:t>r</a:t>
            </a:r>
          </a:p>
          <a:p>
            <a:r>
              <a:rPr lang="en-SI" dirty="0"/>
              <a:t>It implies that learning is actually an estimation of the conditional data distribution </a:t>
            </a:r>
          </a:p>
        </p:txBody>
      </p:sp>
      <p:sp>
        <p:nvSpPr>
          <p:cNvPr id="4" name="Slide Number Placeholder 3">
            <a:extLst>
              <a:ext uri="{FF2B5EF4-FFF2-40B4-BE49-F238E27FC236}">
                <a16:creationId xmlns:a16="http://schemas.microsoft.com/office/drawing/2014/main" id="{DA34902E-E283-4613-B206-FFA7D315E682}"/>
              </a:ext>
            </a:extLst>
          </p:cNvPr>
          <p:cNvSpPr>
            <a:spLocks noGrp="1"/>
          </p:cNvSpPr>
          <p:nvPr>
            <p:ph type="sldNum" sz="quarter" idx="12"/>
          </p:nvPr>
        </p:nvSpPr>
        <p:spPr/>
        <p:txBody>
          <a:bodyPr/>
          <a:lstStyle/>
          <a:p>
            <a:fld id="{F734EBD7-C37D-4E59-92E8-FF630E7E72C6}" type="slidenum">
              <a:rPr lang="sl-SI" smtClean="0"/>
              <a:pPr/>
              <a:t>14</a:t>
            </a:fld>
            <a:endParaRPr lang="sl-SI" dirty="0"/>
          </a:p>
        </p:txBody>
      </p:sp>
    </p:spTree>
    <p:extLst>
      <p:ext uri="{BB962C8B-B14F-4D97-AF65-F5344CB8AC3E}">
        <p14:creationId xmlns:p14="http://schemas.microsoft.com/office/powerpoint/2010/main" val="1285110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 error rate</a:t>
            </a:r>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
            </a:pPr>
            <a:r>
              <a:rPr lang="en-US" dirty="0"/>
              <a:t>The Bayes error rate refers to the lowest possible error rate that could be achieved if somehow we knew exactly what the “true” probability distribution of the data looked like.</a:t>
            </a:r>
            <a:endParaRPr lang="en-SI" dirty="0"/>
          </a:p>
          <a:p>
            <a:pPr algn="just">
              <a:buFont typeface="Wingdings" panose="05000000000000000000" pitchFamily="2" charset="2"/>
              <a:buChar char="§"/>
            </a:pPr>
            <a:endParaRPr lang="en-US" dirty="0"/>
          </a:p>
          <a:p>
            <a:pPr algn="just">
              <a:buFont typeface="Wingdings" panose="05000000000000000000" pitchFamily="2" charset="2"/>
              <a:buChar char="§"/>
            </a:pPr>
            <a:r>
              <a:rPr lang="en-US" dirty="0"/>
              <a:t>On test data, no classifier (or statistical learning method) can get lower error rates than the Bayes error rate. </a:t>
            </a:r>
          </a:p>
          <a:p>
            <a:pPr algn="just">
              <a:buFont typeface="Wingdings" panose="05000000000000000000" pitchFamily="2" charset="2"/>
              <a:buChar char="§"/>
            </a:pPr>
            <a:endParaRPr lang="en-US" dirty="0"/>
          </a:p>
          <a:p>
            <a:pPr algn="just">
              <a:buFont typeface="Wingdings" panose="05000000000000000000" pitchFamily="2" charset="2"/>
              <a:buChar char="§"/>
            </a:pPr>
            <a:r>
              <a:rPr lang="en-US" dirty="0"/>
              <a:t>Of course, in real life problems, the Bayes error rate can’t be calculated exactly (why not?) but it is useful to think about it</a:t>
            </a:r>
          </a:p>
        </p:txBody>
      </p:sp>
      <p:sp>
        <p:nvSpPr>
          <p:cNvPr id="4" name="Slide Number Placeholder 3"/>
          <p:cNvSpPr>
            <a:spLocks noGrp="1"/>
          </p:cNvSpPr>
          <p:nvPr>
            <p:ph type="sldNum" sz="quarter" idx="12"/>
          </p:nvPr>
        </p:nvSpPr>
        <p:spPr/>
        <p:txBody>
          <a:bodyPr/>
          <a:lstStyle/>
          <a:p>
            <a:fld id="{F734EBD7-C37D-4E59-92E8-FF630E7E72C6}" type="slidenum">
              <a:rPr lang="en-US" smtClean="0"/>
              <a:pPr/>
              <a:t>15</a:t>
            </a:fld>
            <a:endParaRPr lang="en-US" dirty="0"/>
          </a:p>
        </p:txBody>
      </p:sp>
    </p:spTree>
    <p:extLst>
      <p:ext uri="{BB962C8B-B14F-4D97-AF65-F5344CB8AC3E}">
        <p14:creationId xmlns:p14="http://schemas.microsoft.com/office/powerpoint/2010/main" val="399846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Bayes optimal</a:t>
            </a:r>
            <a:br>
              <a:rPr lang="en-US" dirty="0"/>
            </a:br>
            <a:r>
              <a:rPr lang="en-US" dirty="0"/>
              <a:t> classifier</a:t>
            </a:r>
          </a:p>
        </p:txBody>
      </p:sp>
      <p:sp>
        <p:nvSpPr>
          <p:cNvPr id="5" name="Content Placeholder 4"/>
          <p:cNvSpPr>
            <a:spLocks noGrp="1"/>
          </p:cNvSpPr>
          <p:nvPr>
            <p:ph idx="1"/>
          </p:nvPr>
        </p:nvSpPr>
        <p:spPr>
          <a:xfrm>
            <a:off x="838200" y="1825625"/>
            <a:ext cx="3519389" cy="4351338"/>
          </a:xfrm>
        </p:spPr>
        <p:txBody>
          <a:bodyPr>
            <a:normAutofit fontScale="92500" lnSpcReduction="20000"/>
          </a:bodyPr>
          <a:lstStyle/>
          <a:p>
            <a:r>
              <a:rPr lang="en-US" dirty="0"/>
              <a:t>for new x</a:t>
            </a:r>
            <a:r>
              <a:rPr lang="en-US" baseline="-25000" dirty="0"/>
              <a:t>0</a:t>
            </a:r>
            <a:r>
              <a:rPr lang="en-US" dirty="0"/>
              <a:t> returns the maximally probable prediction value </a:t>
            </a:r>
            <a:br>
              <a:rPr lang="en-US" dirty="0"/>
            </a:br>
            <a:r>
              <a:rPr lang="en-US" dirty="0"/>
              <a:t>P(Y=y | X=x</a:t>
            </a:r>
            <a:r>
              <a:rPr lang="en-US" baseline="-25000" dirty="0"/>
              <a:t>0</a:t>
            </a:r>
            <a:r>
              <a:rPr lang="en-US" dirty="0"/>
              <a:t>)</a:t>
            </a:r>
          </a:p>
          <a:p>
            <a:r>
              <a:rPr lang="en-SI" dirty="0"/>
              <a:t>this means to select the class j with</a:t>
            </a:r>
            <a:br>
              <a:rPr lang="en-US" dirty="0"/>
            </a:br>
            <a:r>
              <a:rPr lang="en-US" dirty="0"/>
              <a:t>arg max</a:t>
            </a:r>
            <a:r>
              <a:rPr lang="en-US" baseline="-25000" dirty="0"/>
              <a:t>j</a:t>
            </a:r>
            <a:r>
              <a:rPr lang="en-US" dirty="0"/>
              <a:t> P(Y=y</a:t>
            </a:r>
            <a:r>
              <a:rPr lang="en-US" baseline="-25000" dirty="0"/>
              <a:t>j</a:t>
            </a:r>
            <a:r>
              <a:rPr lang="en-US" dirty="0"/>
              <a:t>|X=x</a:t>
            </a:r>
            <a:r>
              <a:rPr lang="en-US" baseline="-25000" dirty="0"/>
              <a:t>0</a:t>
            </a:r>
            <a:r>
              <a:rPr lang="en-US" dirty="0"/>
              <a:t>)</a:t>
            </a:r>
            <a:endParaRPr lang="en-SI" dirty="0"/>
          </a:p>
          <a:p>
            <a:r>
              <a:rPr lang="en-SI" dirty="0"/>
              <a:t>Why is this probability not easy to estimate?</a:t>
            </a:r>
          </a:p>
          <a:p>
            <a:r>
              <a:rPr lang="en-SI" dirty="0"/>
              <a:t>The dotted line show the Bayes decision boundary, where </a:t>
            </a:r>
            <a:br>
              <a:rPr lang="en-SI" dirty="0"/>
            </a:br>
            <a:r>
              <a:rPr lang="en-US" dirty="0"/>
              <a:t>P(Y=y | X=x</a:t>
            </a:r>
            <a:r>
              <a:rPr lang="en-US" baseline="-25000" dirty="0"/>
              <a:t>0</a:t>
            </a:r>
            <a:r>
              <a:rPr lang="en-US" dirty="0"/>
              <a:t>)</a:t>
            </a:r>
            <a:r>
              <a:rPr lang="en-SI" dirty="0"/>
              <a:t> = 0.5</a:t>
            </a:r>
          </a:p>
          <a:p>
            <a:pPr marL="0" indent="0">
              <a:buNone/>
            </a:pPr>
            <a:endParaRPr lang="en-US" dirty="0"/>
          </a:p>
        </p:txBody>
      </p:sp>
      <p:sp>
        <p:nvSpPr>
          <p:cNvPr id="3" name="Slide Number Placeholder 2"/>
          <p:cNvSpPr>
            <a:spLocks noGrp="1"/>
          </p:cNvSpPr>
          <p:nvPr>
            <p:ph type="sldNum" sz="quarter" idx="12"/>
          </p:nvPr>
        </p:nvSpPr>
        <p:spPr/>
        <p:txBody>
          <a:bodyPr/>
          <a:lstStyle/>
          <a:p>
            <a:fld id="{F734EBD7-C37D-4E59-92E8-FF630E7E72C6}" type="slidenum">
              <a:rPr lang="en-US" smtClean="0"/>
              <a:pPr/>
              <a:t>16</a:t>
            </a:fld>
            <a:endParaRPr lang="en-US" dirty="0"/>
          </a:p>
        </p:txBody>
      </p:sp>
      <p:pic>
        <p:nvPicPr>
          <p:cNvPr id="4"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0571" t="19931" r="5831" b="21609"/>
          <a:stretch/>
        </p:blipFill>
        <p:spPr bwMode="auto">
          <a:xfrm>
            <a:off x="4771695" y="0"/>
            <a:ext cx="7348833" cy="6647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859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64A73-2CE1-4FB3-8161-3DFD91ABA00E}"/>
              </a:ext>
            </a:extLst>
          </p:cNvPr>
          <p:cNvSpPr>
            <a:spLocks noGrp="1"/>
          </p:cNvSpPr>
          <p:nvPr>
            <p:ph type="title"/>
          </p:nvPr>
        </p:nvSpPr>
        <p:spPr/>
        <p:txBody>
          <a:bodyPr/>
          <a:lstStyle/>
          <a:p>
            <a:r>
              <a:rPr lang="en-US" dirty="0"/>
              <a:t>B</a:t>
            </a:r>
            <a:r>
              <a:rPr lang="en-SI" dirty="0"/>
              <a:t>a</a:t>
            </a:r>
            <a:r>
              <a:rPr lang="en-US" dirty="0"/>
              <a:t>y</a:t>
            </a:r>
            <a:r>
              <a:rPr lang="en-SI" dirty="0"/>
              <a:t>e</a:t>
            </a:r>
            <a:r>
              <a:rPr lang="en-US" dirty="0"/>
              <a:t>s</a:t>
            </a:r>
            <a:r>
              <a:rPr lang="en-SI" dirty="0"/>
              <a:t> classifier approximations</a:t>
            </a:r>
          </a:p>
        </p:txBody>
      </p:sp>
      <p:sp>
        <p:nvSpPr>
          <p:cNvPr id="3" name="Content Placeholder 2">
            <a:extLst>
              <a:ext uri="{FF2B5EF4-FFF2-40B4-BE49-F238E27FC236}">
                <a16:creationId xmlns:a16="http://schemas.microsoft.com/office/drawing/2014/main" id="{179B2D9C-CF20-4AF3-ABA2-ABA2EC21CE33}"/>
              </a:ext>
            </a:extLst>
          </p:cNvPr>
          <p:cNvSpPr>
            <a:spLocks noGrp="1"/>
          </p:cNvSpPr>
          <p:nvPr>
            <p:ph idx="1"/>
          </p:nvPr>
        </p:nvSpPr>
        <p:spPr/>
        <p:txBody>
          <a:bodyPr>
            <a:normAutofit/>
          </a:bodyPr>
          <a:lstStyle/>
          <a:p>
            <a:r>
              <a:rPr lang="en-US" dirty="0"/>
              <a:t>T</a:t>
            </a:r>
            <a:r>
              <a:rPr lang="en-SI" dirty="0"/>
              <a:t>w</a:t>
            </a:r>
            <a:r>
              <a:rPr lang="en-US" dirty="0"/>
              <a:t>o</a:t>
            </a:r>
            <a:r>
              <a:rPr lang="en-SI" dirty="0"/>
              <a:t> </a:t>
            </a:r>
            <a:r>
              <a:rPr lang="en-US" dirty="0"/>
              <a:t>m</a:t>
            </a:r>
            <a:r>
              <a:rPr lang="en-SI" dirty="0"/>
              <a:t>o</a:t>
            </a:r>
            <a:r>
              <a:rPr lang="en-US" dirty="0"/>
              <a:t>d</a:t>
            </a:r>
            <a:r>
              <a:rPr lang="en-SI" dirty="0"/>
              <a:t>e</a:t>
            </a:r>
            <a:r>
              <a:rPr lang="en-US" dirty="0"/>
              <a:t>l</a:t>
            </a:r>
            <a:r>
              <a:rPr lang="en-SI" dirty="0"/>
              <a:t>s can be viewed as directly approximating the Bayes classifier </a:t>
            </a:r>
            <a:r>
              <a:rPr lang="en-US" dirty="0"/>
              <a:t>P(Y = </a:t>
            </a:r>
            <a:r>
              <a:rPr lang="en-US" dirty="0" err="1"/>
              <a:t>j|X</a:t>
            </a:r>
            <a:r>
              <a:rPr lang="en-US" dirty="0"/>
              <a:t> = x</a:t>
            </a:r>
            <a:r>
              <a:rPr lang="en-US" baseline="-25000" dirty="0"/>
              <a:t>0</a:t>
            </a:r>
            <a:r>
              <a:rPr lang="en-US" dirty="0"/>
              <a:t>)</a:t>
            </a:r>
            <a:endParaRPr lang="en-SI" dirty="0"/>
          </a:p>
          <a:p>
            <a:r>
              <a:rPr lang="en-US" dirty="0"/>
              <a:t>N</a:t>
            </a:r>
            <a:r>
              <a:rPr lang="en-SI" dirty="0"/>
              <a:t>a</a:t>
            </a:r>
            <a:r>
              <a:rPr lang="en-US" dirty="0" err="1"/>
              <a:t>i</a:t>
            </a:r>
            <a:r>
              <a:rPr lang="en-SI" dirty="0"/>
              <a:t>v</a:t>
            </a:r>
            <a:r>
              <a:rPr lang="en-US" dirty="0"/>
              <a:t>e</a:t>
            </a:r>
            <a:r>
              <a:rPr lang="en-SI" dirty="0"/>
              <a:t> </a:t>
            </a:r>
            <a:r>
              <a:rPr lang="en-US" dirty="0"/>
              <a:t>B</a:t>
            </a:r>
            <a:r>
              <a:rPr lang="en-SI" dirty="0"/>
              <a:t>a</a:t>
            </a:r>
            <a:r>
              <a:rPr lang="en-US" dirty="0"/>
              <a:t>y</a:t>
            </a:r>
            <a:r>
              <a:rPr lang="en-SI" dirty="0"/>
              <a:t>e</a:t>
            </a:r>
            <a:r>
              <a:rPr lang="en-US" dirty="0"/>
              <a:t>s</a:t>
            </a:r>
            <a:r>
              <a:rPr lang="en-SI" dirty="0" err="1"/>
              <a:t>i</a:t>
            </a:r>
            <a:r>
              <a:rPr lang="en-US" dirty="0"/>
              <a:t>a</a:t>
            </a:r>
            <a:r>
              <a:rPr lang="en-SI" dirty="0"/>
              <a:t>n </a:t>
            </a:r>
            <a:r>
              <a:rPr lang="en-US" dirty="0"/>
              <a:t>c</a:t>
            </a:r>
            <a:r>
              <a:rPr lang="en-SI" dirty="0"/>
              <a:t>l</a:t>
            </a:r>
            <a:r>
              <a:rPr lang="en-US" dirty="0"/>
              <a:t>a</a:t>
            </a:r>
            <a:r>
              <a:rPr lang="en-SI" dirty="0"/>
              <a:t>s</a:t>
            </a:r>
            <a:r>
              <a:rPr lang="en-US" dirty="0"/>
              <a:t>s</a:t>
            </a:r>
            <a:r>
              <a:rPr lang="en-SI" dirty="0" err="1"/>
              <a:t>i</a:t>
            </a:r>
            <a:r>
              <a:rPr lang="en-US" dirty="0"/>
              <a:t>f</a:t>
            </a:r>
            <a:r>
              <a:rPr lang="en-SI" dirty="0" err="1"/>
              <a:t>ier</a:t>
            </a:r>
            <a:endParaRPr lang="en-SI" dirty="0"/>
          </a:p>
          <a:p>
            <a:pPr lvl="1"/>
            <a:r>
              <a:rPr lang="en-SI" dirty="0"/>
              <a:t>uses Bayesian formula to get </a:t>
            </a:r>
            <a:r>
              <a:rPr lang="en-US" dirty="0" err="1"/>
              <a:t>i</a:t>
            </a:r>
            <a:r>
              <a:rPr lang="en-SI" dirty="0"/>
              <a:t>n</a:t>
            </a:r>
            <a:r>
              <a:rPr lang="en-US" dirty="0"/>
              <a:t>v</a:t>
            </a:r>
            <a:r>
              <a:rPr lang="en-SI" dirty="0"/>
              <a:t>e</a:t>
            </a:r>
            <a:r>
              <a:rPr lang="en-US" dirty="0"/>
              <a:t>r</a:t>
            </a:r>
            <a:r>
              <a:rPr lang="en-SI" dirty="0"/>
              <a:t>s</a:t>
            </a:r>
            <a:r>
              <a:rPr lang="en-US" dirty="0"/>
              <a:t>e</a:t>
            </a:r>
            <a:r>
              <a:rPr lang="en-SI" dirty="0"/>
              <a:t> conditional </a:t>
            </a:r>
            <a:r>
              <a:rPr lang="en-SI" dirty="0" err="1"/>
              <a:t>probabilit</a:t>
            </a:r>
            <a:r>
              <a:rPr lang="en-US" dirty="0" err="1"/>
              <a:t>i</a:t>
            </a:r>
            <a:r>
              <a:rPr lang="en-SI" dirty="0"/>
              <a:t>e</a:t>
            </a:r>
            <a:r>
              <a:rPr lang="en-US" dirty="0"/>
              <a:t>s</a:t>
            </a:r>
            <a:endParaRPr lang="en-SI" dirty="0"/>
          </a:p>
          <a:p>
            <a:pPr lvl="1"/>
            <a:r>
              <a:rPr lang="en-SI" dirty="0"/>
              <a:t>assuming conditional independence between features </a:t>
            </a:r>
          </a:p>
          <a:p>
            <a:endParaRPr lang="en-SI" dirty="0"/>
          </a:p>
          <a:p>
            <a:endParaRPr lang="en-SI" dirty="0"/>
          </a:p>
          <a:p>
            <a:r>
              <a:rPr lang="en-SI" dirty="0"/>
              <a:t>Nearest </a:t>
            </a:r>
            <a:r>
              <a:rPr lang="en-SI" dirty="0" err="1"/>
              <a:t>neighbo</a:t>
            </a:r>
            <a:r>
              <a:rPr lang="en-US" dirty="0"/>
              <a:t>u</a:t>
            </a:r>
            <a:r>
              <a:rPr lang="en-SI" dirty="0"/>
              <a:t>r classifier</a:t>
            </a:r>
          </a:p>
          <a:p>
            <a:pPr lvl="1"/>
            <a:r>
              <a:rPr lang="en-US" dirty="0"/>
              <a:t>d</a:t>
            </a:r>
            <a:r>
              <a:rPr lang="en-SI" dirty="0" err="1"/>
              <a:t>i</a:t>
            </a:r>
            <a:r>
              <a:rPr lang="en-US" dirty="0"/>
              <a:t>r</a:t>
            </a:r>
            <a:r>
              <a:rPr lang="en-SI" dirty="0"/>
              <a:t>e</a:t>
            </a:r>
            <a:r>
              <a:rPr lang="en-US" dirty="0"/>
              <a:t>c</a:t>
            </a:r>
            <a:r>
              <a:rPr lang="en-SI" dirty="0"/>
              <a:t>t</a:t>
            </a:r>
            <a:r>
              <a:rPr lang="en-US" dirty="0"/>
              <a:t>l</a:t>
            </a:r>
            <a:r>
              <a:rPr lang="en-SI" dirty="0"/>
              <a:t>y </a:t>
            </a:r>
            <a:r>
              <a:rPr lang="en-US" dirty="0"/>
              <a:t>e</a:t>
            </a:r>
            <a:r>
              <a:rPr lang="en-SI" dirty="0"/>
              <a:t>s</a:t>
            </a:r>
            <a:r>
              <a:rPr lang="en-US" dirty="0"/>
              <a:t>t</a:t>
            </a:r>
            <a:r>
              <a:rPr lang="en-SI" dirty="0" err="1"/>
              <a:t>i</a:t>
            </a:r>
            <a:r>
              <a:rPr lang="en-US" dirty="0"/>
              <a:t>m</a:t>
            </a:r>
            <a:r>
              <a:rPr lang="en-SI" dirty="0"/>
              <a:t>a</a:t>
            </a:r>
            <a:r>
              <a:rPr lang="en-US" dirty="0"/>
              <a:t>t</a:t>
            </a:r>
            <a:r>
              <a:rPr lang="en-SI" dirty="0"/>
              <a:t>e</a:t>
            </a:r>
            <a:r>
              <a:rPr lang="en-US" dirty="0"/>
              <a:t>s</a:t>
            </a:r>
            <a:r>
              <a:rPr lang="en-SI" dirty="0"/>
              <a:t> </a:t>
            </a:r>
            <a:r>
              <a:rPr lang="en-US" dirty="0"/>
              <a:t>t</a:t>
            </a:r>
            <a:r>
              <a:rPr lang="en-SI" dirty="0"/>
              <a:t>h</a:t>
            </a:r>
            <a:r>
              <a:rPr lang="en-US" dirty="0"/>
              <a:t>e</a:t>
            </a:r>
            <a:r>
              <a:rPr lang="en-SI" dirty="0"/>
              <a:t> </a:t>
            </a:r>
            <a:r>
              <a:rPr lang="en-US" dirty="0"/>
              <a:t>c</a:t>
            </a:r>
            <a:r>
              <a:rPr lang="en-SI" dirty="0"/>
              <a:t>o</a:t>
            </a:r>
            <a:r>
              <a:rPr lang="en-US" dirty="0"/>
              <a:t>n</a:t>
            </a:r>
            <a:r>
              <a:rPr lang="en-SI" dirty="0"/>
              <a:t>d</a:t>
            </a:r>
            <a:r>
              <a:rPr lang="en-US" dirty="0" err="1"/>
              <a:t>i</a:t>
            </a:r>
            <a:r>
              <a:rPr lang="en-SI" dirty="0"/>
              <a:t>t</a:t>
            </a:r>
            <a:r>
              <a:rPr lang="en-US" dirty="0" err="1"/>
              <a:t>i</a:t>
            </a:r>
            <a:r>
              <a:rPr lang="en-SI" dirty="0"/>
              <a:t>o</a:t>
            </a:r>
            <a:r>
              <a:rPr lang="en-US" dirty="0"/>
              <a:t>n</a:t>
            </a:r>
            <a:r>
              <a:rPr lang="en-SI" dirty="0"/>
              <a:t>a</a:t>
            </a:r>
            <a:r>
              <a:rPr lang="en-US" dirty="0"/>
              <a:t>l</a:t>
            </a:r>
            <a:r>
              <a:rPr lang="en-SI" dirty="0"/>
              <a:t> </a:t>
            </a:r>
            <a:r>
              <a:rPr lang="en-US" dirty="0"/>
              <a:t>p</a:t>
            </a:r>
            <a:r>
              <a:rPr lang="en-SI" dirty="0"/>
              <a:t>r</a:t>
            </a:r>
            <a:r>
              <a:rPr lang="en-US" dirty="0"/>
              <a:t>o</a:t>
            </a:r>
            <a:r>
              <a:rPr lang="en-SI" dirty="0"/>
              <a:t>b</a:t>
            </a:r>
            <a:r>
              <a:rPr lang="en-US" dirty="0"/>
              <a:t>a</a:t>
            </a:r>
            <a:r>
              <a:rPr lang="en-SI" dirty="0"/>
              <a:t>b</a:t>
            </a:r>
            <a:r>
              <a:rPr lang="en-US" dirty="0" err="1"/>
              <a:t>i</a:t>
            </a:r>
            <a:r>
              <a:rPr lang="en-SI" dirty="0"/>
              <a:t>l</a:t>
            </a:r>
            <a:r>
              <a:rPr lang="en-US" dirty="0" err="1"/>
              <a:t>i</a:t>
            </a:r>
            <a:r>
              <a:rPr lang="en-SI" dirty="0"/>
              <a:t>t</a:t>
            </a:r>
            <a:r>
              <a:rPr lang="en-US" dirty="0"/>
              <a:t>y</a:t>
            </a:r>
            <a:r>
              <a:rPr lang="en-SI" dirty="0"/>
              <a:t> </a:t>
            </a:r>
            <a:r>
              <a:rPr lang="en-US" dirty="0"/>
              <a:t>u</a:t>
            </a:r>
            <a:r>
              <a:rPr lang="en-SI" dirty="0"/>
              <a:t>s</a:t>
            </a:r>
            <a:r>
              <a:rPr lang="en-US" dirty="0" err="1"/>
              <a:t>i</a:t>
            </a:r>
            <a:r>
              <a:rPr lang="en-SI" dirty="0"/>
              <a:t>n</a:t>
            </a:r>
            <a:r>
              <a:rPr lang="en-US" dirty="0"/>
              <a:t>g</a:t>
            </a:r>
            <a:r>
              <a:rPr lang="en-SI" dirty="0"/>
              <a:t> </a:t>
            </a:r>
            <a:r>
              <a:rPr lang="en-US" dirty="0" err="1"/>
              <a:t>i</a:t>
            </a:r>
            <a:r>
              <a:rPr lang="en-SI" dirty="0"/>
              <a:t>n</a:t>
            </a:r>
            <a:r>
              <a:rPr lang="en-US" dirty="0"/>
              <a:t>s</a:t>
            </a:r>
            <a:r>
              <a:rPr lang="en-SI" dirty="0"/>
              <a:t>t</a:t>
            </a:r>
            <a:r>
              <a:rPr lang="en-US" dirty="0"/>
              <a:t>a</a:t>
            </a:r>
            <a:r>
              <a:rPr lang="en-SI" dirty="0"/>
              <a:t>n</a:t>
            </a:r>
            <a:r>
              <a:rPr lang="en-US" dirty="0"/>
              <a:t>c</a:t>
            </a:r>
            <a:r>
              <a:rPr lang="en-SI" dirty="0"/>
              <a:t>e</a:t>
            </a:r>
            <a:r>
              <a:rPr lang="en-US" dirty="0"/>
              <a:t>s</a:t>
            </a:r>
            <a:r>
              <a:rPr lang="en-SI" dirty="0"/>
              <a:t> </a:t>
            </a:r>
            <a:r>
              <a:rPr lang="en-US" dirty="0"/>
              <a:t>n</a:t>
            </a:r>
            <a:r>
              <a:rPr lang="en-SI" dirty="0"/>
              <a:t>e</a:t>
            </a:r>
            <a:r>
              <a:rPr lang="en-US" dirty="0"/>
              <a:t>a</a:t>
            </a:r>
            <a:r>
              <a:rPr lang="en-SI" dirty="0"/>
              <a:t>r to x</a:t>
            </a:r>
            <a:r>
              <a:rPr lang="en-SI" baseline="-25000" dirty="0"/>
              <a:t>0</a:t>
            </a:r>
          </a:p>
        </p:txBody>
      </p:sp>
      <p:sp>
        <p:nvSpPr>
          <p:cNvPr id="4" name="Slide Number Placeholder 3">
            <a:extLst>
              <a:ext uri="{FF2B5EF4-FFF2-40B4-BE49-F238E27FC236}">
                <a16:creationId xmlns:a16="http://schemas.microsoft.com/office/drawing/2014/main" id="{B10A06A0-97BC-47F5-ACDD-87706DA557E2}"/>
              </a:ext>
            </a:extLst>
          </p:cNvPr>
          <p:cNvSpPr>
            <a:spLocks noGrp="1"/>
          </p:cNvSpPr>
          <p:nvPr>
            <p:ph type="sldNum" sz="quarter" idx="12"/>
          </p:nvPr>
        </p:nvSpPr>
        <p:spPr/>
        <p:txBody>
          <a:bodyPr/>
          <a:lstStyle/>
          <a:p>
            <a:fld id="{F734EBD7-C37D-4E59-92E8-FF630E7E72C6}" type="slidenum">
              <a:rPr lang="sl-SI" smtClean="0"/>
              <a:pPr/>
              <a:t>17</a:t>
            </a:fld>
            <a:endParaRPr lang="sl-SI" dirty="0"/>
          </a:p>
        </p:txBody>
      </p:sp>
      <p:pic>
        <p:nvPicPr>
          <p:cNvPr id="5" name="Picture 4">
            <a:extLst>
              <a:ext uri="{FF2B5EF4-FFF2-40B4-BE49-F238E27FC236}">
                <a16:creationId xmlns:a16="http://schemas.microsoft.com/office/drawing/2014/main" id="{CC6CCAD4-9A87-430D-9E77-9BACCB0B3572}"/>
              </a:ext>
            </a:extLst>
          </p:cNvPr>
          <p:cNvPicPr>
            <a:picLocks noChangeAspect="1"/>
          </p:cNvPicPr>
          <p:nvPr/>
        </p:nvPicPr>
        <p:blipFill>
          <a:blip r:embed="rId2"/>
          <a:stretch>
            <a:fillRect/>
          </a:stretch>
        </p:blipFill>
        <p:spPr>
          <a:xfrm>
            <a:off x="1719901" y="4001294"/>
            <a:ext cx="7711038" cy="925324"/>
          </a:xfrm>
          <a:prstGeom prst="rect">
            <a:avLst/>
          </a:prstGeom>
        </p:spPr>
      </p:pic>
    </p:spTree>
    <p:extLst>
      <p:ext uri="{BB962C8B-B14F-4D97-AF65-F5344CB8AC3E}">
        <p14:creationId xmlns:p14="http://schemas.microsoft.com/office/powerpoint/2010/main" val="2310364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K-Nearest Neighbors (KNN)</a:t>
            </a:r>
          </a:p>
        </p:txBody>
      </p:sp>
      <p:sp>
        <p:nvSpPr>
          <p:cNvPr id="3" name="Content Placeholder 2"/>
          <p:cNvSpPr>
            <a:spLocks noGrp="1"/>
          </p:cNvSpPr>
          <p:nvPr>
            <p:ph idx="1"/>
          </p:nvPr>
        </p:nvSpPr>
        <p:spPr/>
        <p:txBody>
          <a:bodyPr>
            <a:normAutofit lnSpcReduction="10000"/>
          </a:bodyPr>
          <a:lstStyle/>
          <a:p>
            <a:pPr algn="just">
              <a:lnSpc>
                <a:spcPct val="90000"/>
              </a:lnSpc>
            </a:pPr>
            <a:r>
              <a:rPr lang="en-US" dirty="0"/>
              <a:t>k Nearest Neighbors is a flexible approach to estimate the Bayes classifier.</a:t>
            </a:r>
          </a:p>
          <a:p>
            <a:pPr algn="just">
              <a:lnSpc>
                <a:spcPct val="90000"/>
              </a:lnSpc>
            </a:pPr>
            <a:endParaRPr lang="en-US" dirty="0"/>
          </a:p>
          <a:p>
            <a:pPr algn="just">
              <a:lnSpc>
                <a:spcPct val="90000"/>
              </a:lnSpc>
            </a:pPr>
            <a:r>
              <a:rPr lang="en-US" dirty="0"/>
              <a:t>For any given </a:t>
            </a:r>
            <a:r>
              <a:rPr lang="en-SI" i="1" dirty="0"/>
              <a:t>x</a:t>
            </a:r>
            <a:r>
              <a:rPr lang="en-US" dirty="0"/>
              <a:t> we find the </a:t>
            </a:r>
            <a:r>
              <a:rPr lang="en-US" i="1" dirty="0"/>
              <a:t>k</a:t>
            </a:r>
            <a:r>
              <a:rPr lang="en-US" dirty="0"/>
              <a:t> closest neighbors to </a:t>
            </a:r>
            <a:r>
              <a:rPr lang="en-SI" i="1" dirty="0"/>
              <a:t>x</a:t>
            </a:r>
            <a:r>
              <a:rPr lang="en-US" dirty="0"/>
              <a:t> in the training data, and examine their corresponding </a:t>
            </a:r>
            <a:r>
              <a:rPr lang="en-SI" i="1" dirty="0"/>
              <a:t>y</a:t>
            </a:r>
            <a:r>
              <a:rPr lang="en-US" dirty="0"/>
              <a:t>.</a:t>
            </a:r>
          </a:p>
          <a:p>
            <a:pPr algn="just">
              <a:lnSpc>
                <a:spcPct val="90000"/>
              </a:lnSpc>
            </a:pPr>
            <a:endParaRPr lang="en-US" dirty="0"/>
          </a:p>
          <a:p>
            <a:pPr algn="just">
              <a:lnSpc>
                <a:spcPct val="90000"/>
              </a:lnSpc>
            </a:pPr>
            <a:r>
              <a:rPr lang="en-US" dirty="0"/>
              <a:t>If the majority of the </a:t>
            </a:r>
            <a:r>
              <a:rPr lang="en-SI" i="1" dirty="0"/>
              <a:t>y</a:t>
            </a:r>
            <a:r>
              <a:rPr lang="en-US" dirty="0"/>
              <a:t>’s are orange, we predict the orange label otherwise the blue label.</a:t>
            </a:r>
          </a:p>
          <a:p>
            <a:pPr algn="just">
              <a:lnSpc>
                <a:spcPct val="90000"/>
              </a:lnSpc>
            </a:pPr>
            <a:endParaRPr lang="en-US" dirty="0"/>
          </a:p>
          <a:p>
            <a:pPr algn="just">
              <a:lnSpc>
                <a:spcPct val="90000"/>
              </a:lnSpc>
            </a:pPr>
            <a:r>
              <a:rPr lang="en-US" dirty="0"/>
              <a:t>The smaller that </a:t>
            </a:r>
            <a:r>
              <a:rPr lang="en-US" i="1" dirty="0"/>
              <a:t>k</a:t>
            </a:r>
            <a:r>
              <a:rPr lang="en-US" dirty="0"/>
              <a:t> is the more flexible the method will be.</a:t>
            </a:r>
          </a:p>
          <a:p>
            <a:endParaRPr lang="en-US" dirty="0"/>
          </a:p>
        </p:txBody>
      </p:sp>
      <p:sp>
        <p:nvSpPr>
          <p:cNvPr id="4" name="Slide Number Placeholder 3"/>
          <p:cNvSpPr>
            <a:spLocks noGrp="1"/>
          </p:cNvSpPr>
          <p:nvPr>
            <p:ph type="sldNum" sz="quarter" idx="12"/>
          </p:nvPr>
        </p:nvSpPr>
        <p:spPr/>
        <p:txBody>
          <a:bodyPr/>
          <a:lstStyle/>
          <a:p>
            <a:fld id="{F734EBD7-C37D-4E59-92E8-FF630E7E72C6}" type="slidenum">
              <a:rPr lang="en-US" smtClean="0"/>
              <a:pPr/>
              <a:t>18</a:t>
            </a:fld>
            <a:endParaRPr lang="en-US" dirty="0"/>
          </a:p>
        </p:txBody>
      </p:sp>
    </p:spTree>
    <p:extLst>
      <p:ext uri="{BB962C8B-B14F-4D97-AF65-F5344CB8AC3E}">
        <p14:creationId xmlns:p14="http://schemas.microsoft.com/office/powerpoint/2010/main" val="136240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KNN example with k = 3</a:t>
            </a:r>
          </a:p>
        </p:txBody>
      </p:sp>
      <p:pic>
        <p:nvPicPr>
          <p:cNvPr id="4"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699175"/>
            <a:ext cx="8229600" cy="4678851"/>
          </a:xfrm>
        </p:spPr>
      </p:pic>
      <p:sp>
        <p:nvSpPr>
          <p:cNvPr id="3" name="Slide Number Placeholder 2"/>
          <p:cNvSpPr>
            <a:spLocks noGrp="1"/>
          </p:cNvSpPr>
          <p:nvPr>
            <p:ph type="sldNum" sz="quarter" idx="12"/>
          </p:nvPr>
        </p:nvSpPr>
        <p:spPr/>
        <p:txBody>
          <a:bodyPr/>
          <a:lstStyle/>
          <a:p>
            <a:fld id="{F734EBD7-C37D-4E59-92E8-FF630E7E72C6}" type="slidenum">
              <a:rPr lang="en-US" smtClean="0"/>
              <a:pPr/>
              <a:t>19</a:t>
            </a:fld>
            <a:endParaRPr lang="en-US" dirty="0"/>
          </a:p>
        </p:txBody>
      </p:sp>
      <p:pic>
        <p:nvPicPr>
          <p:cNvPr id="5" name="Content Placeholder 6">
            <a:extLst>
              <a:ext uri="{FF2B5EF4-FFF2-40B4-BE49-F238E27FC236}">
                <a16:creationId xmlns:a16="http://schemas.microsoft.com/office/drawing/2014/main" id="{9B9EEDA7-AADA-4427-AC2B-CC0DEA434752}"/>
              </a:ext>
            </a:extLst>
          </p:cNvPr>
          <p:cNvPicPr>
            <a:picLocks noChangeAspect="1"/>
          </p:cNvPicPr>
          <p:nvPr/>
        </p:nvPicPr>
        <p:blipFill rotWithShape="1">
          <a:blip r:embed="rId2">
            <a:extLst>
              <a:ext uri="{28A0092B-C50C-407E-A947-70E740481C1C}">
                <a14:useLocalDpi xmlns:a14="http://schemas.microsoft.com/office/drawing/2010/main" val="0"/>
              </a:ext>
            </a:extLst>
          </a:blip>
          <a:srcRect r="49952"/>
          <a:stretch/>
        </p:blipFill>
        <p:spPr>
          <a:xfrm>
            <a:off x="2121877" y="1814024"/>
            <a:ext cx="4118708" cy="4678851"/>
          </a:xfrm>
          <a:prstGeom prst="rect">
            <a:avLst/>
          </a:prstGeom>
        </p:spPr>
      </p:pic>
    </p:spTree>
    <p:extLst>
      <p:ext uri="{BB962C8B-B14F-4D97-AF65-F5344CB8AC3E}">
        <p14:creationId xmlns:p14="http://schemas.microsoft.com/office/powerpoint/2010/main" val="128843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sp>
        <p:nvSpPr>
          <p:cNvPr id="3" name="Content Placeholder 2"/>
          <p:cNvSpPr>
            <a:spLocks noGrp="1"/>
          </p:cNvSpPr>
          <p:nvPr>
            <p:ph idx="1"/>
          </p:nvPr>
        </p:nvSpPr>
        <p:spPr>
          <a:xfrm>
            <a:off x="333704" y="1690688"/>
            <a:ext cx="11118368" cy="4351338"/>
          </a:xfrm>
        </p:spPr>
        <p:txBody>
          <a:bodyPr>
            <a:normAutofit/>
          </a:bodyPr>
          <a:lstStyle/>
          <a:p>
            <a:pPr lvl="1"/>
            <a:r>
              <a:rPr lang="en-US" sz="2800" dirty="0"/>
              <a:t>Bias and variance of prediction models</a:t>
            </a:r>
            <a:endParaRPr lang="en-SI" sz="2800" dirty="0"/>
          </a:p>
          <a:p>
            <a:pPr lvl="1"/>
            <a:r>
              <a:rPr lang="en-SI" sz="2800" dirty="0"/>
              <a:t>Bayes optimal classifier</a:t>
            </a:r>
            <a:endParaRPr lang="en-US" sz="2800" dirty="0"/>
          </a:p>
          <a:p>
            <a:pPr lvl="1"/>
            <a:r>
              <a:rPr lang="en-US" sz="2800" dirty="0"/>
              <a:t>Simple regression models: </a:t>
            </a:r>
          </a:p>
          <a:p>
            <a:pPr lvl="2"/>
            <a:r>
              <a:rPr lang="en-US" sz="2800" dirty="0"/>
              <a:t>linear models, nearest neighbor, regression trees, regression rules</a:t>
            </a:r>
          </a:p>
          <a:p>
            <a:pPr lvl="1"/>
            <a:r>
              <a:rPr lang="en-US" sz="2800" dirty="0"/>
              <a:t>Simple classification models: </a:t>
            </a:r>
          </a:p>
          <a:p>
            <a:pPr lvl="2"/>
            <a:r>
              <a:rPr lang="en-US" sz="2800" dirty="0"/>
              <a:t>nearest neighbor, naïve Bayes, decision trees, decision rules, logistic regression</a:t>
            </a:r>
          </a:p>
          <a:p>
            <a:pPr lvl="1"/>
            <a:r>
              <a:rPr lang="en-US" sz="2800" dirty="0"/>
              <a:t>Biases in data</a:t>
            </a:r>
          </a:p>
          <a:p>
            <a:endParaRPr lang="en-US" dirty="0"/>
          </a:p>
        </p:txBody>
      </p:sp>
      <p:sp>
        <p:nvSpPr>
          <p:cNvPr id="4" name="Slide Number Placeholder 3"/>
          <p:cNvSpPr>
            <a:spLocks noGrp="1"/>
          </p:cNvSpPr>
          <p:nvPr>
            <p:ph type="sldNum" sz="quarter" idx="12"/>
          </p:nvPr>
        </p:nvSpPr>
        <p:spPr/>
        <p:txBody>
          <a:bodyPr/>
          <a:lstStyle/>
          <a:p>
            <a:fld id="{F734EBD7-C37D-4E59-92E8-FF630E7E72C6}" type="slidenum">
              <a:rPr lang="en-US" smtClean="0"/>
              <a:pPr/>
              <a:t>2</a:t>
            </a:fld>
            <a:endParaRPr lang="en-US" dirty="0"/>
          </a:p>
        </p:txBody>
      </p:sp>
    </p:spTree>
    <p:extLst>
      <p:ext uri="{BB962C8B-B14F-4D97-AF65-F5344CB8AC3E}">
        <p14:creationId xmlns:p14="http://schemas.microsoft.com/office/powerpoint/2010/main" val="1425569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750" y="112877"/>
            <a:ext cx="10515600" cy="1325563"/>
          </a:xfrm>
        </p:spPr>
        <p:txBody>
          <a:bodyPr/>
          <a:lstStyle/>
          <a:p>
            <a:r>
              <a:rPr lang="en-US" dirty="0"/>
              <a:t>K-NN classifier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24689" y="1306009"/>
                <a:ext cx="10515600" cy="5239834"/>
              </a:xfrm>
            </p:spPr>
            <p:txBody>
              <a:bodyPr>
                <a:normAutofit/>
              </a:bodyPr>
              <a:lstStyle/>
              <a:p>
                <a:r>
                  <a:rPr lang="en-US" dirty="0"/>
                  <a:t>Given a positive integer </a:t>
                </a:r>
                <a:r>
                  <a:rPr lang="en-US" i="1" dirty="0"/>
                  <a:t>K </a:t>
                </a:r>
                <a:r>
                  <a:rPr lang="en-US" dirty="0"/>
                  <a:t>and a test observation x</a:t>
                </a:r>
                <a:r>
                  <a:rPr lang="en-US" baseline="-25000" dirty="0"/>
                  <a:t>0</a:t>
                </a:r>
                <a:r>
                  <a:rPr lang="en-US" dirty="0"/>
                  <a:t>, the KNN classifier first identifies the </a:t>
                </a:r>
                <a:r>
                  <a:rPr lang="en-US" i="1" dirty="0"/>
                  <a:t>K </a:t>
                </a:r>
                <a:r>
                  <a:rPr lang="en-US" dirty="0"/>
                  <a:t>points in the training data that are closest to </a:t>
                </a:r>
                <a:r>
                  <a:rPr lang="en-US" i="1" dirty="0"/>
                  <a:t>x</a:t>
                </a:r>
                <a:r>
                  <a:rPr lang="en-US" i="1" baseline="-25000" dirty="0"/>
                  <a:t>0</a:t>
                </a:r>
                <a:r>
                  <a:rPr lang="en-US" dirty="0"/>
                  <a:t>, represented by the set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𝒩</m:t>
                        </m:r>
                      </m:e>
                      <m:sub>
                        <m:r>
                          <a:rPr lang="en-US" b="0" i="1" smtClean="0">
                            <a:latin typeface="Cambria Math" panose="02040503050406030204" pitchFamily="18" charset="0"/>
                          </a:rPr>
                          <m:t>0</m:t>
                        </m:r>
                      </m:sub>
                    </m:sSub>
                  </m:oMath>
                </a14:m>
                <a:r>
                  <a:rPr lang="en-US" dirty="0"/>
                  <a:t>.</a:t>
                </a:r>
              </a:p>
              <a:p>
                <a:r>
                  <a:rPr lang="en-US" dirty="0"/>
                  <a:t>It then estimates the conditional probability for class </a:t>
                </a:r>
                <a:r>
                  <a:rPr lang="en-US" i="1" dirty="0"/>
                  <a:t>j </a:t>
                </a:r>
                <a:r>
                  <a:rPr lang="en-US" dirty="0"/>
                  <a:t>as the fraction of points in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𝒩</m:t>
                        </m:r>
                      </m:e>
                      <m:sub>
                        <m:r>
                          <a:rPr lang="en-US" i="1">
                            <a:latin typeface="Cambria Math" panose="02040503050406030204" pitchFamily="18" charset="0"/>
                          </a:rPr>
                          <m:t>0</m:t>
                        </m:r>
                      </m:sub>
                    </m:sSub>
                  </m:oMath>
                </a14:m>
                <a:r>
                  <a:rPr lang="en-US" dirty="0"/>
                  <a:t> whose response values equal </a:t>
                </a:r>
                <a:r>
                  <a:rPr lang="en-US" i="1" dirty="0"/>
                  <a:t>j</a:t>
                </a:r>
                <a:r>
                  <a:rPr lang="en-US" dirty="0"/>
                  <a:t>:</a:t>
                </a:r>
              </a:p>
              <a:p>
                <a:endParaRPr lang="en-US" dirty="0"/>
              </a:p>
              <a:p>
                <a:endParaRPr lang="en-US" dirty="0"/>
              </a:p>
              <a:p>
                <a:endParaRPr lang="en-US" dirty="0"/>
              </a:p>
              <a:p>
                <a:endParaRPr lang="en-US" dirty="0"/>
              </a:p>
              <a:p>
                <a:r>
                  <a:rPr lang="en-US" dirty="0"/>
                  <a:t>applies Bayes rule and classifies the test observation </a:t>
                </a:r>
                <a:r>
                  <a:rPr lang="en-US" i="1" dirty="0"/>
                  <a:t>x</a:t>
                </a:r>
                <a:r>
                  <a:rPr lang="en-US" baseline="-25000" dirty="0"/>
                  <a:t>0</a:t>
                </a:r>
                <a:r>
                  <a:rPr lang="en-US" dirty="0"/>
                  <a:t> to the class with the largest probability.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24689" y="1306009"/>
                <a:ext cx="10515600" cy="5239834"/>
              </a:xfrm>
              <a:blipFill>
                <a:blip r:embed="rId2"/>
                <a:stretch>
                  <a:fillRect l="-1043" t="-1860" r="-1101" b="-233"/>
                </a:stretch>
              </a:blipFill>
            </p:spPr>
            <p:txBody>
              <a:bodyPr/>
              <a:lstStyle/>
              <a:p>
                <a:r>
                  <a:rPr lang="en-SI">
                    <a:noFill/>
                  </a:rPr>
                  <a:t> </a:t>
                </a:r>
              </a:p>
            </p:txBody>
          </p:sp>
        </mc:Fallback>
      </mc:AlternateContent>
      <p:sp>
        <p:nvSpPr>
          <p:cNvPr id="4" name="Slide Number Placeholder 3"/>
          <p:cNvSpPr>
            <a:spLocks noGrp="1"/>
          </p:cNvSpPr>
          <p:nvPr>
            <p:ph type="sldNum" sz="quarter" idx="12"/>
          </p:nvPr>
        </p:nvSpPr>
        <p:spPr/>
        <p:txBody>
          <a:bodyPr/>
          <a:lstStyle/>
          <a:p>
            <a:fld id="{F734EBD7-C37D-4E59-92E8-FF630E7E72C6}" type="slidenum">
              <a:rPr lang="en-US" smtClean="0"/>
              <a:pPr/>
              <a:t>20</a:t>
            </a:fld>
            <a:endParaRPr lang="en-US" dirty="0"/>
          </a:p>
        </p:txBody>
      </p:sp>
      <p:pic>
        <p:nvPicPr>
          <p:cNvPr id="5" name="Picture 4"/>
          <p:cNvPicPr>
            <a:picLocks noChangeAspect="1"/>
          </p:cNvPicPr>
          <p:nvPr/>
        </p:nvPicPr>
        <p:blipFill>
          <a:blip r:embed="rId3"/>
          <a:stretch>
            <a:fillRect/>
          </a:stretch>
        </p:blipFill>
        <p:spPr>
          <a:xfrm>
            <a:off x="1969568" y="3481678"/>
            <a:ext cx="7887105" cy="1778091"/>
          </a:xfrm>
          <a:prstGeom prst="rect">
            <a:avLst/>
          </a:prstGeom>
        </p:spPr>
      </p:pic>
    </p:spTree>
    <p:extLst>
      <p:ext uri="{BB962C8B-B14F-4D97-AF65-F5344CB8AC3E}">
        <p14:creationId xmlns:p14="http://schemas.microsoft.com/office/powerpoint/2010/main" val="28999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Simulated data: </a:t>
            </a:r>
            <a:br>
              <a:rPr lang="en-US" dirty="0"/>
            </a:br>
            <a:r>
              <a:rPr lang="en-US" dirty="0"/>
              <a:t>K = 10</a:t>
            </a:r>
          </a:p>
        </p:txBody>
      </p:sp>
      <p:pic>
        <p:nvPicPr>
          <p:cNvPr id="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21042" y="898930"/>
            <a:ext cx="5958053" cy="5767257"/>
          </a:xfrm>
        </p:spPr>
      </p:pic>
      <p:sp>
        <p:nvSpPr>
          <p:cNvPr id="3" name="Slide Number Placeholder 2"/>
          <p:cNvSpPr>
            <a:spLocks noGrp="1"/>
          </p:cNvSpPr>
          <p:nvPr>
            <p:ph type="sldNum" sz="quarter" idx="12"/>
          </p:nvPr>
        </p:nvSpPr>
        <p:spPr/>
        <p:txBody>
          <a:bodyPr/>
          <a:lstStyle/>
          <a:p>
            <a:fld id="{F734EBD7-C37D-4E59-92E8-FF630E7E72C6}" type="slidenum">
              <a:rPr lang="en-US" smtClean="0"/>
              <a:pPr/>
              <a:t>21</a:t>
            </a:fld>
            <a:endParaRPr lang="en-US" dirty="0"/>
          </a:p>
        </p:txBody>
      </p:sp>
    </p:spTree>
    <p:extLst>
      <p:ext uri="{BB962C8B-B14F-4D97-AF65-F5344CB8AC3E}">
        <p14:creationId xmlns:p14="http://schemas.microsoft.com/office/powerpoint/2010/main" val="44068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708" y="106571"/>
            <a:ext cx="10515600" cy="1325563"/>
          </a:xfrm>
        </p:spPr>
        <p:txBody>
          <a:bodyPr/>
          <a:lstStyle/>
          <a:p>
            <a:r>
              <a:rPr lang="en-US" dirty="0"/>
              <a:t>K = 1 and K = 100</a:t>
            </a:r>
          </a:p>
        </p:txBody>
      </p:sp>
      <p:pic>
        <p:nvPicPr>
          <p:cNvPr id="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4262" y="1497556"/>
            <a:ext cx="9417067" cy="5223919"/>
          </a:xfrm>
        </p:spPr>
      </p:pic>
      <p:sp>
        <p:nvSpPr>
          <p:cNvPr id="3" name="Slide Number Placeholder 2"/>
          <p:cNvSpPr>
            <a:spLocks noGrp="1"/>
          </p:cNvSpPr>
          <p:nvPr>
            <p:ph type="sldNum" sz="quarter" idx="12"/>
          </p:nvPr>
        </p:nvSpPr>
        <p:spPr/>
        <p:txBody>
          <a:bodyPr/>
          <a:lstStyle/>
          <a:p>
            <a:fld id="{F734EBD7-C37D-4E59-92E8-FF630E7E72C6}" type="slidenum">
              <a:rPr lang="en-US" smtClean="0"/>
              <a:pPr/>
              <a:t>22</a:t>
            </a:fld>
            <a:endParaRPr lang="en-US" dirty="0"/>
          </a:p>
        </p:txBody>
      </p:sp>
      <p:pic>
        <p:nvPicPr>
          <p:cNvPr id="5" name="Content Placeholder 5">
            <a:extLst>
              <a:ext uri="{FF2B5EF4-FFF2-40B4-BE49-F238E27FC236}">
                <a16:creationId xmlns:a16="http://schemas.microsoft.com/office/drawing/2014/main" id="{9C20BB2C-52E8-4927-BABE-6985CF449C9C}"/>
              </a:ext>
            </a:extLst>
          </p:cNvPr>
          <p:cNvPicPr>
            <a:picLocks noChangeAspect="1"/>
          </p:cNvPicPr>
          <p:nvPr/>
        </p:nvPicPr>
        <p:blipFill rotWithShape="1">
          <a:blip r:embed="rId2">
            <a:extLst>
              <a:ext uri="{28A0092B-C50C-407E-A947-70E740481C1C}">
                <a14:useLocalDpi xmlns:a14="http://schemas.microsoft.com/office/drawing/2010/main" val="0"/>
              </a:ext>
            </a:extLst>
          </a:blip>
          <a:srcRect r="50456"/>
          <a:stretch/>
        </p:blipFill>
        <p:spPr>
          <a:xfrm>
            <a:off x="2196662" y="1562978"/>
            <a:ext cx="4665571" cy="5223919"/>
          </a:xfrm>
          <a:prstGeom prst="rect">
            <a:avLst/>
          </a:prstGeom>
        </p:spPr>
      </p:pic>
    </p:spTree>
    <p:extLst>
      <p:ext uri="{BB962C8B-B14F-4D97-AF65-F5344CB8AC3E}">
        <p14:creationId xmlns:p14="http://schemas.microsoft.com/office/powerpoint/2010/main" val="203530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138" y="169632"/>
            <a:ext cx="11353800" cy="1325563"/>
          </a:xfrm>
        </p:spPr>
        <p:txBody>
          <a:bodyPr>
            <a:normAutofit/>
          </a:bodyPr>
          <a:lstStyle/>
          <a:p>
            <a:r>
              <a:rPr lang="en-US" dirty="0"/>
              <a:t>Training vs. test error rates on the simulated data</a:t>
            </a:r>
          </a:p>
        </p:txBody>
      </p:sp>
      <p:sp>
        <p:nvSpPr>
          <p:cNvPr id="4" name="AutoShape 3"/>
          <p:cNvSpPr>
            <a:spLocks noGrp="1" noChangeAspect="1" noChangeArrowheads="1"/>
          </p:cNvSpPr>
          <p:nvPr>
            <p:ph idx="1"/>
          </p:nvPr>
        </p:nvSpPr>
        <p:spPr>
          <a:xfrm>
            <a:off x="1286933" y="1545168"/>
            <a:ext cx="2971800" cy="4379913"/>
          </a:xfrm>
        </p:spPr>
        <p:txBody>
          <a:bodyPr>
            <a:normAutofit/>
          </a:bodyPr>
          <a:lstStyle/>
          <a:p>
            <a:pPr eaLnBrk="1" hangingPunct="1"/>
            <a:r>
              <a:rPr lang="en-US" sz="2400" dirty="0"/>
              <a:t>Notice that training error rates keep going down as k decreases or equivalently as the flexibility increases.</a:t>
            </a:r>
          </a:p>
          <a:p>
            <a:pPr eaLnBrk="1" hangingPunct="1"/>
            <a:endParaRPr lang="en-US" sz="2400" dirty="0"/>
          </a:p>
          <a:p>
            <a:pPr eaLnBrk="1" hangingPunct="1"/>
            <a:r>
              <a:rPr lang="en-US" sz="2400" dirty="0"/>
              <a:t>However, the test error rate at first decreases but then starts to increase again. </a:t>
            </a:r>
          </a:p>
        </p:txBody>
      </p:sp>
      <p:sp>
        <p:nvSpPr>
          <p:cNvPr id="3" name="Slide Number Placeholder 2"/>
          <p:cNvSpPr>
            <a:spLocks noGrp="1"/>
          </p:cNvSpPr>
          <p:nvPr>
            <p:ph type="sldNum" sz="quarter" idx="12"/>
          </p:nvPr>
        </p:nvSpPr>
        <p:spPr/>
        <p:txBody>
          <a:bodyPr/>
          <a:lstStyle/>
          <a:p>
            <a:fld id="{F734EBD7-C37D-4E59-92E8-FF630E7E72C6}" type="slidenum">
              <a:rPr lang="en-US" smtClean="0"/>
              <a:pPr/>
              <a:t>23</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9116" y="1306452"/>
            <a:ext cx="6915262" cy="5061335"/>
          </a:xfrm>
          <a:prstGeom prst="rect">
            <a:avLst/>
          </a:prstGeom>
        </p:spPr>
      </p:pic>
    </p:spTree>
    <p:extLst>
      <p:ext uri="{BB962C8B-B14F-4D97-AF65-F5344CB8AC3E}">
        <p14:creationId xmlns:p14="http://schemas.microsoft.com/office/powerpoint/2010/main" val="418593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fundamental picture</a:t>
            </a:r>
          </a:p>
        </p:txBody>
      </p:sp>
      <p:sp>
        <p:nvSpPr>
          <p:cNvPr id="4" name="Rectangle 3"/>
          <p:cNvSpPr>
            <a:spLocks noGrp="1" noChangeArrowheads="1"/>
          </p:cNvSpPr>
          <p:nvPr>
            <p:ph idx="1"/>
          </p:nvPr>
        </p:nvSpPr>
        <p:spPr>
          <a:xfrm>
            <a:off x="647992" y="1443305"/>
            <a:ext cx="3636078" cy="4983246"/>
          </a:xfrm>
        </p:spPr>
        <p:txBody>
          <a:bodyPr>
            <a:normAutofit/>
          </a:bodyPr>
          <a:lstStyle/>
          <a:p>
            <a:pPr eaLnBrk="1" hangingPunct="1"/>
            <a:r>
              <a:rPr lang="en-US" sz="2400" dirty="0"/>
              <a:t>In general training errors will always decline.</a:t>
            </a:r>
          </a:p>
          <a:p>
            <a:pPr eaLnBrk="1" hangingPunct="1"/>
            <a:r>
              <a:rPr lang="en-US" sz="2400" dirty="0"/>
              <a:t>However, test errors will decline at first (as reductions in bias dominate) but will then start to increase again (as increases in variance dominate).</a:t>
            </a:r>
          </a:p>
          <a:p>
            <a:pPr eaLnBrk="1" hangingPunct="1"/>
            <a:r>
              <a:rPr lang="sl-SI" sz="2400" dirty="0" err="1"/>
              <a:t>This</a:t>
            </a:r>
            <a:r>
              <a:rPr lang="sl-SI" sz="2400" dirty="0"/>
              <a:t> is a </a:t>
            </a:r>
            <a:r>
              <a:rPr lang="sl-SI" sz="2400" dirty="0" err="1"/>
              <a:t>conventional</a:t>
            </a:r>
            <a:r>
              <a:rPr lang="sl-SI" sz="2400" dirty="0"/>
              <a:t> </a:t>
            </a:r>
            <a:r>
              <a:rPr lang="sl-SI" sz="2400" dirty="0" err="1"/>
              <a:t>wisdom</a:t>
            </a:r>
            <a:r>
              <a:rPr lang="sl-SI" sz="2400" dirty="0"/>
              <a:t>, </a:t>
            </a:r>
            <a:r>
              <a:rPr lang="sl-SI" sz="2400" dirty="0" err="1"/>
              <a:t>but</a:t>
            </a:r>
            <a:r>
              <a:rPr lang="sl-SI" sz="2400" dirty="0"/>
              <a:t> it is not </a:t>
            </a:r>
            <a:r>
              <a:rPr lang="sl-SI" sz="2400" dirty="0" err="1"/>
              <a:t>true</a:t>
            </a:r>
            <a:r>
              <a:rPr lang="sl-SI" sz="2400" dirty="0"/>
              <a:t> </a:t>
            </a:r>
            <a:r>
              <a:rPr lang="sl-SI" sz="2400" dirty="0" err="1"/>
              <a:t>for</a:t>
            </a:r>
            <a:r>
              <a:rPr lang="sl-SI" sz="2400" dirty="0"/>
              <a:t> </a:t>
            </a:r>
            <a:r>
              <a:rPr lang="sl-SI" sz="2400" dirty="0" err="1"/>
              <a:t>all</a:t>
            </a:r>
            <a:r>
              <a:rPr lang="sl-SI" sz="2400" dirty="0"/>
              <a:t> </a:t>
            </a:r>
            <a:r>
              <a:rPr lang="sl-SI" sz="2400" dirty="0" err="1"/>
              <a:t>methods</a:t>
            </a:r>
            <a:r>
              <a:rPr lang="sl-SI" sz="2400" dirty="0"/>
              <a:t> and </a:t>
            </a:r>
            <a:r>
              <a:rPr lang="sl-SI" sz="2400" dirty="0" err="1"/>
              <a:t>all</a:t>
            </a:r>
            <a:r>
              <a:rPr lang="sl-SI" sz="2400" dirty="0"/>
              <a:t> </a:t>
            </a:r>
            <a:r>
              <a:rPr lang="sl-SI" sz="2400" dirty="0" err="1"/>
              <a:t>training</a:t>
            </a:r>
            <a:r>
              <a:rPr lang="sl-SI" sz="2400" dirty="0"/>
              <a:t> </a:t>
            </a:r>
            <a:r>
              <a:rPr lang="sl-SI" sz="2400" dirty="0" err="1"/>
              <a:t>regimes</a:t>
            </a:r>
            <a:r>
              <a:rPr lang="sl-SI" sz="2400" dirty="0"/>
              <a:t>.</a:t>
            </a:r>
            <a:endParaRPr lang="en-US" sz="2400" dirty="0"/>
          </a:p>
        </p:txBody>
      </p:sp>
      <p:sp>
        <p:nvSpPr>
          <p:cNvPr id="3" name="Slide Number Placeholder 2"/>
          <p:cNvSpPr>
            <a:spLocks noGrp="1"/>
          </p:cNvSpPr>
          <p:nvPr>
            <p:ph type="sldNum" sz="quarter" idx="12"/>
          </p:nvPr>
        </p:nvSpPr>
        <p:spPr/>
        <p:txBody>
          <a:bodyPr/>
          <a:lstStyle/>
          <a:p>
            <a:fld id="{F734EBD7-C37D-4E59-92E8-FF630E7E72C6}" type="slidenum">
              <a:rPr lang="en-US" smtClean="0"/>
              <a:pPr/>
              <a:t>24</a:t>
            </a:fld>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21053" t="32217" r="15088" b="37547"/>
          <a:stretch>
            <a:fillRect/>
          </a:stretch>
        </p:blipFill>
        <p:spPr bwMode="auto">
          <a:xfrm>
            <a:off x="5082133" y="1570200"/>
            <a:ext cx="6271667" cy="42040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38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9EDA8-B85F-4848-9011-FD1E9A385D8C}"/>
              </a:ext>
            </a:extLst>
          </p:cNvPr>
          <p:cNvSpPr>
            <a:spLocks noGrp="1"/>
          </p:cNvSpPr>
          <p:nvPr>
            <p:ph type="title"/>
          </p:nvPr>
        </p:nvSpPr>
        <p:spPr>
          <a:xfrm>
            <a:off x="838200" y="107217"/>
            <a:ext cx="10515600" cy="1325563"/>
          </a:xfrm>
        </p:spPr>
        <p:txBody>
          <a:bodyPr/>
          <a:lstStyle/>
          <a:p>
            <a:r>
              <a:rPr lang="sl-SI" dirty="0" err="1"/>
              <a:t>Th</a:t>
            </a:r>
            <a:r>
              <a:rPr lang="en-US" dirty="0"/>
              <a:t>e </a:t>
            </a:r>
            <a:r>
              <a:rPr lang="sl-SI" dirty="0"/>
              <a:t>d</a:t>
            </a:r>
            <a:r>
              <a:rPr lang="en-US" dirty="0" err="1"/>
              <a:t>ouble</a:t>
            </a:r>
            <a:r>
              <a:rPr lang="en-US" dirty="0"/>
              <a:t> </a:t>
            </a:r>
            <a:r>
              <a:rPr lang="sl-SI" dirty="0"/>
              <a:t>d</a:t>
            </a:r>
            <a:r>
              <a:rPr lang="en-US" dirty="0" err="1"/>
              <a:t>escent</a:t>
            </a:r>
            <a:r>
              <a:rPr lang="en-US" dirty="0"/>
              <a:t> </a:t>
            </a:r>
            <a:r>
              <a:rPr lang="sl-SI" dirty="0"/>
              <a:t>c</a:t>
            </a:r>
            <a:r>
              <a:rPr lang="en-US" dirty="0" err="1"/>
              <a:t>urve</a:t>
            </a:r>
            <a:endParaRPr lang="en-US" dirty="0"/>
          </a:p>
        </p:txBody>
      </p:sp>
      <p:sp>
        <p:nvSpPr>
          <p:cNvPr id="3" name="Content Placeholder 2">
            <a:extLst>
              <a:ext uri="{FF2B5EF4-FFF2-40B4-BE49-F238E27FC236}">
                <a16:creationId xmlns:a16="http://schemas.microsoft.com/office/drawing/2014/main" id="{277893AB-59B6-4519-BD7F-701DF20EA177}"/>
              </a:ext>
            </a:extLst>
          </p:cNvPr>
          <p:cNvSpPr>
            <a:spLocks noGrp="1"/>
          </p:cNvSpPr>
          <p:nvPr>
            <p:ph idx="1"/>
          </p:nvPr>
        </p:nvSpPr>
        <p:spPr>
          <a:xfrm>
            <a:off x="838200" y="1253331"/>
            <a:ext cx="10515600" cy="4351338"/>
          </a:xfrm>
        </p:spPr>
        <p:txBody>
          <a:bodyPr/>
          <a:lstStyle/>
          <a:p>
            <a:r>
              <a:rPr lang="sl-SI" dirty="0" err="1"/>
              <a:t>While</a:t>
            </a:r>
            <a:r>
              <a:rPr lang="sl-SI" dirty="0"/>
              <a:t> </a:t>
            </a:r>
            <a:r>
              <a:rPr lang="sl-SI" dirty="0" err="1"/>
              <a:t>for</a:t>
            </a:r>
            <a:r>
              <a:rPr lang="sl-SI" dirty="0"/>
              <a:t> some </a:t>
            </a:r>
            <a:r>
              <a:rPr lang="sl-SI" dirty="0" err="1"/>
              <a:t>models</a:t>
            </a:r>
            <a:r>
              <a:rPr lang="sl-SI" dirty="0"/>
              <a:t>, like </a:t>
            </a:r>
            <a:r>
              <a:rPr lang="sl-SI" dirty="0" err="1"/>
              <a:t>kNN</a:t>
            </a:r>
            <a:r>
              <a:rPr lang="sl-SI" dirty="0"/>
              <a:t>, </a:t>
            </a:r>
            <a:r>
              <a:rPr lang="sl-SI" dirty="0" err="1"/>
              <a:t>there</a:t>
            </a:r>
            <a:r>
              <a:rPr lang="sl-SI" dirty="0"/>
              <a:t> </a:t>
            </a:r>
            <a:r>
              <a:rPr lang="sl-SI" dirty="0" err="1"/>
              <a:t>seem</a:t>
            </a:r>
            <a:r>
              <a:rPr lang="sl-SI" dirty="0"/>
              <a:t> to be a </a:t>
            </a:r>
            <a:r>
              <a:rPr lang="sl-SI" dirty="0" err="1"/>
              <a:t>trade-off</a:t>
            </a:r>
            <a:r>
              <a:rPr lang="sl-SI" dirty="0"/>
              <a:t> </a:t>
            </a:r>
            <a:r>
              <a:rPr lang="sl-SI" dirty="0" err="1"/>
              <a:t>between</a:t>
            </a:r>
            <a:r>
              <a:rPr lang="sl-SI" dirty="0"/>
              <a:t> </a:t>
            </a:r>
            <a:r>
              <a:rPr lang="sl-SI" dirty="0" err="1"/>
              <a:t>bias</a:t>
            </a:r>
            <a:r>
              <a:rPr lang="sl-SI" dirty="0"/>
              <a:t> </a:t>
            </a:r>
            <a:r>
              <a:rPr lang="sl-SI" dirty="0" err="1"/>
              <a:t>and</a:t>
            </a:r>
            <a:r>
              <a:rPr lang="sl-SI" dirty="0"/>
              <a:t> variance, </a:t>
            </a:r>
            <a:r>
              <a:rPr lang="sl-SI" dirty="0" err="1"/>
              <a:t>this</a:t>
            </a:r>
            <a:r>
              <a:rPr lang="sl-SI" dirty="0"/>
              <a:t> is not a </a:t>
            </a:r>
            <a:r>
              <a:rPr lang="sl-SI" dirty="0" err="1"/>
              <a:t>universal</a:t>
            </a:r>
            <a:r>
              <a:rPr lang="sl-SI" dirty="0"/>
              <a:t> </a:t>
            </a:r>
            <a:r>
              <a:rPr lang="sl-SI" dirty="0" err="1"/>
              <a:t>phenomenon</a:t>
            </a:r>
            <a:endParaRPr lang="sl-SI" dirty="0"/>
          </a:p>
          <a:p>
            <a:r>
              <a:rPr lang="sl-SI" dirty="0" err="1"/>
              <a:t>E.g</a:t>
            </a:r>
            <a:r>
              <a:rPr lang="sl-SI" dirty="0"/>
              <a:t>., </a:t>
            </a:r>
            <a:r>
              <a:rPr lang="sl-SI" dirty="0" err="1"/>
              <a:t>overparametrization</a:t>
            </a:r>
            <a:r>
              <a:rPr lang="sl-SI" dirty="0"/>
              <a:t> in </a:t>
            </a:r>
            <a:r>
              <a:rPr lang="sl-SI" dirty="0" err="1"/>
              <a:t>neural</a:t>
            </a:r>
            <a:r>
              <a:rPr lang="sl-SI" dirty="0"/>
              <a:t> </a:t>
            </a:r>
            <a:r>
              <a:rPr lang="sl-SI" dirty="0" err="1"/>
              <a:t>networks</a:t>
            </a:r>
            <a:r>
              <a:rPr lang="sl-SI" dirty="0"/>
              <a:t> </a:t>
            </a:r>
            <a:r>
              <a:rPr lang="sl-SI" dirty="0" err="1"/>
              <a:t>produce</a:t>
            </a:r>
            <a:r>
              <a:rPr lang="sl-SI" dirty="0"/>
              <a:t> </a:t>
            </a:r>
            <a:r>
              <a:rPr lang="sl-SI" dirty="0" err="1"/>
              <a:t>double</a:t>
            </a:r>
            <a:r>
              <a:rPr lang="sl-SI" dirty="0"/>
              <a:t> </a:t>
            </a:r>
            <a:r>
              <a:rPr lang="sl-SI" dirty="0" err="1"/>
              <a:t>descent</a:t>
            </a:r>
            <a:r>
              <a:rPr lang="sl-SI" dirty="0"/>
              <a:t> </a:t>
            </a:r>
            <a:r>
              <a:rPr lang="sl-SI" dirty="0" err="1"/>
              <a:t>curve</a:t>
            </a:r>
            <a:r>
              <a:rPr lang="sl-SI" dirty="0"/>
              <a:t> (</a:t>
            </a:r>
            <a:r>
              <a:rPr lang="sl-SI" dirty="0" err="1"/>
              <a:t>similar</a:t>
            </a:r>
            <a:r>
              <a:rPr lang="sl-SI" dirty="0"/>
              <a:t> evidence </a:t>
            </a:r>
            <a:r>
              <a:rPr lang="sl-SI" dirty="0" err="1"/>
              <a:t>for</a:t>
            </a:r>
            <a:r>
              <a:rPr lang="sl-SI" dirty="0"/>
              <a:t> </a:t>
            </a:r>
            <a:r>
              <a:rPr lang="sl-SI" dirty="0" err="1"/>
              <a:t>random</a:t>
            </a:r>
            <a:r>
              <a:rPr lang="sl-SI" dirty="0"/>
              <a:t> </a:t>
            </a:r>
            <a:r>
              <a:rPr lang="sl-SI" dirty="0" err="1"/>
              <a:t>forests</a:t>
            </a:r>
            <a:r>
              <a:rPr lang="sl-SI" dirty="0"/>
              <a:t>) </a:t>
            </a:r>
            <a:endParaRPr lang="en-US" dirty="0"/>
          </a:p>
        </p:txBody>
      </p:sp>
      <p:sp>
        <p:nvSpPr>
          <p:cNvPr id="4" name="Slide Number Placeholder 3">
            <a:extLst>
              <a:ext uri="{FF2B5EF4-FFF2-40B4-BE49-F238E27FC236}">
                <a16:creationId xmlns:a16="http://schemas.microsoft.com/office/drawing/2014/main" id="{D71883D9-C7AC-44A4-875D-E165AA1848F3}"/>
              </a:ext>
            </a:extLst>
          </p:cNvPr>
          <p:cNvSpPr>
            <a:spLocks noGrp="1"/>
          </p:cNvSpPr>
          <p:nvPr>
            <p:ph type="sldNum" sz="quarter" idx="12"/>
          </p:nvPr>
        </p:nvSpPr>
        <p:spPr/>
        <p:txBody>
          <a:bodyPr/>
          <a:lstStyle/>
          <a:p>
            <a:fld id="{F734EBD7-C37D-4E59-92E8-FF630E7E72C6}" type="slidenum">
              <a:rPr lang="sl-SI" smtClean="0"/>
              <a:pPr/>
              <a:t>25</a:t>
            </a:fld>
            <a:endParaRPr lang="sl-SI" dirty="0"/>
          </a:p>
        </p:txBody>
      </p:sp>
      <p:pic>
        <p:nvPicPr>
          <p:cNvPr id="5" name="Picture 4">
            <a:extLst>
              <a:ext uri="{FF2B5EF4-FFF2-40B4-BE49-F238E27FC236}">
                <a16:creationId xmlns:a16="http://schemas.microsoft.com/office/drawing/2014/main" id="{F9680CE7-AB7D-4670-B401-2FFF0B08E54F}"/>
              </a:ext>
            </a:extLst>
          </p:cNvPr>
          <p:cNvPicPr>
            <a:picLocks noChangeAspect="1"/>
          </p:cNvPicPr>
          <p:nvPr/>
        </p:nvPicPr>
        <p:blipFill>
          <a:blip r:embed="rId2"/>
          <a:stretch>
            <a:fillRect/>
          </a:stretch>
        </p:blipFill>
        <p:spPr>
          <a:xfrm>
            <a:off x="1943866" y="2907731"/>
            <a:ext cx="8179220" cy="3137061"/>
          </a:xfrm>
          <a:prstGeom prst="rect">
            <a:avLst/>
          </a:prstGeom>
        </p:spPr>
      </p:pic>
      <p:sp>
        <p:nvSpPr>
          <p:cNvPr id="6" name="Rectangle 5">
            <a:extLst>
              <a:ext uri="{FF2B5EF4-FFF2-40B4-BE49-F238E27FC236}">
                <a16:creationId xmlns:a16="http://schemas.microsoft.com/office/drawing/2014/main" id="{F4C0863A-F408-4E23-AF7F-E16CA399DA61}"/>
              </a:ext>
            </a:extLst>
          </p:cNvPr>
          <p:cNvSpPr/>
          <p:nvPr/>
        </p:nvSpPr>
        <p:spPr>
          <a:xfrm>
            <a:off x="207106" y="6181969"/>
            <a:ext cx="11762155" cy="461665"/>
          </a:xfrm>
          <a:prstGeom prst="rect">
            <a:avLst/>
          </a:prstGeom>
        </p:spPr>
        <p:txBody>
          <a:bodyPr wrap="square">
            <a:spAutoFit/>
          </a:bodyPr>
          <a:lstStyle/>
          <a:p>
            <a:r>
              <a:rPr lang="en-US" sz="1200" dirty="0"/>
              <a:t>Belkin, M., Hsu, D., Ma, S. and Mandal, S., 2019. Reconciling modern machine-learning practice and the classical bias–variance trade-off. </a:t>
            </a:r>
            <a:r>
              <a:rPr lang="en-US" sz="1200" i="1" dirty="0"/>
              <a:t>Proceedings of the National Academy of Sciences</a:t>
            </a:r>
            <a:r>
              <a:rPr lang="en-US" sz="1200" dirty="0"/>
              <a:t>, </a:t>
            </a:r>
            <a:r>
              <a:rPr lang="en-US" sz="1200" i="1" dirty="0"/>
              <a:t>116</a:t>
            </a:r>
            <a:r>
              <a:rPr lang="en-US" sz="1200" dirty="0"/>
              <a:t>(32), pp.15849-15854.</a:t>
            </a:r>
          </a:p>
        </p:txBody>
      </p:sp>
    </p:spTree>
    <p:extLst>
      <p:ext uri="{BB962C8B-B14F-4D97-AF65-F5344CB8AC3E}">
        <p14:creationId xmlns:p14="http://schemas.microsoft.com/office/powerpoint/2010/main" val="332332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8954" y="76250"/>
            <a:ext cx="8795701" cy="6596776"/>
          </a:xfrm>
        </p:spPr>
      </p:pic>
      <p:sp>
        <p:nvSpPr>
          <p:cNvPr id="4" name="Slide Number Placeholder 3"/>
          <p:cNvSpPr>
            <a:spLocks noGrp="1"/>
          </p:cNvSpPr>
          <p:nvPr>
            <p:ph type="sldNum" sz="quarter" idx="12"/>
          </p:nvPr>
        </p:nvSpPr>
        <p:spPr/>
        <p:txBody>
          <a:bodyPr/>
          <a:lstStyle/>
          <a:p>
            <a:fld id="{F734EBD7-C37D-4E59-92E8-FF630E7E72C6}" type="slidenum">
              <a:rPr lang="en-US" smtClean="0"/>
              <a:pPr/>
              <a:t>26</a:t>
            </a:fld>
            <a:endParaRPr lang="en-US" dirty="0"/>
          </a:p>
        </p:txBody>
      </p:sp>
    </p:spTree>
    <p:extLst>
      <p:ext uri="{BB962C8B-B14F-4D97-AF65-F5344CB8AC3E}">
        <p14:creationId xmlns:p14="http://schemas.microsoft.com/office/powerpoint/2010/main" val="677349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383" y="141006"/>
            <a:ext cx="10515600" cy="1325563"/>
          </a:xfrm>
        </p:spPr>
        <p:txBody>
          <a:bodyPr/>
          <a:lstStyle/>
          <a:p>
            <a:r>
              <a:rPr lang="en-US" dirty="0"/>
              <a:t>K-nearest neighbor for regression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18383" y="1466569"/>
                <a:ext cx="10515600" cy="4351338"/>
              </a:xfrm>
            </p:spPr>
            <p:txBody>
              <a:bodyPr>
                <a:normAutofit/>
              </a:bodyPr>
              <a:lstStyle/>
              <a:p>
                <a:r>
                  <a:rPr lang="en-US" dirty="0"/>
                  <a:t>kNN regression is similar to the kNN classifier.</a:t>
                </a:r>
              </a:p>
              <a:p>
                <a:r>
                  <a:rPr lang="en-SI" dirty="0"/>
                  <a:t>given a set of instances </a:t>
                </a:r>
                <a:r>
                  <a:rPr lang="en-SI" i="1" dirty="0"/>
                  <a:t>(x</a:t>
                </a:r>
                <a:r>
                  <a:rPr lang="en-SI" i="1" baseline="-25000" dirty="0"/>
                  <a:t>i</a:t>
                </a:r>
                <a:r>
                  <a:rPr lang="en-SI" i="1" dirty="0"/>
                  <a:t>, </a:t>
                </a:r>
                <a:r>
                  <a:rPr lang="en-SI" i="1" dirty="0" err="1"/>
                  <a:t>y</a:t>
                </a:r>
                <a:r>
                  <a:rPr lang="en-SI" i="1" baseline="-25000" dirty="0" err="1"/>
                  <a:t>i</a:t>
                </a:r>
                <a:r>
                  <a:rPr lang="en-SI" i="1" dirty="0"/>
                  <a:t>)</a:t>
                </a:r>
              </a:p>
              <a:p>
                <a:r>
                  <a:rPr lang="en-US" dirty="0"/>
                  <a:t>To predict </a:t>
                </a:r>
                <a:r>
                  <a:rPr lang="en-SI" i="1" dirty="0"/>
                  <a:t>y</a:t>
                </a:r>
                <a:r>
                  <a:rPr lang="en-US" dirty="0"/>
                  <a:t> for a given value of </a:t>
                </a:r>
                <a:r>
                  <a:rPr lang="en-SI" i="1" dirty="0"/>
                  <a:t>x</a:t>
                </a:r>
                <a:r>
                  <a:rPr lang="en-US" dirty="0"/>
                  <a:t>, consider </a:t>
                </a:r>
                <a:r>
                  <a:rPr lang="en-US" i="1" dirty="0"/>
                  <a:t>k</a:t>
                </a:r>
                <a:r>
                  <a:rPr lang="en-US" dirty="0"/>
                  <a:t> closest points to </a:t>
                </a:r>
                <a:r>
                  <a:rPr lang="en-SI" i="1" dirty="0"/>
                  <a:t>x</a:t>
                </a:r>
                <a:r>
                  <a:rPr lang="en-US" dirty="0"/>
                  <a:t> in training data </a:t>
                </a:r>
                <a:r>
                  <a:rPr lang="en-US" i="1" dirty="0" err="1"/>
                  <a:t>N</a:t>
                </a:r>
                <a:r>
                  <a:rPr lang="en-US" i="1" baseline="-25000" dirty="0" err="1"/>
                  <a:t>k</a:t>
                </a:r>
                <a:r>
                  <a:rPr lang="en-US" i="1" dirty="0"/>
                  <a:t>(x)</a:t>
                </a:r>
                <a:r>
                  <a:rPr lang="en-US" dirty="0"/>
                  <a:t> and take the average of the responses. i.e.</a:t>
                </a:r>
                <a:br>
                  <a:rPr lang="sl-SI" dirty="0"/>
                </a:br>
                <a:endParaRPr lang="sl-SI" dirty="0"/>
              </a:p>
              <a:p>
                <a:pPr marL="0" indent="0">
                  <a:buNone/>
                </a:pPr>
                <a14:m>
                  <m:oMathPara xmlns:m="http://schemas.openxmlformats.org/officeDocument/2006/math">
                    <m:oMathParaPr>
                      <m:jc m:val="centerGroup"/>
                    </m:oMathParaPr>
                    <m:oMath xmlns:m="http://schemas.openxmlformats.org/officeDocument/2006/math">
                      <m:r>
                        <a:rPr lang="sl-SI" b="0" i="1" smtClean="0">
                          <a:latin typeface="Cambria Math" panose="02040503050406030204" pitchFamily="18" charset="0"/>
                        </a:rPr>
                        <m:t>𝑓</m:t>
                      </m:r>
                      <m:r>
                        <a:rPr lang="sl-SI" b="0" i="1" smtClean="0">
                          <a:latin typeface="Cambria Math" panose="02040503050406030204" pitchFamily="18" charset="0"/>
                        </a:rPr>
                        <m:t>(</m:t>
                      </m:r>
                      <m:r>
                        <a:rPr lang="sl-SI" b="0" i="1" smtClean="0">
                          <a:latin typeface="Cambria Math" panose="02040503050406030204" pitchFamily="18" charset="0"/>
                        </a:rPr>
                        <m:t>𝑥</m:t>
                      </m:r>
                      <m:r>
                        <a:rPr lang="sl-SI" b="0" i="1" smtClean="0">
                          <a:latin typeface="Cambria Math" panose="02040503050406030204" pitchFamily="18" charset="0"/>
                        </a:rPr>
                        <m:t>)=</m:t>
                      </m:r>
                      <m:f>
                        <m:fPr>
                          <m:ctrlPr>
                            <a:rPr lang="sl-SI" b="0" i="1" smtClean="0">
                              <a:latin typeface="Cambria Math" panose="02040503050406030204" pitchFamily="18" charset="0"/>
                            </a:rPr>
                          </m:ctrlPr>
                        </m:fPr>
                        <m:num>
                          <m:r>
                            <a:rPr lang="sl-SI" b="0" i="1" smtClean="0">
                              <a:latin typeface="Cambria Math" panose="02040503050406030204" pitchFamily="18" charset="0"/>
                            </a:rPr>
                            <m:t>1</m:t>
                          </m:r>
                        </m:num>
                        <m:den>
                          <m:r>
                            <a:rPr lang="sl-SI" b="0" i="1" smtClean="0">
                              <a:latin typeface="Cambria Math" panose="02040503050406030204" pitchFamily="18" charset="0"/>
                            </a:rPr>
                            <m:t>𝑘</m:t>
                          </m:r>
                        </m:den>
                      </m:f>
                      <m:nary>
                        <m:naryPr>
                          <m:chr m:val="∑"/>
                          <m:supHide m:val="on"/>
                          <m:ctrlPr>
                            <a:rPr lang="sl-SI" b="0" i="1" smtClean="0">
                              <a:latin typeface="Cambria Math" panose="02040503050406030204" pitchFamily="18" charset="0"/>
                            </a:rPr>
                          </m:ctrlPr>
                        </m:naryPr>
                        <m:sub>
                          <m:sSub>
                            <m:sSubPr>
                              <m:ctrlPr>
                                <a:rPr lang="sl-SI" b="0" i="1" smtClean="0">
                                  <a:latin typeface="Cambria Math" panose="02040503050406030204" pitchFamily="18" charset="0"/>
                                </a:rPr>
                              </m:ctrlPr>
                            </m:sSubPr>
                            <m:e>
                              <m:r>
                                <a:rPr lang="sl-SI" b="0" i="1" smtClean="0">
                                  <a:latin typeface="Cambria Math" panose="02040503050406030204" pitchFamily="18" charset="0"/>
                                </a:rPr>
                                <m:t>𝑥</m:t>
                              </m:r>
                            </m:e>
                            <m:sub>
                              <m:r>
                                <a:rPr lang="sl-SI" b="0" i="1" smtClean="0">
                                  <a:latin typeface="Cambria Math" panose="02040503050406030204" pitchFamily="18" charset="0"/>
                                </a:rPr>
                                <m:t>𝑖</m:t>
                              </m:r>
                            </m:sub>
                          </m:sSub>
                          <m:r>
                            <m:rPr>
                              <m:brk m:alnAt="7"/>
                            </m:rPr>
                            <a:rPr lang="sl-SI" b="0" i="1" smtClean="0">
                              <a:latin typeface="Cambria Math" panose="02040503050406030204" pitchFamily="18" charset="0"/>
                              <a:ea typeface="Cambria Math" panose="02040503050406030204" pitchFamily="18" charset="0"/>
                            </a:rPr>
                            <m:t>∈</m:t>
                          </m:r>
                          <m:sSub>
                            <m:sSubPr>
                              <m:ctrlPr>
                                <a:rPr lang="sl-SI" b="0" i="1" smtClean="0">
                                  <a:latin typeface="Cambria Math" panose="02040503050406030204" pitchFamily="18" charset="0"/>
                                  <a:ea typeface="Cambria Math" panose="02040503050406030204" pitchFamily="18" charset="0"/>
                                </a:rPr>
                              </m:ctrlPr>
                            </m:sSubPr>
                            <m:e>
                              <m:r>
                                <a:rPr lang="sl-SI" b="0" i="1" smtClean="0">
                                  <a:latin typeface="Cambria Math" panose="02040503050406030204" pitchFamily="18" charset="0"/>
                                  <a:ea typeface="Cambria Math" panose="02040503050406030204" pitchFamily="18" charset="0"/>
                                </a:rPr>
                                <m:t>𝑁</m:t>
                              </m:r>
                            </m:e>
                            <m:sub>
                              <m:r>
                                <a:rPr lang="en-SI" b="0" i="1" smtClean="0">
                                  <a:latin typeface="Cambria Math" panose="02040503050406030204" pitchFamily="18" charset="0"/>
                                  <a:ea typeface="Cambria Math" panose="02040503050406030204" pitchFamily="18" charset="0"/>
                                </a:rPr>
                                <m:t>𝑘</m:t>
                              </m:r>
                            </m:sub>
                          </m:sSub>
                          <m:r>
                            <a:rPr lang="en-SI" b="0" i="1" smtClean="0">
                              <a:latin typeface="Cambria Math" panose="02040503050406030204" pitchFamily="18" charset="0"/>
                              <a:ea typeface="Cambria Math" panose="02040503050406030204" pitchFamily="18" charset="0"/>
                            </a:rPr>
                            <m:t>(</m:t>
                          </m:r>
                          <m:r>
                            <a:rPr lang="en-SI" b="0" i="1" smtClean="0">
                              <a:latin typeface="Cambria Math" panose="02040503050406030204" pitchFamily="18" charset="0"/>
                              <a:ea typeface="Cambria Math" panose="02040503050406030204" pitchFamily="18" charset="0"/>
                            </a:rPr>
                            <m:t>𝑥</m:t>
                          </m:r>
                          <m:r>
                            <a:rPr lang="en-SI" b="0" i="1" smtClean="0">
                              <a:latin typeface="Cambria Math" panose="02040503050406030204" pitchFamily="18" charset="0"/>
                              <a:ea typeface="Cambria Math" panose="02040503050406030204" pitchFamily="18" charset="0"/>
                            </a:rPr>
                            <m:t>)</m:t>
                          </m:r>
                        </m:sub>
                        <m:sup/>
                        <m:e>
                          <m:sSub>
                            <m:sSubPr>
                              <m:ctrlPr>
                                <a:rPr lang="sl-SI" b="0" i="1" smtClean="0">
                                  <a:latin typeface="Cambria Math" panose="02040503050406030204" pitchFamily="18" charset="0"/>
                                </a:rPr>
                              </m:ctrlPr>
                            </m:sSubPr>
                            <m:e>
                              <m:r>
                                <a:rPr lang="sl-SI" b="0" i="1" smtClean="0">
                                  <a:latin typeface="Cambria Math" panose="02040503050406030204" pitchFamily="18" charset="0"/>
                                </a:rPr>
                                <m:t>𝑦</m:t>
                              </m:r>
                            </m:e>
                            <m:sub>
                              <m:r>
                                <a:rPr lang="sl-SI" b="0" i="1" smtClean="0">
                                  <a:latin typeface="Cambria Math" panose="02040503050406030204" pitchFamily="18" charset="0"/>
                                </a:rPr>
                                <m:t>𝑖</m:t>
                              </m:r>
                            </m:sub>
                          </m:sSub>
                        </m:e>
                      </m:nary>
                    </m:oMath>
                  </m:oMathPara>
                </a14:m>
                <a:endParaRPr lang="sl-SI"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18383" y="1466569"/>
                <a:ext cx="10515600" cy="4351338"/>
              </a:xfrm>
              <a:blipFill>
                <a:blip r:embed="rId3"/>
                <a:stretch>
                  <a:fillRect l="-1043" t="-2384"/>
                </a:stretch>
              </a:blipFill>
            </p:spPr>
            <p:txBody>
              <a:bodyPr/>
              <a:lstStyle/>
              <a:p>
                <a:r>
                  <a:rPr lang="en-SI">
                    <a:noFill/>
                  </a:rPr>
                  <a:t> </a:t>
                </a:r>
              </a:p>
            </p:txBody>
          </p:sp>
        </mc:Fallback>
      </mc:AlternateContent>
      <p:sp>
        <p:nvSpPr>
          <p:cNvPr id="6" name="Slide Number Placeholder 5"/>
          <p:cNvSpPr>
            <a:spLocks noGrp="1"/>
          </p:cNvSpPr>
          <p:nvPr>
            <p:ph type="sldNum" sz="quarter" idx="12"/>
          </p:nvPr>
        </p:nvSpPr>
        <p:spPr/>
        <p:txBody>
          <a:bodyPr/>
          <a:lstStyle/>
          <a:p>
            <a:fld id="{E4FFCA10-EE3F-AF4E-9EA4-E5CA2D91A1E4}" type="slidenum">
              <a:rPr lang="en-US" smtClean="0"/>
              <a:t>27</a:t>
            </a:fld>
            <a:endParaRPr lang="en-US" dirty="0"/>
          </a:p>
        </p:txBody>
      </p:sp>
    </p:spTree>
    <p:extLst>
      <p:ext uri="{BB962C8B-B14F-4D97-AF65-F5344CB8AC3E}">
        <p14:creationId xmlns:p14="http://schemas.microsoft.com/office/powerpoint/2010/main" val="274799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5174" y="597816"/>
            <a:ext cx="7949031" cy="6143635"/>
          </a:xfrm>
          <a:prstGeom prst="rect">
            <a:avLst/>
          </a:prstGeom>
        </p:spPr>
      </p:pic>
      <p:sp>
        <p:nvSpPr>
          <p:cNvPr id="2" name="Title 1"/>
          <p:cNvSpPr>
            <a:spLocks noGrp="1"/>
          </p:cNvSpPr>
          <p:nvPr>
            <p:ph type="title"/>
          </p:nvPr>
        </p:nvSpPr>
        <p:spPr/>
        <p:txBody>
          <a:bodyPr/>
          <a:lstStyle/>
          <a:p>
            <a:r>
              <a:rPr lang="en-US" dirty="0"/>
              <a:t>KNN Fits for k =1 and k = 9</a:t>
            </a:r>
          </a:p>
        </p:txBody>
      </p:sp>
      <p:sp>
        <p:nvSpPr>
          <p:cNvPr id="6" name="Slide Number Placeholder 5"/>
          <p:cNvSpPr>
            <a:spLocks noGrp="1"/>
          </p:cNvSpPr>
          <p:nvPr>
            <p:ph type="sldNum" sz="quarter" idx="12"/>
          </p:nvPr>
        </p:nvSpPr>
        <p:spPr/>
        <p:txBody>
          <a:bodyPr/>
          <a:lstStyle/>
          <a:p>
            <a:fld id="{E4FFCA10-EE3F-AF4E-9EA4-E5CA2D91A1E4}" type="slidenum">
              <a:rPr lang="en-US" smtClean="0"/>
              <a:t>28</a:t>
            </a:fld>
            <a:endParaRPr lang="en-US" dirty="0"/>
          </a:p>
        </p:txBody>
      </p:sp>
    </p:spTree>
    <p:extLst>
      <p:ext uri="{BB962C8B-B14F-4D97-AF65-F5344CB8AC3E}">
        <p14:creationId xmlns:p14="http://schemas.microsoft.com/office/powerpoint/2010/main" val="919296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646" y="-70003"/>
            <a:ext cx="10515600" cy="1325563"/>
          </a:xfrm>
        </p:spPr>
        <p:txBody>
          <a:bodyPr>
            <a:normAutofit/>
          </a:bodyPr>
          <a:lstStyle/>
          <a:p>
            <a:r>
              <a:rPr lang="en-US" dirty="0"/>
              <a:t>KNN fits in one dimension (k =1 and k = 9)</a:t>
            </a:r>
          </a:p>
        </p:txBody>
      </p:sp>
      <p:sp>
        <p:nvSpPr>
          <p:cNvPr id="4" name="Content Placeholder 3"/>
          <p:cNvSpPr>
            <a:spLocks noGrp="1"/>
          </p:cNvSpPr>
          <p:nvPr>
            <p:ph idx="1"/>
          </p:nvPr>
        </p:nvSpPr>
        <p:spPr>
          <a:xfrm>
            <a:off x="485052" y="1113023"/>
            <a:ext cx="10515600" cy="4351338"/>
          </a:xfrm>
        </p:spPr>
        <p:txBody>
          <a:bodyPr/>
          <a:lstStyle/>
          <a:p>
            <a:r>
              <a:rPr lang="en-US" dirty="0"/>
              <a:t>black line: actual function,</a:t>
            </a:r>
          </a:p>
          <a:p>
            <a:r>
              <a:rPr lang="en-US" dirty="0"/>
              <a:t>blue line: regressional kNN</a:t>
            </a:r>
          </a:p>
        </p:txBody>
      </p:sp>
      <p:sp>
        <p:nvSpPr>
          <p:cNvPr id="6" name="Slide Number Placeholder 5"/>
          <p:cNvSpPr>
            <a:spLocks noGrp="1"/>
          </p:cNvSpPr>
          <p:nvPr>
            <p:ph type="sldNum" sz="quarter" idx="12"/>
          </p:nvPr>
        </p:nvSpPr>
        <p:spPr/>
        <p:txBody>
          <a:bodyPr/>
          <a:lstStyle/>
          <a:p>
            <a:fld id="{E4FFCA10-EE3F-AF4E-9EA4-E5CA2D91A1E4}" type="slidenum">
              <a:rPr lang="en-US" smtClean="0"/>
              <a:t>29</a:t>
            </a:fld>
            <a:endParaRPr lang="en-US" dirty="0"/>
          </a:p>
        </p:txBody>
      </p:sp>
      <p:pic>
        <p:nvPicPr>
          <p:cNvPr id="3" name="Picture 2" descr="3.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1134" y="1954547"/>
            <a:ext cx="8723362" cy="4767869"/>
          </a:xfrm>
          <a:prstGeom prst="rect">
            <a:avLst/>
          </a:prstGeom>
        </p:spPr>
      </p:pic>
    </p:spTree>
    <p:extLst>
      <p:ext uri="{BB962C8B-B14F-4D97-AF65-F5344CB8AC3E}">
        <p14:creationId xmlns:p14="http://schemas.microsoft.com/office/powerpoint/2010/main" val="250556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25563"/>
          </a:xfrm>
        </p:spPr>
        <p:txBody>
          <a:bodyPr/>
          <a:lstStyle/>
          <a:p>
            <a:r>
              <a:rPr lang="en-US" dirty="0"/>
              <a:t>A generalization problem</a:t>
            </a:r>
          </a:p>
        </p:txBody>
      </p:sp>
      <p:sp>
        <p:nvSpPr>
          <p:cNvPr id="3" name="Content Placeholder 2"/>
          <p:cNvSpPr>
            <a:spLocks noGrp="1"/>
          </p:cNvSpPr>
          <p:nvPr>
            <p:ph idx="1"/>
          </p:nvPr>
        </p:nvSpPr>
        <p:spPr>
          <a:xfrm>
            <a:off x="838200" y="1462087"/>
            <a:ext cx="10515600" cy="5096367"/>
          </a:xfrm>
        </p:spPr>
        <p:txBody>
          <a:bodyPr>
            <a:normAutofit lnSpcReduction="10000"/>
          </a:bodyPr>
          <a:lstStyle/>
          <a:p>
            <a:pPr algn="just"/>
            <a:r>
              <a:rPr lang="en-US" dirty="0"/>
              <a:t>Our ML methods have generally been designed to make </a:t>
            </a:r>
            <a:r>
              <a:rPr lang="en-SI" dirty="0"/>
              <a:t>error</a:t>
            </a:r>
            <a:r>
              <a:rPr lang="en-US" dirty="0"/>
              <a:t> small on the training data, e.g.</a:t>
            </a:r>
            <a:r>
              <a:rPr lang="en-SI" dirty="0"/>
              <a:t>,</a:t>
            </a:r>
            <a:r>
              <a:rPr lang="en-US" dirty="0"/>
              <a:t> with linear regression, we choose the line such that MSE is minimized.</a:t>
            </a:r>
          </a:p>
          <a:p>
            <a:pPr algn="just"/>
            <a:r>
              <a:rPr lang="en-US" dirty="0"/>
              <a:t>What we really care about is how well the method generalizes i.e. how well it works on new data. We call this new data “</a:t>
            </a:r>
            <a:r>
              <a:rPr lang="en-US" b="1" dirty="0"/>
              <a:t>Test data</a:t>
            </a:r>
            <a:r>
              <a:rPr lang="en-US" dirty="0"/>
              <a:t>”.</a:t>
            </a:r>
          </a:p>
          <a:p>
            <a:pPr algn="just"/>
            <a:r>
              <a:rPr lang="en-US" dirty="0"/>
              <a:t>There is no guarantee that the method with the smallest training </a:t>
            </a:r>
            <a:r>
              <a:rPr lang="en-SI" dirty="0"/>
              <a:t>error</a:t>
            </a:r>
            <a:r>
              <a:rPr lang="en-US" dirty="0"/>
              <a:t> will have the smallest test (i.e. new data) </a:t>
            </a:r>
            <a:r>
              <a:rPr lang="en-SI" dirty="0"/>
              <a:t>error</a:t>
            </a:r>
            <a:r>
              <a:rPr lang="en-US" dirty="0"/>
              <a:t>. </a:t>
            </a:r>
          </a:p>
          <a:p>
            <a:pPr algn="just"/>
            <a:r>
              <a:rPr lang="en-US" dirty="0"/>
              <a:t>One approach to address the problem is to reserve a portion of the training data to measure the generalization error, we this dataset “evaluation dataset”. We use this dataset during training to guide the learning process, e.g., to stop it. This approach is used especially with overparametrized methods such as neural networks and in learning settings with high likelihood of overfitting such as </a:t>
            </a:r>
            <a:r>
              <a:rPr lang="en-US" dirty="0" err="1"/>
              <a:t>AutoML</a:t>
            </a:r>
            <a:r>
              <a:rPr lang="en-US" dirty="0"/>
              <a:t> methods.</a:t>
            </a:r>
          </a:p>
          <a:p>
            <a:endParaRPr lang="en-US" dirty="0"/>
          </a:p>
        </p:txBody>
      </p:sp>
      <p:sp>
        <p:nvSpPr>
          <p:cNvPr id="4" name="Slide Number Placeholder 3"/>
          <p:cNvSpPr>
            <a:spLocks noGrp="1"/>
          </p:cNvSpPr>
          <p:nvPr>
            <p:ph type="sldNum" sz="quarter" idx="12"/>
          </p:nvPr>
        </p:nvSpPr>
        <p:spPr/>
        <p:txBody>
          <a:bodyPr/>
          <a:lstStyle/>
          <a:p>
            <a:fld id="{F734EBD7-C37D-4E59-92E8-FF630E7E72C6}" type="slidenum">
              <a:rPr lang="en-US" smtClean="0"/>
              <a:pPr/>
              <a:t>3</a:t>
            </a:fld>
            <a:endParaRPr lang="en-US" dirty="0"/>
          </a:p>
        </p:txBody>
      </p:sp>
    </p:spTree>
    <p:extLst>
      <p:ext uri="{BB962C8B-B14F-4D97-AF65-F5344CB8AC3E}">
        <p14:creationId xmlns:p14="http://schemas.microsoft.com/office/powerpoint/2010/main" val="353247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383" y="141006"/>
            <a:ext cx="10515600" cy="1325563"/>
          </a:xfrm>
        </p:spPr>
        <p:txBody>
          <a:bodyPr/>
          <a:lstStyle/>
          <a:p>
            <a:r>
              <a:rPr lang="en-US" dirty="0"/>
              <a:t>Choice of k in KNN</a:t>
            </a:r>
          </a:p>
        </p:txBody>
      </p:sp>
      <p:sp>
        <p:nvSpPr>
          <p:cNvPr id="3" name="Content Placeholder 2"/>
          <p:cNvSpPr>
            <a:spLocks noGrp="1"/>
          </p:cNvSpPr>
          <p:nvPr>
            <p:ph idx="1"/>
          </p:nvPr>
        </p:nvSpPr>
        <p:spPr>
          <a:xfrm>
            <a:off x="718383" y="1466569"/>
            <a:ext cx="10515600" cy="4351338"/>
          </a:xfrm>
        </p:spPr>
        <p:txBody>
          <a:bodyPr>
            <a:normAutofit/>
          </a:bodyPr>
          <a:lstStyle/>
          <a:p>
            <a:r>
              <a:rPr lang="en-US" dirty="0"/>
              <a:t>If </a:t>
            </a:r>
            <a:r>
              <a:rPr lang="en-US" i="1" dirty="0"/>
              <a:t>k</a:t>
            </a:r>
            <a:r>
              <a:rPr lang="en-US" dirty="0"/>
              <a:t> is small</a:t>
            </a:r>
            <a:r>
              <a:rPr lang="sl-SI" dirty="0"/>
              <a:t>, </a:t>
            </a:r>
            <a:r>
              <a:rPr lang="en-US" dirty="0"/>
              <a:t> kNN is much more flexible than linear regression.</a:t>
            </a:r>
          </a:p>
          <a:p>
            <a:r>
              <a:rPr lang="en-US" dirty="0"/>
              <a:t>Is that better?</a:t>
            </a:r>
          </a:p>
          <a:p>
            <a:endParaRPr lang="en-US" dirty="0"/>
          </a:p>
          <a:p>
            <a:r>
              <a:rPr lang="en-US" dirty="0"/>
              <a:t>The results may be highly dependent on</a:t>
            </a:r>
            <a:br>
              <a:rPr lang="en-US" dirty="0"/>
            </a:br>
            <a:r>
              <a:rPr lang="en-US" dirty="0"/>
              <a:t> the choice of </a:t>
            </a:r>
            <a:r>
              <a:rPr lang="en-US" i="1" dirty="0"/>
              <a:t>k</a:t>
            </a:r>
            <a:r>
              <a:rPr lang="en-US" dirty="0"/>
              <a:t>.</a:t>
            </a:r>
          </a:p>
          <a:p>
            <a:endParaRPr lang="en-US" dirty="0"/>
          </a:p>
        </p:txBody>
      </p:sp>
      <p:sp>
        <p:nvSpPr>
          <p:cNvPr id="6" name="Slide Number Placeholder 5"/>
          <p:cNvSpPr>
            <a:spLocks noGrp="1"/>
          </p:cNvSpPr>
          <p:nvPr>
            <p:ph type="sldNum" sz="quarter" idx="12"/>
          </p:nvPr>
        </p:nvSpPr>
        <p:spPr/>
        <p:txBody>
          <a:bodyPr/>
          <a:lstStyle/>
          <a:p>
            <a:fld id="{E4FFCA10-EE3F-AF4E-9EA4-E5CA2D91A1E4}" type="slidenum">
              <a:rPr lang="en-US" smtClean="0"/>
              <a:t>30</a:t>
            </a:fld>
            <a:endParaRPr lang="en-US" dirty="0"/>
          </a:p>
        </p:txBody>
      </p:sp>
      <p:pic>
        <p:nvPicPr>
          <p:cNvPr id="4" name="Picture 3"/>
          <p:cNvPicPr>
            <a:picLocks noChangeAspect="1"/>
          </p:cNvPicPr>
          <p:nvPr/>
        </p:nvPicPr>
        <p:blipFill>
          <a:blip r:embed="rId3"/>
          <a:stretch>
            <a:fillRect/>
          </a:stretch>
        </p:blipFill>
        <p:spPr>
          <a:xfrm>
            <a:off x="7920596" y="2905693"/>
            <a:ext cx="4199934" cy="3952308"/>
          </a:xfrm>
          <a:prstGeom prst="rect">
            <a:avLst/>
          </a:prstGeom>
        </p:spPr>
      </p:pic>
    </p:spTree>
    <p:extLst>
      <p:ext uri="{BB962C8B-B14F-4D97-AF65-F5344CB8AC3E}">
        <p14:creationId xmlns:p14="http://schemas.microsoft.com/office/powerpoint/2010/main" val="13428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09F40-41F0-BCCF-5C33-F08FF5960F32}"/>
              </a:ext>
            </a:extLst>
          </p:cNvPr>
          <p:cNvSpPr>
            <a:spLocks noGrp="1"/>
          </p:cNvSpPr>
          <p:nvPr>
            <p:ph type="title"/>
          </p:nvPr>
        </p:nvSpPr>
        <p:spPr>
          <a:xfrm>
            <a:off x="838200" y="365125"/>
            <a:ext cx="5390399" cy="1848354"/>
          </a:xfrm>
        </p:spPr>
        <p:txBody>
          <a:bodyPr/>
          <a:lstStyle/>
          <a:p>
            <a:r>
              <a:rPr lang="en-US" dirty="0"/>
              <a:t>Example: two moons dataset </a:t>
            </a:r>
            <a:endParaRPr lang="en-SI" dirty="0"/>
          </a:p>
        </p:txBody>
      </p:sp>
      <p:sp>
        <p:nvSpPr>
          <p:cNvPr id="3" name="Content Placeholder 2">
            <a:extLst>
              <a:ext uri="{FF2B5EF4-FFF2-40B4-BE49-F238E27FC236}">
                <a16:creationId xmlns:a16="http://schemas.microsoft.com/office/drawing/2014/main" id="{33CE72D9-B46E-6265-0E7D-65A91CD1CE2E}"/>
              </a:ext>
            </a:extLst>
          </p:cNvPr>
          <p:cNvSpPr>
            <a:spLocks noGrp="1"/>
          </p:cNvSpPr>
          <p:nvPr>
            <p:ph idx="1"/>
          </p:nvPr>
        </p:nvSpPr>
        <p:spPr>
          <a:xfrm>
            <a:off x="838200" y="2762119"/>
            <a:ext cx="4654506" cy="3414844"/>
          </a:xfrm>
        </p:spPr>
        <p:txBody>
          <a:bodyPr/>
          <a:lstStyle/>
          <a:p>
            <a:r>
              <a:rPr lang="en-US" dirty="0"/>
              <a:t>Non-linear decision boundary</a:t>
            </a:r>
            <a:endParaRPr lang="en-SI" dirty="0"/>
          </a:p>
        </p:txBody>
      </p:sp>
      <p:sp>
        <p:nvSpPr>
          <p:cNvPr id="4" name="Slide Number Placeholder 3">
            <a:extLst>
              <a:ext uri="{FF2B5EF4-FFF2-40B4-BE49-F238E27FC236}">
                <a16:creationId xmlns:a16="http://schemas.microsoft.com/office/drawing/2014/main" id="{7974962D-3947-768B-D452-218D8601126C}"/>
              </a:ext>
            </a:extLst>
          </p:cNvPr>
          <p:cNvSpPr>
            <a:spLocks noGrp="1"/>
          </p:cNvSpPr>
          <p:nvPr>
            <p:ph type="sldNum" sz="quarter" idx="12"/>
          </p:nvPr>
        </p:nvSpPr>
        <p:spPr/>
        <p:txBody>
          <a:bodyPr/>
          <a:lstStyle/>
          <a:p>
            <a:fld id="{F734EBD7-C37D-4E59-92E8-FF630E7E72C6}" type="slidenum">
              <a:rPr lang="sl-SI" smtClean="0"/>
              <a:pPr/>
              <a:t>31</a:t>
            </a:fld>
            <a:endParaRPr lang="sl-SI" dirty="0"/>
          </a:p>
        </p:txBody>
      </p:sp>
      <p:pic>
        <p:nvPicPr>
          <p:cNvPr id="8" name="Picture 7" descr="A graph with red and blue x marks&#10;&#10;AI-generated content may be incorrect.">
            <a:extLst>
              <a:ext uri="{FF2B5EF4-FFF2-40B4-BE49-F238E27FC236}">
                <a16:creationId xmlns:a16="http://schemas.microsoft.com/office/drawing/2014/main" id="{C4321FD6-65E2-37D5-AA76-23CD2696A7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1023" y="1463029"/>
            <a:ext cx="5390399" cy="5394971"/>
          </a:xfrm>
          <a:prstGeom prst="rect">
            <a:avLst/>
          </a:prstGeom>
        </p:spPr>
      </p:pic>
    </p:spTree>
    <p:extLst>
      <p:ext uri="{BB962C8B-B14F-4D97-AF65-F5344CB8AC3E}">
        <p14:creationId xmlns:p14="http://schemas.microsoft.com/office/powerpoint/2010/main" val="158524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KNN is not so good in high dimensional situations</a:t>
            </a:r>
          </a:p>
        </p:txBody>
      </p:sp>
      <p:sp>
        <p:nvSpPr>
          <p:cNvPr id="6" name="Slide Number Placeholder 5"/>
          <p:cNvSpPr>
            <a:spLocks noGrp="1"/>
          </p:cNvSpPr>
          <p:nvPr>
            <p:ph type="sldNum" sz="quarter" idx="12"/>
          </p:nvPr>
        </p:nvSpPr>
        <p:spPr/>
        <p:txBody>
          <a:bodyPr/>
          <a:lstStyle/>
          <a:p>
            <a:fld id="{E4FFCA10-EE3F-AF4E-9EA4-E5CA2D91A1E4}" type="slidenum">
              <a:rPr lang="en-US" smtClean="0"/>
              <a:t>32</a:t>
            </a:fld>
            <a:endParaRPr lang="en-US" dirty="0"/>
          </a:p>
        </p:txBody>
      </p:sp>
      <p:pic>
        <p:nvPicPr>
          <p:cNvPr id="7" name="Picture 6" descr="A graph of a number of neighbors&#10;&#10;AI-generated content may be incorrect.">
            <a:extLst>
              <a:ext uri="{FF2B5EF4-FFF2-40B4-BE49-F238E27FC236}">
                <a16:creationId xmlns:a16="http://schemas.microsoft.com/office/drawing/2014/main" id="{65869BE2-8A5E-7891-DB4F-8380687C3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185" y="1510491"/>
            <a:ext cx="7812711" cy="4845859"/>
          </a:xfrm>
          <a:prstGeom prst="rect">
            <a:avLst/>
          </a:prstGeom>
        </p:spPr>
      </p:pic>
      <p:sp>
        <p:nvSpPr>
          <p:cNvPr id="9" name="Content Placeholder 8">
            <a:extLst>
              <a:ext uri="{FF2B5EF4-FFF2-40B4-BE49-F238E27FC236}">
                <a16:creationId xmlns:a16="http://schemas.microsoft.com/office/drawing/2014/main" id="{4AE7B887-1C6D-0755-DA4F-E71AB2FEC42A}"/>
              </a:ext>
            </a:extLst>
          </p:cNvPr>
          <p:cNvSpPr>
            <a:spLocks noGrp="1"/>
          </p:cNvSpPr>
          <p:nvPr>
            <p:ph idx="1"/>
          </p:nvPr>
        </p:nvSpPr>
        <p:spPr>
          <a:xfrm>
            <a:off x="838200" y="1825624"/>
            <a:ext cx="2566916" cy="4480569"/>
          </a:xfrm>
        </p:spPr>
        <p:txBody>
          <a:bodyPr/>
          <a:lstStyle/>
          <a:p>
            <a:endParaRPr lang="en-SI" dirty="0"/>
          </a:p>
        </p:txBody>
      </p:sp>
    </p:spTree>
    <p:extLst>
      <p:ext uri="{BB962C8B-B14F-4D97-AF65-F5344CB8AC3E}">
        <p14:creationId xmlns:p14="http://schemas.microsoft.com/office/powerpoint/2010/main" val="8826841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79686" y="-70973"/>
            <a:ext cx="10515600" cy="1325563"/>
          </a:xfrm>
        </p:spPr>
        <p:txBody>
          <a:bodyPr/>
          <a:lstStyle/>
          <a:p>
            <a:r>
              <a:rPr lang="en-US" altLang="sl-SI" dirty="0"/>
              <a:t>Speeding up KNN algorithm </a:t>
            </a:r>
          </a:p>
        </p:txBody>
      </p:sp>
      <p:sp>
        <p:nvSpPr>
          <p:cNvPr id="7171" name="Rectangle 3"/>
          <p:cNvSpPr>
            <a:spLocks noGrp="1" noChangeArrowheads="1"/>
          </p:cNvSpPr>
          <p:nvPr>
            <p:ph type="body" idx="1"/>
          </p:nvPr>
        </p:nvSpPr>
        <p:spPr>
          <a:xfrm>
            <a:off x="996714" y="894470"/>
            <a:ext cx="8880262" cy="4660166"/>
          </a:xfrm>
        </p:spPr>
        <p:txBody>
          <a:bodyPr>
            <a:noAutofit/>
          </a:bodyPr>
          <a:lstStyle/>
          <a:p>
            <a:endParaRPr lang="en-US" altLang="sl-SI" sz="2400" dirty="0"/>
          </a:p>
          <a:p>
            <a:r>
              <a:rPr lang="en-US" altLang="sl-SI" sz="2400" dirty="0"/>
              <a:t>precondition: normalization of dimensions, e.g., to [0, 1]</a:t>
            </a:r>
          </a:p>
          <a:p>
            <a:r>
              <a:rPr lang="en-US" altLang="sl-SI" sz="2400" dirty="0"/>
              <a:t>naive search for nearest neighbors: </a:t>
            </a:r>
            <a:r>
              <a:rPr lang="en-US" altLang="sl-SI" sz="2400" i="1" dirty="0"/>
              <a:t>O(n·d·t)</a:t>
            </a:r>
          </a:p>
          <a:p>
            <a:pPr lvl="1"/>
            <a:r>
              <a:rPr lang="en-US" altLang="sl-SI" i="1" dirty="0"/>
              <a:t>n</a:t>
            </a:r>
            <a:r>
              <a:rPr lang="en-US" altLang="sl-SI" dirty="0"/>
              <a:t> is number of instances</a:t>
            </a:r>
          </a:p>
          <a:p>
            <a:pPr lvl="1"/>
            <a:r>
              <a:rPr lang="en-US" altLang="sl-SI" i="1" dirty="0"/>
              <a:t>d</a:t>
            </a:r>
            <a:r>
              <a:rPr lang="en-US" altLang="sl-SI" dirty="0"/>
              <a:t> is number of dimensions</a:t>
            </a:r>
          </a:p>
          <a:p>
            <a:pPr lvl="1"/>
            <a:r>
              <a:rPr lang="en-US" altLang="sl-SI" i="1" dirty="0"/>
              <a:t>t</a:t>
            </a:r>
            <a:r>
              <a:rPr lang="en-US" altLang="sl-SI" dirty="0"/>
              <a:t> is number of nearest neighbors </a:t>
            </a:r>
          </a:p>
          <a:p>
            <a:r>
              <a:rPr lang="en-US" altLang="sl-SI" sz="2400" dirty="0"/>
              <a:t> exact search for low dimensional spaces</a:t>
            </a:r>
          </a:p>
          <a:p>
            <a:pPr lvl="1"/>
            <a:r>
              <a:rPr lang="en-US" altLang="sl-SI" dirty="0"/>
              <a:t>k-d trees (d is around 10)</a:t>
            </a:r>
          </a:p>
          <a:p>
            <a:pPr lvl="1"/>
            <a:r>
              <a:rPr lang="en-US" altLang="sl-SI" dirty="0"/>
              <a:t>quad-trees (d=2), octrees (d=3)</a:t>
            </a:r>
          </a:p>
          <a:p>
            <a:pPr lvl="1"/>
            <a:r>
              <a:rPr lang="en-US" dirty="0"/>
              <a:t>R-tree  (rectangular tree, also R+, R*, ...), d=2 or 3</a:t>
            </a:r>
          </a:p>
          <a:p>
            <a:r>
              <a:rPr lang="en-US" sz="2400" dirty="0"/>
              <a:t>approximate search</a:t>
            </a:r>
          </a:p>
          <a:p>
            <a:pPr lvl="1"/>
            <a:r>
              <a:rPr lang="en-US" dirty="0"/>
              <a:t>RKD-tree (random k-d tree) </a:t>
            </a:r>
          </a:p>
          <a:p>
            <a:pPr lvl="1"/>
            <a:r>
              <a:rPr lang="en-US" dirty="0"/>
              <a:t>locally sensitive hashing (LSH), </a:t>
            </a:r>
          </a:p>
          <a:p>
            <a:pPr lvl="1"/>
            <a:r>
              <a:rPr lang="en-US" dirty="0"/>
              <a:t>hierarchical k-means</a:t>
            </a:r>
          </a:p>
        </p:txBody>
      </p:sp>
    </p:spTree>
    <p:extLst>
      <p:ext uri="{BB962C8B-B14F-4D97-AF65-F5344CB8AC3E}">
        <p14:creationId xmlns:p14="http://schemas.microsoft.com/office/powerpoint/2010/main" val="385123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7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71">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71">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71">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71">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71">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17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2EA19-6A3A-3187-97DC-B5C67262341E}"/>
              </a:ext>
            </a:extLst>
          </p:cNvPr>
          <p:cNvSpPr>
            <a:spLocks noGrp="1"/>
          </p:cNvSpPr>
          <p:nvPr>
            <p:ph type="title"/>
          </p:nvPr>
        </p:nvSpPr>
        <p:spPr>
          <a:xfrm>
            <a:off x="775138" y="170891"/>
            <a:ext cx="10515600" cy="1325563"/>
          </a:xfrm>
        </p:spPr>
        <p:txBody>
          <a:bodyPr/>
          <a:lstStyle/>
          <a:p>
            <a:r>
              <a:rPr lang="en-US" dirty="0"/>
              <a:t>Word bias have several meanings</a:t>
            </a:r>
            <a:endParaRPr lang="en-SI" dirty="0"/>
          </a:p>
        </p:txBody>
      </p:sp>
      <p:sp>
        <p:nvSpPr>
          <p:cNvPr id="3" name="Content Placeholder 2">
            <a:extLst>
              <a:ext uri="{FF2B5EF4-FFF2-40B4-BE49-F238E27FC236}">
                <a16:creationId xmlns:a16="http://schemas.microsoft.com/office/drawing/2014/main" id="{2893C43A-820C-430E-EB30-D40CA6FED9C1}"/>
              </a:ext>
            </a:extLst>
          </p:cNvPr>
          <p:cNvSpPr>
            <a:spLocks noGrp="1"/>
          </p:cNvSpPr>
          <p:nvPr>
            <p:ph idx="1"/>
          </p:nvPr>
        </p:nvSpPr>
        <p:spPr>
          <a:xfrm>
            <a:off x="535501" y="1573069"/>
            <a:ext cx="11572415" cy="5225021"/>
          </a:xfrm>
        </p:spPr>
        <p:txBody>
          <a:bodyPr>
            <a:normAutofit fontScale="62500" lnSpcReduction="20000"/>
          </a:bodyPr>
          <a:lstStyle/>
          <a:p>
            <a:pPr marL="0" indent="0">
              <a:buNone/>
            </a:pPr>
            <a:r>
              <a:rPr lang="en-US" b="1" dirty="0"/>
              <a:t>1. General / Everyday Meaning</a:t>
            </a:r>
          </a:p>
          <a:p>
            <a:r>
              <a:rPr lang="en-US" b="1" dirty="0"/>
              <a:t>Preference or prejudice</a:t>
            </a:r>
            <a:r>
              <a:rPr lang="en-US" dirty="0"/>
              <a:t> toward or against something or someone, often in an unfair way.</a:t>
            </a:r>
          </a:p>
          <a:p>
            <a:pPr lvl="1"/>
            <a:r>
              <a:rPr lang="en-US" i="1" dirty="0"/>
              <a:t>Example:</a:t>
            </a:r>
            <a:r>
              <a:rPr lang="en-US" dirty="0"/>
              <a:t> “The judge must avoid bias in court.”</a:t>
            </a:r>
          </a:p>
          <a:p>
            <a:pPr lvl="1"/>
            <a:r>
              <a:rPr lang="en-US" dirty="0"/>
              <a:t>→ </a:t>
            </a:r>
            <a:r>
              <a:rPr lang="en-US" i="1" dirty="0"/>
              <a:t>Synonyms:</a:t>
            </a:r>
            <a:r>
              <a:rPr lang="en-US" dirty="0"/>
              <a:t> partiality, favoritism, prejudice.</a:t>
            </a:r>
          </a:p>
          <a:p>
            <a:r>
              <a:rPr lang="en-US" b="1" dirty="0"/>
              <a:t>Tendency</a:t>
            </a:r>
            <a:r>
              <a:rPr lang="en-US" dirty="0"/>
              <a:t> to lean in a certain direction, consciously or unconsciously.</a:t>
            </a:r>
          </a:p>
          <a:p>
            <a:pPr lvl="1"/>
            <a:r>
              <a:rPr lang="en-US" i="1" dirty="0"/>
              <a:t>Example:</a:t>
            </a:r>
            <a:r>
              <a:rPr lang="en-US" dirty="0"/>
              <a:t> “She has a bias toward traditional art styles.”</a:t>
            </a:r>
            <a:br>
              <a:rPr lang="en-US" dirty="0"/>
            </a:br>
            <a:endParaRPr lang="en-US" dirty="0"/>
          </a:p>
          <a:p>
            <a:pPr marL="0" indent="0">
              <a:buNone/>
            </a:pPr>
            <a:r>
              <a:rPr lang="en-US" b="1" dirty="0"/>
              <a:t>2. Social and Psychological Context</a:t>
            </a:r>
          </a:p>
          <a:p>
            <a:r>
              <a:rPr lang="en-US" b="1" dirty="0"/>
              <a:t>Cognitive bias</a:t>
            </a:r>
            <a:r>
              <a:rPr lang="en-US" dirty="0"/>
              <a:t>: A systematic pattern of deviation from rational judgment or objective standards.</a:t>
            </a:r>
          </a:p>
          <a:p>
            <a:pPr lvl="1"/>
            <a:r>
              <a:rPr lang="en-US" i="1" dirty="0"/>
              <a:t>Example:</a:t>
            </a:r>
            <a:r>
              <a:rPr lang="en-US" dirty="0"/>
              <a:t> </a:t>
            </a:r>
            <a:r>
              <a:rPr lang="en-US" i="1" dirty="0"/>
              <a:t>confirmation bias</a:t>
            </a:r>
            <a:r>
              <a:rPr lang="en-US" dirty="0"/>
              <a:t> (favoring information that confirms one’s beliefs).</a:t>
            </a:r>
          </a:p>
          <a:p>
            <a:r>
              <a:rPr lang="en-US" b="1" dirty="0"/>
              <a:t>Social bias</a:t>
            </a:r>
            <a:r>
              <a:rPr lang="en-US" dirty="0"/>
              <a:t>: Prejudice or discrimination based on group characteristics (e.g., gender, race, culture).</a:t>
            </a:r>
          </a:p>
          <a:p>
            <a:pPr lvl="1"/>
            <a:r>
              <a:rPr lang="en-US" i="1" dirty="0"/>
              <a:t>Example:</a:t>
            </a:r>
            <a:r>
              <a:rPr lang="en-US" dirty="0"/>
              <a:t> “Hiring practices should be checked for gender bias.”</a:t>
            </a:r>
            <a:br>
              <a:rPr lang="en-US" dirty="0"/>
            </a:br>
            <a:endParaRPr lang="en-US" dirty="0"/>
          </a:p>
          <a:p>
            <a:pPr marL="0" indent="0">
              <a:buNone/>
            </a:pPr>
            <a:r>
              <a:rPr lang="en-US" b="1" dirty="0"/>
              <a:t>3. Statistics &amp; Machine Learning</a:t>
            </a:r>
          </a:p>
          <a:p>
            <a:r>
              <a:rPr lang="en-US" b="1" dirty="0"/>
              <a:t>Statistical bias</a:t>
            </a:r>
            <a:r>
              <a:rPr lang="en-US" dirty="0"/>
              <a:t>: Systematic error that leads an estimator or model to deviate from the true value.</a:t>
            </a:r>
          </a:p>
          <a:p>
            <a:pPr lvl="1"/>
            <a:r>
              <a:rPr lang="en-US" i="1" dirty="0"/>
              <a:t>Example:</a:t>
            </a:r>
            <a:r>
              <a:rPr lang="en-US" dirty="0"/>
              <a:t> “The sample mean is an unbiased estimator of the population mean.”</a:t>
            </a:r>
          </a:p>
          <a:p>
            <a:r>
              <a:rPr lang="en-US" b="1" dirty="0"/>
              <a:t>Bias–variance tradeoff</a:t>
            </a:r>
            <a:r>
              <a:rPr lang="en-US" dirty="0"/>
              <a:t>: In machine learning, bias refers to the error introduced by simplifying assumptions in a model.</a:t>
            </a:r>
          </a:p>
          <a:p>
            <a:pPr lvl="1"/>
            <a:r>
              <a:rPr lang="en-US" dirty="0"/>
              <a:t>High bias → model underfits the data.</a:t>
            </a:r>
          </a:p>
          <a:p>
            <a:pPr lvl="1"/>
            <a:r>
              <a:rPr lang="en-US" dirty="0"/>
              <a:t>Low bias → model can better capture complexity.</a:t>
            </a:r>
            <a:br>
              <a:rPr lang="en-US" dirty="0"/>
            </a:br>
            <a:endParaRPr lang="en-SI" dirty="0"/>
          </a:p>
        </p:txBody>
      </p:sp>
      <p:sp>
        <p:nvSpPr>
          <p:cNvPr id="4" name="Slide Number Placeholder 3">
            <a:extLst>
              <a:ext uri="{FF2B5EF4-FFF2-40B4-BE49-F238E27FC236}">
                <a16:creationId xmlns:a16="http://schemas.microsoft.com/office/drawing/2014/main" id="{35F8DA55-B819-CCD0-7BC2-25D9A9C2D6C4}"/>
              </a:ext>
            </a:extLst>
          </p:cNvPr>
          <p:cNvSpPr>
            <a:spLocks noGrp="1"/>
          </p:cNvSpPr>
          <p:nvPr>
            <p:ph type="sldNum" sz="quarter" idx="12"/>
          </p:nvPr>
        </p:nvSpPr>
        <p:spPr/>
        <p:txBody>
          <a:bodyPr/>
          <a:lstStyle/>
          <a:p>
            <a:fld id="{F734EBD7-C37D-4E59-92E8-FF630E7E72C6}" type="slidenum">
              <a:rPr lang="sl-SI" smtClean="0"/>
              <a:pPr/>
              <a:t>34</a:t>
            </a:fld>
            <a:endParaRPr lang="sl-SI" dirty="0"/>
          </a:p>
        </p:txBody>
      </p:sp>
    </p:spTree>
    <p:extLst>
      <p:ext uri="{BB962C8B-B14F-4D97-AF65-F5344CB8AC3E}">
        <p14:creationId xmlns:p14="http://schemas.microsoft.com/office/powerpoint/2010/main" val="2172238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consideration of social and cognitive bias in ML models</a:t>
            </a:r>
          </a:p>
        </p:txBody>
      </p:sp>
      <p:sp>
        <p:nvSpPr>
          <p:cNvPr id="3" name="Content Placeholder 2"/>
          <p:cNvSpPr>
            <a:spLocks noGrp="1"/>
          </p:cNvSpPr>
          <p:nvPr>
            <p:ph idx="1"/>
          </p:nvPr>
        </p:nvSpPr>
        <p:spPr/>
        <p:txBody>
          <a:bodyPr>
            <a:normAutofit/>
          </a:bodyPr>
          <a:lstStyle/>
          <a:p>
            <a:r>
              <a:rPr lang="en-US" sz="2400" dirty="0"/>
              <a:t> The word bias is ambiguous even within ML</a:t>
            </a:r>
          </a:p>
          <a:p>
            <a:r>
              <a:rPr lang="en-US" sz="2400" dirty="0"/>
              <a:t>bias in models: </a:t>
            </a:r>
          </a:p>
          <a:p>
            <a:pPr lvl="1"/>
            <a:r>
              <a:rPr lang="en-US" sz="2100" dirty="0"/>
              <a:t>characteristic of models, </a:t>
            </a:r>
          </a:p>
          <a:p>
            <a:pPr lvl="1"/>
            <a:r>
              <a:rPr lang="en-US" sz="2100" dirty="0"/>
              <a:t>affects error, </a:t>
            </a:r>
          </a:p>
          <a:p>
            <a:pPr lvl="1"/>
            <a:r>
              <a:rPr lang="en-US" sz="2100" dirty="0"/>
              <a:t>unlikely to be ethically problematic</a:t>
            </a:r>
          </a:p>
          <a:p>
            <a:pPr lvl="1"/>
            <a:r>
              <a:rPr lang="en-US" sz="2100" dirty="0"/>
              <a:t>when it can be problematic?</a:t>
            </a:r>
          </a:p>
          <a:p>
            <a:r>
              <a:rPr lang="en-US" sz="2400" dirty="0"/>
              <a:t>bias in data: </a:t>
            </a:r>
          </a:p>
          <a:p>
            <a:pPr lvl="1"/>
            <a:r>
              <a:rPr lang="en-US" sz="2100" dirty="0"/>
              <a:t>data unrepresentative of the true population, </a:t>
            </a:r>
          </a:p>
          <a:p>
            <a:pPr lvl="1"/>
            <a:r>
              <a:rPr lang="en-US" sz="2100" dirty="0"/>
              <a:t>might be ethically problematic</a:t>
            </a:r>
          </a:p>
        </p:txBody>
      </p:sp>
      <p:sp>
        <p:nvSpPr>
          <p:cNvPr id="4" name="Slide Number Placeholder 3"/>
          <p:cNvSpPr>
            <a:spLocks noGrp="1"/>
          </p:cNvSpPr>
          <p:nvPr>
            <p:ph type="sldNum" sz="quarter" idx="12"/>
          </p:nvPr>
        </p:nvSpPr>
        <p:spPr/>
        <p:txBody>
          <a:bodyPr/>
          <a:lstStyle/>
          <a:p>
            <a:fld id="{F734EBD7-C37D-4E59-92E8-FF630E7E72C6}" type="slidenum">
              <a:rPr lang="en-US" smtClean="0"/>
              <a:pPr/>
              <a:t>35</a:t>
            </a:fld>
            <a:endParaRPr lang="en-US" dirty="0"/>
          </a:p>
        </p:txBody>
      </p:sp>
      <p:pic>
        <p:nvPicPr>
          <p:cNvPr id="6" name="Picture 5">
            <a:extLst>
              <a:ext uri="{FF2B5EF4-FFF2-40B4-BE49-F238E27FC236}">
                <a16:creationId xmlns:a16="http://schemas.microsoft.com/office/drawing/2014/main" id="{BA73DED1-804D-4A82-9F04-E76767AA7C94}"/>
              </a:ext>
            </a:extLst>
          </p:cNvPr>
          <p:cNvPicPr>
            <a:picLocks noChangeAspect="1"/>
          </p:cNvPicPr>
          <p:nvPr/>
        </p:nvPicPr>
        <p:blipFill rotWithShape="1">
          <a:blip r:embed="rId2"/>
          <a:srcRect l="4367" r="1959"/>
          <a:stretch/>
        </p:blipFill>
        <p:spPr>
          <a:xfrm>
            <a:off x="7014633" y="1870075"/>
            <a:ext cx="4250268" cy="2997200"/>
          </a:xfrm>
          <a:prstGeom prst="rect">
            <a:avLst/>
          </a:prstGeom>
        </p:spPr>
      </p:pic>
    </p:spTree>
    <p:extLst>
      <p:ext uri="{BB962C8B-B14F-4D97-AF65-F5344CB8AC3E}">
        <p14:creationId xmlns:p14="http://schemas.microsoft.com/office/powerpoint/2010/main" val="7584807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Biases in the data</a:t>
            </a:r>
          </a:p>
        </p:txBody>
      </p:sp>
      <p:sp>
        <p:nvSpPr>
          <p:cNvPr id="3" name="Content Placeholder 2"/>
          <p:cNvSpPr>
            <a:spLocks noGrp="1"/>
          </p:cNvSpPr>
          <p:nvPr>
            <p:ph idx="1"/>
          </p:nvPr>
        </p:nvSpPr>
        <p:spPr/>
        <p:txBody>
          <a:bodyPr>
            <a:normAutofit fontScale="92500" lnSpcReduction="20000"/>
          </a:bodyPr>
          <a:lstStyle/>
          <a:p>
            <a:r>
              <a:rPr lang="en-US" dirty="0"/>
              <a:t>Machine learning models are not inherently objective. Engineers train models by feeding them a data set of training examples, and human involvement in the provision and curation of this data can make a model's predictions susceptible to bias.</a:t>
            </a:r>
          </a:p>
          <a:p>
            <a:r>
              <a:rPr lang="en-US" dirty="0"/>
              <a:t>When building models, it's important to be aware of common human biases that can manifest in your data, so you can take proactive steps to mitigate their effects.</a:t>
            </a:r>
          </a:p>
          <a:p>
            <a:r>
              <a:rPr lang="en-US" dirty="0"/>
              <a:t>The biases listed next provide just a small selection of biases that are often uncovered in machine learning data sets; this list </a:t>
            </a:r>
            <a:r>
              <a:rPr lang="en-US" i="1" dirty="0"/>
              <a:t>is not intended to be exhaustive</a:t>
            </a:r>
            <a:r>
              <a:rPr lang="en-US" dirty="0"/>
              <a:t>. Wikipedia's </a:t>
            </a:r>
            <a:r>
              <a:rPr lang="en-US" dirty="0">
                <a:hlinkClick r:id="rId2"/>
              </a:rPr>
              <a:t>catalog of cognitive biases</a:t>
            </a:r>
            <a:r>
              <a:rPr lang="en-US" dirty="0"/>
              <a:t> enumerates over 100 different types of human bias that can affect our judgment. When auditing your data, you should be on the lookout for any and all potential sources of bias that might skew your model's predictions. </a:t>
            </a:r>
            <a:endParaRPr lang="en-US" b="1" dirty="0"/>
          </a:p>
        </p:txBody>
      </p:sp>
      <p:sp>
        <p:nvSpPr>
          <p:cNvPr id="4" name="Slide Number Placeholder 3"/>
          <p:cNvSpPr>
            <a:spLocks noGrp="1"/>
          </p:cNvSpPr>
          <p:nvPr>
            <p:ph type="sldNum" sz="quarter" idx="12"/>
          </p:nvPr>
        </p:nvSpPr>
        <p:spPr/>
        <p:txBody>
          <a:bodyPr/>
          <a:lstStyle/>
          <a:p>
            <a:fld id="{F734EBD7-C37D-4E59-92E8-FF630E7E72C6}" type="slidenum">
              <a:rPr lang="en-US" smtClean="0"/>
              <a:pPr/>
              <a:t>36</a:t>
            </a:fld>
            <a:endParaRPr lang="en-US" dirty="0"/>
          </a:p>
        </p:txBody>
      </p:sp>
    </p:spTree>
    <p:extLst>
      <p:ext uri="{BB962C8B-B14F-4D97-AF65-F5344CB8AC3E}">
        <p14:creationId xmlns:p14="http://schemas.microsoft.com/office/powerpoint/2010/main" val="284397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bias</a:t>
            </a:r>
          </a:p>
        </p:txBody>
      </p:sp>
      <p:sp>
        <p:nvSpPr>
          <p:cNvPr id="3" name="Content Placeholder 2"/>
          <p:cNvSpPr>
            <a:spLocks noGrp="1"/>
          </p:cNvSpPr>
          <p:nvPr>
            <p:ph idx="1"/>
          </p:nvPr>
        </p:nvSpPr>
        <p:spPr>
          <a:xfrm>
            <a:off x="558800" y="1745191"/>
            <a:ext cx="10515600" cy="4351338"/>
          </a:xfrm>
        </p:spPr>
        <p:txBody>
          <a:bodyPr>
            <a:noAutofit/>
          </a:bodyPr>
          <a:lstStyle/>
          <a:p>
            <a:r>
              <a:rPr lang="en-US" b="1" dirty="0"/>
              <a:t>Reporting bias</a:t>
            </a:r>
            <a:r>
              <a:rPr lang="en-US" dirty="0"/>
              <a:t> occurs when the frequency of events, properties, and/or outcomes captured in a data set does not accurately reflect their real-world frequency. This bias can arise because people tend to focus on documenting circumstances that are unusual or especially memorable, assuming that the ordinary can "go without saying."</a:t>
            </a:r>
          </a:p>
          <a:p>
            <a:pPr lvl="1"/>
            <a:r>
              <a:rPr lang="en-US" b="1" dirty="0"/>
              <a:t>EXAMPLE</a:t>
            </a:r>
            <a:r>
              <a:rPr lang="en-US" dirty="0"/>
              <a:t>: A sentiment-analysis model is trained to predict whether book reviews are positive or negative based on a corpus of user submissions to a popular website. The majority of reviews in the training data set reflect extreme opinions (reviewers who either loved or hated a book), because people were less likely to submit a review of a book if they did not respond to it strongly. As a result, the model is less able to correctly predict sentiment of reviews that use more subtle language to describe a book.</a:t>
            </a:r>
            <a:endParaRPr lang="en-US" b="1" dirty="0"/>
          </a:p>
        </p:txBody>
      </p:sp>
      <p:sp>
        <p:nvSpPr>
          <p:cNvPr id="4" name="Slide Number Placeholder 3"/>
          <p:cNvSpPr>
            <a:spLocks noGrp="1"/>
          </p:cNvSpPr>
          <p:nvPr>
            <p:ph type="sldNum" sz="quarter" idx="12"/>
          </p:nvPr>
        </p:nvSpPr>
        <p:spPr/>
        <p:txBody>
          <a:bodyPr/>
          <a:lstStyle/>
          <a:p>
            <a:fld id="{F734EBD7-C37D-4E59-92E8-FF630E7E72C6}" type="slidenum">
              <a:rPr lang="en-US" smtClean="0"/>
              <a:pPr/>
              <a:t>37</a:t>
            </a:fld>
            <a:endParaRPr lang="en-US" dirty="0"/>
          </a:p>
        </p:txBody>
      </p:sp>
    </p:spTree>
    <p:extLst>
      <p:ext uri="{BB962C8B-B14F-4D97-AF65-F5344CB8AC3E}">
        <p14:creationId xmlns:p14="http://schemas.microsoft.com/office/powerpoint/2010/main" val="384366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Automation bias</a:t>
            </a:r>
          </a:p>
        </p:txBody>
      </p:sp>
      <p:sp>
        <p:nvSpPr>
          <p:cNvPr id="3" name="Content Placeholder 2"/>
          <p:cNvSpPr>
            <a:spLocks noGrp="1"/>
          </p:cNvSpPr>
          <p:nvPr>
            <p:ph idx="1"/>
          </p:nvPr>
        </p:nvSpPr>
        <p:spPr>
          <a:xfrm>
            <a:off x="740833" y="1847850"/>
            <a:ext cx="10515600" cy="4351338"/>
          </a:xfrm>
        </p:spPr>
        <p:txBody>
          <a:bodyPr>
            <a:normAutofit/>
          </a:bodyPr>
          <a:lstStyle/>
          <a:p>
            <a:r>
              <a:rPr lang="en-US" b="1" dirty="0"/>
              <a:t>Automation bias</a:t>
            </a:r>
            <a:r>
              <a:rPr lang="en-US" dirty="0"/>
              <a:t> is a tendency to favor results generated by automated systems over those generated by non-automated systems, irrespective of the error rates of each</a:t>
            </a:r>
            <a:r>
              <a:rPr lang="en-SI" dirty="0"/>
              <a:t> (we also have the opposite bias)</a:t>
            </a:r>
            <a:endParaRPr lang="en-US" dirty="0"/>
          </a:p>
          <a:p>
            <a:pPr lvl="1"/>
            <a:r>
              <a:rPr lang="en-US" b="1" dirty="0"/>
              <a:t>EXAMPLE</a:t>
            </a:r>
            <a:r>
              <a:rPr lang="en-US" dirty="0"/>
              <a:t>: Software engineers working for a sprocket manufacturer were eager to deploy the new "groundbreaking" model they trained to identify tooth defects, until the factory supervisor pointed out that the model's precision and recall rates were both 15% lower than those of human inspectors. </a:t>
            </a:r>
            <a:endParaRPr lang="en-US" b="1" dirty="0"/>
          </a:p>
        </p:txBody>
      </p:sp>
      <p:sp>
        <p:nvSpPr>
          <p:cNvPr id="4" name="Slide Number Placeholder 3"/>
          <p:cNvSpPr>
            <a:spLocks noGrp="1"/>
          </p:cNvSpPr>
          <p:nvPr>
            <p:ph type="sldNum" sz="quarter" idx="12"/>
          </p:nvPr>
        </p:nvSpPr>
        <p:spPr/>
        <p:txBody>
          <a:bodyPr/>
          <a:lstStyle/>
          <a:p>
            <a:fld id="{F734EBD7-C37D-4E59-92E8-FF630E7E72C6}" type="slidenum">
              <a:rPr lang="en-US" smtClean="0"/>
              <a:pPr/>
              <a:t>38</a:t>
            </a:fld>
            <a:endParaRPr lang="en-US" dirty="0"/>
          </a:p>
        </p:txBody>
      </p:sp>
      <p:pic>
        <p:nvPicPr>
          <p:cNvPr id="6" name="Picture 5">
            <a:extLst>
              <a:ext uri="{FF2B5EF4-FFF2-40B4-BE49-F238E27FC236}">
                <a16:creationId xmlns:a16="http://schemas.microsoft.com/office/drawing/2014/main" id="{7EF541A0-01E9-455E-962A-792A8B886813}"/>
              </a:ext>
            </a:extLst>
          </p:cNvPr>
          <p:cNvPicPr>
            <a:picLocks noChangeAspect="1"/>
          </p:cNvPicPr>
          <p:nvPr/>
        </p:nvPicPr>
        <p:blipFill rotWithShape="1">
          <a:blip r:embed="rId2">
            <a:extLst>
              <a:ext uri="{28A0092B-C50C-407E-A947-70E740481C1C}">
                <a14:useLocalDpi xmlns:a14="http://schemas.microsoft.com/office/drawing/2010/main" val="0"/>
              </a:ext>
            </a:extLst>
          </a:blip>
          <a:srcRect l="19359" t="18366" r="23034" b="12005"/>
          <a:stretch/>
        </p:blipFill>
        <p:spPr>
          <a:xfrm>
            <a:off x="8494020" y="4414308"/>
            <a:ext cx="2633785" cy="2387600"/>
          </a:xfrm>
          <a:prstGeom prst="rect">
            <a:avLst/>
          </a:prstGeom>
        </p:spPr>
      </p:pic>
    </p:spTree>
    <p:extLst>
      <p:ext uri="{BB962C8B-B14F-4D97-AF65-F5344CB8AC3E}">
        <p14:creationId xmlns:p14="http://schemas.microsoft.com/office/powerpoint/2010/main" val="96855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432" y="385302"/>
            <a:ext cx="10515600" cy="855785"/>
          </a:xfrm>
        </p:spPr>
        <p:txBody>
          <a:bodyPr/>
          <a:lstStyle/>
          <a:p>
            <a:r>
              <a:rPr lang="en-US" dirty="0"/>
              <a:t>Selection bias</a:t>
            </a:r>
          </a:p>
        </p:txBody>
      </p:sp>
      <p:sp>
        <p:nvSpPr>
          <p:cNvPr id="3" name="Content Placeholder 2"/>
          <p:cNvSpPr>
            <a:spLocks noGrp="1"/>
          </p:cNvSpPr>
          <p:nvPr>
            <p:ph idx="1"/>
          </p:nvPr>
        </p:nvSpPr>
        <p:spPr>
          <a:xfrm>
            <a:off x="202253" y="1276487"/>
            <a:ext cx="11081209" cy="5543155"/>
          </a:xfrm>
        </p:spPr>
        <p:txBody>
          <a:bodyPr>
            <a:noAutofit/>
          </a:bodyPr>
          <a:lstStyle/>
          <a:p>
            <a:r>
              <a:rPr lang="en-US" sz="2400" b="1" dirty="0"/>
              <a:t>Selection bias</a:t>
            </a:r>
            <a:r>
              <a:rPr lang="en-US" sz="2400" dirty="0"/>
              <a:t> occurs if a data set's examples are chosen in a way that is not reflective of their real-world distribution. </a:t>
            </a:r>
          </a:p>
          <a:p>
            <a:endParaRPr lang="en-US" sz="2400" dirty="0"/>
          </a:p>
        </p:txBody>
      </p:sp>
      <p:sp>
        <p:nvSpPr>
          <p:cNvPr id="4" name="Slide Number Placeholder 3"/>
          <p:cNvSpPr>
            <a:spLocks noGrp="1"/>
          </p:cNvSpPr>
          <p:nvPr>
            <p:ph type="sldNum" sz="quarter" idx="12"/>
          </p:nvPr>
        </p:nvSpPr>
        <p:spPr/>
        <p:txBody>
          <a:bodyPr/>
          <a:lstStyle/>
          <a:p>
            <a:fld id="{F734EBD7-C37D-4E59-92E8-FF630E7E72C6}" type="slidenum">
              <a:rPr lang="en-US" smtClean="0"/>
              <a:pPr/>
              <a:t>39</a:t>
            </a:fld>
            <a:endParaRPr lang="en-US" dirty="0"/>
          </a:p>
        </p:txBody>
      </p:sp>
      <p:pic>
        <p:nvPicPr>
          <p:cNvPr id="6" name="Picture 5">
            <a:extLst>
              <a:ext uri="{FF2B5EF4-FFF2-40B4-BE49-F238E27FC236}">
                <a16:creationId xmlns:a16="http://schemas.microsoft.com/office/drawing/2014/main" id="{1D8B7EEF-506C-43A4-A9A2-A78436BBF2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0841" y="2423260"/>
            <a:ext cx="4390781" cy="4319707"/>
          </a:xfrm>
          <a:prstGeom prst="rect">
            <a:avLst/>
          </a:prstGeom>
        </p:spPr>
      </p:pic>
    </p:spTree>
    <p:extLst>
      <p:ext uri="{BB962C8B-B14F-4D97-AF65-F5344CB8AC3E}">
        <p14:creationId xmlns:p14="http://schemas.microsoft.com/office/powerpoint/2010/main" val="300655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vs. test error</a:t>
            </a:r>
          </a:p>
        </p:txBody>
      </p:sp>
      <p:sp>
        <p:nvSpPr>
          <p:cNvPr id="3" name="Content Placeholder 2"/>
          <p:cNvSpPr>
            <a:spLocks noGrp="1"/>
          </p:cNvSpPr>
          <p:nvPr>
            <p:ph idx="1"/>
          </p:nvPr>
        </p:nvSpPr>
        <p:spPr/>
        <p:txBody>
          <a:bodyPr/>
          <a:lstStyle/>
          <a:p>
            <a:pPr algn="just"/>
            <a:r>
              <a:rPr lang="en-US" dirty="0"/>
              <a:t>In general the more flexible a method is the lower its training MSE will be, i.e. it will “fit” or explain the training data very well.</a:t>
            </a:r>
          </a:p>
          <a:p>
            <a:pPr lvl="1" algn="just"/>
            <a:r>
              <a:rPr lang="en-US" dirty="0"/>
              <a:t>More flexible methods (such as splines) can generate a wider range of possible shapes to estimate </a:t>
            </a:r>
            <a:r>
              <a:rPr lang="en-US" i="1" dirty="0"/>
              <a:t>f</a:t>
            </a:r>
            <a:r>
              <a:rPr lang="en-US" dirty="0"/>
              <a:t> as compared to less flexible and more restrictive methods (such as linear regression). The less flexible the method, the easier to interpret the model. Thus, there is a trade-off between flexibility and model interpretability. </a:t>
            </a:r>
          </a:p>
          <a:p>
            <a:pPr marL="891540" lvl="2" indent="-342900" algn="just"/>
            <a:endParaRPr lang="en-US" dirty="0"/>
          </a:p>
          <a:p>
            <a:pPr algn="just"/>
            <a:r>
              <a:rPr lang="en-US" dirty="0"/>
              <a:t>However, the test MSE may in fact be higher for a more flexible method than for a simple approach like linear regression. </a:t>
            </a:r>
          </a:p>
          <a:p>
            <a:endParaRPr lang="en-US" dirty="0"/>
          </a:p>
        </p:txBody>
      </p:sp>
      <p:sp>
        <p:nvSpPr>
          <p:cNvPr id="4" name="Slide Number Placeholder 3"/>
          <p:cNvSpPr>
            <a:spLocks noGrp="1"/>
          </p:cNvSpPr>
          <p:nvPr>
            <p:ph type="sldNum" sz="quarter" idx="12"/>
          </p:nvPr>
        </p:nvSpPr>
        <p:spPr/>
        <p:txBody>
          <a:bodyPr/>
          <a:lstStyle/>
          <a:p>
            <a:fld id="{F734EBD7-C37D-4E59-92E8-FF630E7E72C6}" type="slidenum">
              <a:rPr lang="en-US" smtClean="0"/>
              <a:pPr/>
              <a:t>4</a:t>
            </a:fld>
            <a:endParaRPr lang="en-US" dirty="0"/>
          </a:p>
        </p:txBody>
      </p:sp>
    </p:spTree>
    <p:extLst>
      <p:ext uri="{BB962C8B-B14F-4D97-AF65-F5344CB8AC3E}">
        <p14:creationId xmlns:p14="http://schemas.microsoft.com/office/powerpoint/2010/main" val="186542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814" y="226579"/>
            <a:ext cx="10515600" cy="855785"/>
          </a:xfrm>
        </p:spPr>
        <p:txBody>
          <a:bodyPr/>
          <a:lstStyle/>
          <a:p>
            <a:r>
              <a:rPr lang="en-US" dirty="0"/>
              <a:t>Selection bias variants</a:t>
            </a:r>
          </a:p>
        </p:txBody>
      </p:sp>
      <p:sp>
        <p:nvSpPr>
          <p:cNvPr id="3" name="Content Placeholder 2"/>
          <p:cNvSpPr>
            <a:spLocks noGrp="1"/>
          </p:cNvSpPr>
          <p:nvPr>
            <p:ph idx="1"/>
          </p:nvPr>
        </p:nvSpPr>
        <p:spPr>
          <a:xfrm>
            <a:off x="154059" y="1321942"/>
            <a:ext cx="11081209" cy="5543155"/>
          </a:xfrm>
        </p:spPr>
        <p:txBody>
          <a:bodyPr>
            <a:noAutofit/>
          </a:bodyPr>
          <a:lstStyle/>
          <a:p>
            <a:r>
              <a:rPr lang="en-US" dirty="0"/>
              <a:t>Selection bias can take many different forms:</a:t>
            </a:r>
          </a:p>
          <a:p>
            <a:pPr lvl="1"/>
            <a:r>
              <a:rPr lang="en-US" b="1" dirty="0"/>
              <a:t>Coverage bias</a:t>
            </a:r>
            <a:r>
              <a:rPr lang="en-US" dirty="0"/>
              <a:t>: Data is not selected in a representative fashion.</a:t>
            </a:r>
          </a:p>
          <a:p>
            <a:pPr lvl="2"/>
            <a:r>
              <a:rPr lang="en-US" sz="1800" b="1" dirty="0"/>
              <a:t>EXAMPLE</a:t>
            </a:r>
            <a:r>
              <a:rPr lang="en-US" sz="1800" dirty="0"/>
              <a:t>: A model is trained to predict future sales of a new product based on phone surveys conducted with a sample of consumers who bought the product. Consumers who instead opted to buy a competing product were not surveyed, and as a result, this group of people was not represented in the training data. </a:t>
            </a:r>
          </a:p>
          <a:p>
            <a:pPr lvl="1"/>
            <a:r>
              <a:rPr lang="en-US" b="1" dirty="0"/>
              <a:t>Non-response bias</a:t>
            </a:r>
            <a:r>
              <a:rPr lang="en-US" dirty="0"/>
              <a:t> (or </a:t>
            </a:r>
            <a:r>
              <a:rPr lang="en-US" b="1" dirty="0"/>
              <a:t>participation bias</a:t>
            </a:r>
            <a:r>
              <a:rPr lang="en-US" dirty="0"/>
              <a:t>): Data ends up being unrepresentative due to participation gaps in the data-collection process.</a:t>
            </a:r>
          </a:p>
          <a:p>
            <a:pPr lvl="2"/>
            <a:r>
              <a:rPr lang="en-US" sz="1800" b="1" dirty="0"/>
              <a:t>EXAMPLE</a:t>
            </a:r>
            <a:r>
              <a:rPr lang="en-US" sz="1800" dirty="0"/>
              <a:t>: A model is trained to predict future sales of a new product based on phone surveys conducted with a sample of consumers who bought the product and with a sample of consumers who bought a competing product. Consumers who bought the competing product were 80% more likely to refuse to complete the survey, and their data was underrepresented in the sample. </a:t>
            </a:r>
          </a:p>
          <a:p>
            <a:pPr lvl="1"/>
            <a:r>
              <a:rPr lang="en-US" b="1" dirty="0"/>
              <a:t>Sampling bias</a:t>
            </a:r>
            <a:r>
              <a:rPr lang="en-US" dirty="0"/>
              <a:t>: Proper randomization is not used during data collection.</a:t>
            </a:r>
          </a:p>
          <a:p>
            <a:pPr lvl="2"/>
            <a:r>
              <a:rPr lang="en-US" sz="1800" b="1" dirty="0"/>
              <a:t>EXAMPLE</a:t>
            </a:r>
            <a:r>
              <a:rPr lang="en-US" sz="1800" dirty="0"/>
              <a:t>: A model is trained to predict future sales of a new product based on phone surveys conducted with a sample of consumers who bought the product and with a sample of consumers who bought a competing product. Instead of randomly targeting consumers, the surveyor chose the first 200 consumers that responded to an email, who might have been more enthusiastic about the product than average purchasers. </a:t>
            </a:r>
          </a:p>
        </p:txBody>
      </p:sp>
      <p:sp>
        <p:nvSpPr>
          <p:cNvPr id="4" name="Slide Number Placeholder 3"/>
          <p:cNvSpPr>
            <a:spLocks noGrp="1"/>
          </p:cNvSpPr>
          <p:nvPr>
            <p:ph type="sldNum" sz="quarter" idx="12"/>
          </p:nvPr>
        </p:nvSpPr>
        <p:spPr/>
        <p:txBody>
          <a:bodyPr/>
          <a:lstStyle/>
          <a:p>
            <a:fld id="{F734EBD7-C37D-4E59-92E8-FF630E7E72C6}" type="slidenum">
              <a:rPr lang="en-US" smtClean="0"/>
              <a:pPr/>
              <a:t>40</a:t>
            </a:fld>
            <a:endParaRPr lang="en-US" dirty="0"/>
          </a:p>
        </p:txBody>
      </p:sp>
    </p:spTree>
    <p:extLst>
      <p:ext uri="{BB962C8B-B14F-4D97-AF65-F5344CB8AC3E}">
        <p14:creationId xmlns:p14="http://schemas.microsoft.com/office/powerpoint/2010/main" val="366124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65B0F64-8EA2-4C22-BDCB-817E9CD8A8C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2719" y="0"/>
            <a:ext cx="8025447" cy="6802821"/>
          </a:xfrm>
        </p:spPr>
      </p:pic>
      <p:sp>
        <p:nvSpPr>
          <p:cNvPr id="4" name="Slide Number Placeholder 3">
            <a:extLst>
              <a:ext uri="{FF2B5EF4-FFF2-40B4-BE49-F238E27FC236}">
                <a16:creationId xmlns:a16="http://schemas.microsoft.com/office/drawing/2014/main" id="{07BDB0CF-4F6A-4A76-9FEC-B82976BFD422}"/>
              </a:ext>
            </a:extLst>
          </p:cNvPr>
          <p:cNvSpPr>
            <a:spLocks noGrp="1"/>
          </p:cNvSpPr>
          <p:nvPr>
            <p:ph type="sldNum" sz="quarter" idx="12"/>
          </p:nvPr>
        </p:nvSpPr>
        <p:spPr/>
        <p:txBody>
          <a:bodyPr/>
          <a:lstStyle/>
          <a:p>
            <a:fld id="{F734EBD7-C37D-4E59-92E8-FF630E7E72C6}" type="slidenum">
              <a:rPr lang="sl-SI" smtClean="0"/>
              <a:pPr/>
              <a:t>41</a:t>
            </a:fld>
            <a:endParaRPr lang="sl-SI" dirty="0"/>
          </a:p>
        </p:txBody>
      </p:sp>
    </p:spTree>
    <p:extLst>
      <p:ext uri="{BB962C8B-B14F-4D97-AF65-F5344CB8AC3E}">
        <p14:creationId xmlns:p14="http://schemas.microsoft.com/office/powerpoint/2010/main" val="11063780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099" y="70126"/>
            <a:ext cx="10824633" cy="848507"/>
          </a:xfrm>
        </p:spPr>
        <p:txBody>
          <a:bodyPr/>
          <a:lstStyle/>
          <a:p>
            <a:r>
              <a:rPr lang="en-US" dirty="0"/>
              <a:t>Group attribution bias</a:t>
            </a:r>
          </a:p>
        </p:txBody>
      </p:sp>
      <p:sp>
        <p:nvSpPr>
          <p:cNvPr id="3" name="Content Placeholder 2"/>
          <p:cNvSpPr>
            <a:spLocks noGrp="1"/>
          </p:cNvSpPr>
          <p:nvPr>
            <p:ph idx="1"/>
          </p:nvPr>
        </p:nvSpPr>
        <p:spPr>
          <a:xfrm>
            <a:off x="171105" y="918633"/>
            <a:ext cx="11771128" cy="4351338"/>
          </a:xfrm>
        </p:spPr>
        <p:txBody>
          <a:bodyPr>
            <a:noAutofit/>
          </a:bodyPr>
          <a:lstStyle/>
          <a:p>
            <a:r>
              <a:rPr lang="en-US" sz="3200" b="1" dirty="0"/>
              <a:t>Group attribution bias</a:t>
            </a:r>
            <a:r>
              <a:rPr lang="en-US" sz="3200" dirty="0"/>
              <a:t> is a tendency to generalize what is true of individuals to an entire group to which they belong. Two key manifestations of this bias are:</a:t>
            </a:r>
          </a:p>
          <a:p>
            <a:pPr lvl="1"/>
            <a:r>
              <a:rPr lang="en-US" sz="2800" b="1" dirty="0"/>
              <a:t>In-group bias</a:t>
            </a:r>
            <a:r>
              <a:rPr lang="en-US" sz="2800" dirty="0"/>
              <a:t>: A preference for members of a group to which </a:t>
            </a:r>
            <a:r>
              <a:rPr lang="en-US" sz="2800" i="1" dirty="0"/>
              <a:t>you also belong</a:t>
            </a:r>
            <a:r>
              <a:rPr lang="en-US" sz="2800" dirty="0"/>
              <a:t>, or for characteristics that you also share.</a:t>
            </a:r>
          </a:p>
          <a:p>
            <a:pPr lvl="2"/>
            <a:r>
              <a:rPr lang="en-US" sz="2400" b="1" dirty="0"/>
              <a:t>EXAMPLE</a:t>
            </a:r>
            <a:r>
              <a:rPr lang="en-US" sz="2400" dirty="0"/>
              <a:t>: Two engineers training a resume-screening model for software developers are predisposed to believe that applicants who attended the same computer-science academy as they both did are more qualified for the role. </a:t>
            </a:r>
          </a:p>
          <a:p>
            <a:pPr lvl="1"/>
            <a:r>
              <a:rPr lang="en-US" sz="2800" b="1" dirty="0"/>
              <a:t>Out-group homogeneity bias</a:t>
            </a:r>
            <a:r>
              <a:rPr lang="en-US" sz="2800" dirty="0"/>
              <a:t>: A tendency to stereotype individual members of a group to which </a:t>
            </a:r>
            <a:r>
              <a:rPr lang="en-US" sz="2800" i="1" dirty="0"/>
              <a:t>you do not belong</a:t>
            </a:r>
            <a:r>
              <a:rPr lang="en-US" sz="2800" dirty="0"/>
              <a:t>, or to see their characteristics as more uniform.</a:t>
            </a:r>
          </a:p>
          <a:p>
            <a:pPr lvl="2"/>
            <a:r>
              <a:rPr lang="en-US" sz="2400" b="1" dirty="0"/>
              <a:t>EXAMPLE</a:t>
            </a:r>
            <a:r>
              <a:rPr lang="en-US" sz="2400" dirty="0"/>
              <a:t>: Two engineers training a resume-screening model for software developers are predisposed to believe that all applicants who did not attend a computer-science academy do not have sufficient expertise for the role. </a:t>
            </a:r>
          </a:p>
        </p:txBody>
      </p:sp>
      <p:sp>
        <p:nvSpPr>
          <p:cNvPr id="4" name="Slide Number Placeholder 3"/>
          <p:cNvSpPr>
            <a:spLocks noGrp="1"/>
          </p:cNvSpPr>
          <p:nvPr>
            <p:ph type="sldNum" sz="quarter" idx="12"/>
          </p:nvPr>
        </p:nvSpPr>
        <p:spPr/>
        <p:txBody>
          <a:bodyPr/>
          <a:lstStyle/>
          <a:p>
            <a:fld id="{F734EBD7-C37D-4E59-92E8-FF630E7E72C6}" type="slidenum">
              <a:rPr lang="en-US" smtClean="0"/>
              <a:pPr/>
              <a:t>42</a:t>
            </a:fld>
            <a:endParaRPr lang="en-US" dirty="0"/>
          </a:p>
        </p:txBody>
      </p:sp>
    </p:spTree>
    <p:extLst>
      <p:ext uri="{BB962C8B-B14F-4D97-AF65-F5344CB8AC3E}">
        <p14:creationId xmlns:p14="http://schemas.microsoft.com/office/powerpoint/2010/main" val="369047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42358"/>
            <a:ext cx="10515600" cy="1325563"/>
          </a:xfrm>
        </p:spPr>
        <p:txBody>
          <a:bodyPr/>
          <a:lstStyle/>
          <a:p>
            <a:r>
              <a:rPr lang="en-US" dirty="0"/>
              <a:t>Implicit bias</a:t>
            </a:r>
          </a:p>
        </p:txBody>
      </p:sp>
      <p:sp>
        <p:nvSpPr>
          <p:cNvPr id="3" name="Content Placeholder 2"/>
          <p:cNvSpPr>
            <a:spLocks noGrp="1"/>
          </p:cNvSpPr>
          <p:nvPr>
            <p:ph idx="1"/>
          </p:nvPr>
        </p:nvSpPr>
        <p:spPr>
          <a:xfrm>
            <a:off x="495300" y="1403781"/>
            <a:ext cx="10515600" cy="4351338"/>
          </a:xfrm>
        </p:spPr>
        <p:txBody>
          <a:bodyPr>
            <a:noAutofit/>
          </a:bodyPr>
          <a:lstStyle/>
          <a:p>
            <a:r>
              <a:rPr lang="en-US" b="1" dirty="0"/>
              <a:t>Implicit bias</a:t>
            </a:r>
            <a:r>
              <a:rPr lang="en-US" dirty="0"/>
              <a:t> occurs when assumptions are made based on one's own mental models and personal experiences that do not necessarily apply more generally.</a:t>
            </a:r>
            <a:r>
              <a:rPr lang="en-SI" dirty="0"/>
              <a:t> We are often not aware of these biases</a:t>
            </a:r>
            <a:r>
              <a:rPr lang="en-US" dirty="0"/>
              <a:t>,</a:t>
            </a:r>
            <a:r>
              <a:rPr lang="en-SI" dirty="0"/>
              <a:t> and some may be contrary to our conscious beliefs.</a:t>
            </a:r>
            <a:endParaRPr lang="en-US" dirty="0"/>
          </a:p>
          <a:p>
            <a:pPr lvl="1"/>
            <a:r>
              <a:rPr lang="en-US" sz="2000" b="1" dirty="0"/>
              <a:t>EXAMPLE</a:t>
            </a:r>
            <a:r>
              <a:rPr lang="en-US" sz="2000" dirty="0"/>
              <a:t>: An engineer training a gesture-recognition model uses a </a:t>
            </a:r>
            <a:r>
              <a:rPr lang="en-US" sz="2000" dirty="0">
                <a:hlinkClick r:id="rId2"/>
              </a:rPr>
              <a:t>head shake</a:t>
            </a:r>
            <a:r>
              <a:rPr lang="en-US" sz="2000" dirty="0"/>
              <a:t> as a feature to indicate a person is communicating the word “no.” However, in some regions of the world, a head shake actually signifies “yes.” A common form of implicit bias is </a:t>
            </a:r>
            <a:r>
              <a:rPr lang="en-US" sz="2000" b="1" dirty="0"/>
              <a:t>confirmation bias</a:t>
            </a:r>
            <a:r>
              <a:rPr lang="en-US" sz="2000" dirty="0"/>
              <a:t>, where model builders unconsciously process data in ways that affirm preexisting beliefs and hypotheses. In some cases, a model builder may actually keep training a model until it produces a result that aligns with their original hypothesis; this is called an </a:t>
            </a:r>
            <a:r>
              <a:rPr lang="en-US" sz="2000" b="1" dirty="0"/>
              <a:t>experimenter's bias</a:t>
            </a:r>
            <a:r>
              <a:rPr lang="en-US" sz="2000" dirty="0"/>
              <a:t>.</a:t>
            </a:r>
          </a:p>
          <a:p>
            <a:pPr lvl="1"/>
            <a:r>
              <a:rPr lang="en-US" sz="2000" b="1" dirty="0"/>
              <a:t>EXAMPLE</a:t>
            </a:r>
            <a:r>
              <a:rPr lang="en-US" sz="2000" dirty="0"/>
              <a:t>: An engineer is building a model that predicts aggressiveness in dogs based on a variety of features (height, weight, breed, environment). The engineer had an unpleasant encounter with a hyperactive toy poodle as a child, and ever since has associated the breed with aggression. When the trained model predicted most toy poodles to be relatively docile, the engineer retrained the model several more times until it produced a result showing smaller poodles to be more violent. </a:t>
            </a:r>
          </a:p>
          <a:p>
            <a:endParaRPr lang="en-US" b="1" dirty="0"/>
          </a:p>
        </p:txBody>
      </p:sp>
      <p:sp>
        <p:nvSpPr>
          <p:cNvPr id="4" name="Slide Number Placeholder 3"/>
          <p:cNvSpPr>
            <a:spLocks noGrp="1"/>
          </p:cNvSpPr>
          <p:nvPr>
            <p:ph type="sldNum" sz="quarter" idx="12"/>
          </p:nvPr>
        </p:nvSpPr>
        <p:spPr/>
        <p:txBody>
          <a:bodyPr/>
          <a:lstStyle/>
          <a:p>
            <a:fld id="{F734EBD7-C37D-4E59-92E8-FF630E7E72C6}" type="slidenum">
              <a:rPr lang="en-US" smtClean="0"/>
              <a:pPr/>
              <a:t>43</a:t>
            </a:fld>
            <a:endParaRPr lang="en-US" dirty="0"/>
          </a:p>
        </p:txBody>
      </p:sp>
    </p:spTree>
    <p:extLst>
      <p:ext uri="{BB962C8B-B14F-4D97-AF65-F5344CB8AC3E}">
        <p14:creationId xmlns:p14="http://schemas.microsoft.com/office/powerpoint/2010/main" val="287713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538D08-E50A-4926-BA63-375C242800C6}"/>
              </a:ext>
            </a:extLst>
          </p:cNvPr>
          <p:cNvSpPr>
            <a:spLocks noGrp="1"/>
          </p:cNvSpPr>
          <p:nvPr>
            <p:ph type="sldNum" sz="quarter" idx="12"/>
          </p:nvPr>
        </p:nvSpPr>
        <p:spPr/>
        <p:txBody>
          <a:bodyPr/>
          <a:lstStyle/>
          <a:p>
            <a:fld id="{F734EBD7-C37D-4E59-92E8-FF630E7E72C6}" type="slidenum">
              <a:rPr lang="sl-SI" smtClean="0"/>
              <a:pPr/>
              <a:t>44</a:t>
            </a:fld>
            <a:endParaRPr lang="sl-SI" dirty="0"/>
          </a:p>
        </p:txBody>
      </p:sp>
      <p:pic>
        <p:nvPicPr>
          <p:cNvPr id="6" name="Content Placeholder 5">
            <a:extLst>
              <a:ext uri="{FF2B5EF4-FFF2-40B4-BE49-F238E27FC236}">
                <a16:creationId xmlns:a16="http://schemas.microsoft.com/office/drawing/2014/main" id="{09B55351-537A-470A-BA54-399EEBB4B179}"/>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181802" y="0"/>
            <a:ext cx="8112125" cy="6799263"/>
          </a:xfrm>
        </p:spPr>
      </p:pic>
    </p:spTree>
    <p:extLst>
      <p:ext uri="{BB962C8B-B14F-4D97-AF65-F5344CB8AC3E}">
        <p14:creationId xmlns:p14="http://schemas.microsoft.com/office/powerpoint/2010/main" val="550877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769" y="13324"/>
            <a:ext cx="10515600" cy="1325563"/>
          </a:xfrm>
        </p:spPr>
        <p:txBody>
          <a:bodyPr>
            <a:normAutofit/>
          </a:bodyPr>
          <a:lstStyle/>
          <a:p>
            <a:r>
              <a:rPr lang="en-US" dirty="0"/>
              <a:t>Different levels of flexibility: example 1</a:t>
            </a:r>
          </a:p>
        </p:txBody>
      </p:sp>
      <p:sp>
        <p:nvSpPr>
          <p:cNvPr id="3" name="Slide Number Placeholder 2"/>
          <p:cNvSpPr>
            <a:spLocks noGrp="1"/>
          </p:cNvSpPr>
          <p:nvPr>
            <p:ph type="sldNum" sz="quarter" idx="12"/>
          </p:nvPr>
        </p:nvSpPr>
        <p:spPr/>
        <p:txBody>
          <a:bodyPr/>
          <a:lstStyle/>
          <a:p>
            <a:fld id="{F734EBD7-C37D-4E59-92E8-FF630E7E72C6}" type="slidenum">
              <a:rPr lang="en-US" smtClean="0"/>
              <a:pPr/>
              <a:t>5</a:t>
            </a:fld>
            <a:endParaRPr lang="en-US" dirty="0"/>
          </a:p>
        </p:txBody>
      </p:sp>
      <p:sp>
        <p:nvSpPr>
          <p:cNvPr id="5" name="TextBox 4"/>
          <p:cNvSpPr txBox="1"/>
          <p:nvPr/>
        </p:nvSpPr>
        <p:spPr>
          <a:xfrm>
            <a:off x="2401088" y="4967148"/>
            <a:ext cx="3429000" cy="1754327"/>
          </a:xfrm>
          <a:prstGeom prst="rect">
            <a:avLst/>
          </a:prstGeom>
          <a:noFill/>
        </p:spPr>
        <p:txBody>
          <a:bodyPr wrap="square" rtlCol="0">
            <a:spAutoFit/>
          </a:bodyPr>
          <a:lstStyle/>
          <a:p>
            <a:r>
              <a:rPr lang="en-US" u="sng" dirty="0"/>
              <a:t>LEFT</a:t>
            </a:r>
          </a:p>
          <a:p>
            <a:r>
              <a:rPr lang="en-US" dirty="0"/>
              <a:t>Black: Truth</a:t>
            </a:r>
          </a:p>
          <a:p>
            <a:r>
              <a:rPr lang="en-US" dirty="0">
                <a:solidFill>
                  <a:srgbClr val="FF6600"/>
                </a:solidFill>
              </a:rPr>
              <a:t>Orange:</a:t>
            </a:r>
            <a:r>
              <a:rPr lang="en-US" dirty="0"/>
              <a:t> Linear Estimate</a:t>
            </a:r>
          </a:p>
          <a:p>
            <a:r>
              <a:rPr lang="en-US" dirty="0">
                <a:solidFill>
                  <a:srgbClr val="3366FF"/>
                </a:solidFill>
              </a:rPr>
              <a:t>Blue</a:t>
            </a:r>
            <a:r>
              <a:rPr lang="en-US" dirty="0"/>
              <a:t>:  smoothing spline </a:t>
            </a:r>
          </a:p>
          <a:p>
            <a:r>
              <a:rPr lang="en-US" dirty="0">
                <a:solidFill>
                  <a:srgbClr val="008000"/>
                </a:solidFill>
              </a:rPr>
              <a:t>Green</a:t>
            </a:r>
            <a:r>
              <a:rPr lang="en-US" dirty="0"/>
              <a:t>:  smoothing spline (more flexible)</a:t>
            </a:r>
          </a:p>
        </p:txBody>
      </p:sp>
      <p:pic>
        <p:nvPicPr>
          <p:cNvPr id="6" name="Picture 5" descr="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63" y="935392"/>
            <a:ext cx="10011600" cy="4115880"/>
          </a:xfrm>
          <a:prstGeom prst="rect">
            <a:avLst/>
          </a:prstGeom>
        </p:spPr>
      </p:pic>
      <p:sp>
        <p:nvSpPr>
          <p:cNvPr id="7" name="TextBox 6"/>
          <p:cNvSpPr txBox="1"/>
          <p:nvPr/>
        </p:nvSpPr>
        <p:spPr>
          <a:xfrm>
            <a:off x="7140728" y="5152459"/>
            <a:ext cx="3429000" cy="1477328"/>
          </a:xfrm>
          <a:prstGeom prst="rect">
            <a:avLst/>
          </a:prstGeom>
          <a:noFill/>
        </p:spPr>
        <p:txBody>
          <a:bodyPr wrap="square" rtlCol="0">
            <a:spAutoFit/>
          </a:bodyPr>
          <a:lstStyle/>
          <a:p>
            <a:r>
              <a:rPr lang="en-US" u="sng" dirty="0"/>
              <a:t>RIGHT</a:t>
            </a:r>
          </a:p>
          <a:p>
            <a:r>
              <a:rPr lang="en-US" dirty="0">
                <a:solidFill>
                  <a:srgbClr val="FF0000"/>
                </a:solidFill>
              </a:rPr>
              <a:t>RED</a:t>
            </a:r>
            <a:r>
              <a:rPr lang="en-US" dirty="0"/>
              <a:t>: Test MS</a:t>
            </a:r>
          </a:p>
          <a:p>
            <a:r>
              <a:rPr lang="en-US" dirty="0">
                <a:solidFill>
                  <a:schemeClr val="accent1"/>
                </a:solidFill>
              </a:rPr>
              <a:t>Grey</a:t>
            </a:r>
            <a:r>
              <a:rPr lang="en-US" dirty="0"/>
              <a:t>: Training MSE</a:t>
            </a:r>
          </a:p>
          <a:p>
            <a:r>
              <a:rPr lang="en-US" dirty="0"/>
              <a:t>Dashed:  Minimum possible test MSE (irreducible error)</a:t>
            </a:r>
          </a:p>
        </p:txBody>
      </p:sp>
    </p:spTree>
    <p:extLst>
      <p:ext uri="{BB962C8B-B14F-4D97-AF65-F5344CB8AC3E}">
        <p14:creationId xmlns:p14="http://schemas.microsoft.com/office/powerpoint/2010/main" val="1334482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0515600" cy="1325563"/>
          </a:xfrm>
        </p:spPr>
        <p:txBody>
          <a:bodyPr>
            <a:normAutofit/>
          </a:bodyPr>
          <a:lstStyle/>
          <a:p>
            <a:r>
              <a:rPr lang="en-US" dirty="0"/>
              <a:t>Different levels of flexibility: example 2</a:t>
            </a:r>
          </a:p>
        </p:txBody>
      </p:sp>
      <p:sp>
        <p:nvSpPr>
          <p:cNvPr id="3" name="Slide Number Placeholder 2"/>
          <p:cNvSpPr>
            <a:spLocks noGrp="1"/>
          </p:cNvSpPr>
          <p:nvPr>
            <p:ph type="sldNum" sz="quarter" idx="12"/>
          </p:nvPr>
        </p:nvSpPr>
        <p:spPr/>
        <p:txBody>
          <a:bodyPr/>
          <a:lstStyle/>
          <a:p>
            <a:fld id="{F734EBD7-C37D-4E59-92E8-FF630E7E72C6}" type="slidenum">
              <a:rPr lang="en-US" smtClean="0"/>
              <a:pPr/>
              <a:t>6</a:t>
            </a:fld>
            <a:endParaRPr lang="en-US" dirty="0"/>
          </a:p>
        </p:txBody>
      </p:sp>
      <p:pic>
        <p:nvPicPr>
          <p:cNvPr id="4" name="Picture 3" descr="2.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672" y="1097280"/>
            <a:ext cx="10179512" cy="4035972"/>
          </a:xfrm>
          <a:prstGeom prst="rect">
            <a:avLst/>
          </a:prstGeom>
        </p:spPr>
      </p:pic>
      <p:sp>
        <p:nvSpPr>
          <p:cNvPr id="6" name="TextBox 5"/>
          <p:cNvSpPr txBox="1"/>
          <p:nvPr/>
        </p:nvSpPr>
        <p:spPr>
          <a:xfrm>
            <a:off x="6757626" y="4967148"/>
            <a:ext cx="3705948" cy="1477328"/>
          </a:xfrm>
          <a:prstGeom prst="rect">
            <a:avLst/>
          </a:prstGeom>
          <a:noFill/>
        </p:spPr>
        <p:txBody>
          <a:bodyPr wrap="square" rtlCol="0">
            <a:spAutoFit/>
          </a:bodyPr>
          <a:lstStyle/>
          <a:p>
            <a:r>
              <a:rPr lang="en-US" u="sng" dirty="0"/>
              <a:t>RIGHT</a:t>
            </a:r>
          </a:p>
          <a:p>
            <a:r>
              <a:rPr lang="en-US" dirty="0">
                <a:solidFill>
                  <a:srgbClr val="FF0000"/>
                </a:solidFill>
              </a:rPr>
              <a:t>RED</a:t>
            </a:r>
            <a:r>
              <a:rPr lang="en-US" dirty="0"/>
              <a:t>: Test MSE</a:t>
            </a:r>
          </a:p>
          <a:p>
            <a:r>
              <a:rPr lang="en-US" dirty="0">
                <a:solidFill>
                  <a:schemeClr val="accent1"/>
                </a:solidFill>
              </a:rPr>
              <a:t>Grey</a:t>
            </a:r>
            <a:r>
              <a:rPr lang="en-US" dirty="0"/>
              <a:t>: Training MSE</a:t>
            </a:r>
          </a:p>
          <a:p>
            <a:r>
              <a:rPr lang="en-US" dirty="0"/>
              <a:t>Dashed:  Minimum possible test MSE (irreducible error)</a:t>
            </a:r>
          </a:p>
        </p:txBody>
      </p:sp>
      <p:pic>
        <p:nvPicPr>
          <p:cNvPr id="7" name="Picture 6">
            <a:extLst>
              <a:ext uri="{FF2B5EF4-FFF2-40B4-BE49-F238E27FC236}">
                <a16:creationId xmlns:a16="http://schemas.microsoft.com/office/drawing/2014/main" id="{B830CBC8-8A08-4149-BA17-66D04838244E}"/>
              </a:ext>
            </a:extLst>
          </p:cNvPr>
          <p:cNvPicPr>
            <a:picLocks noChangeAspect="1"/>
          </p:cNvPicPr>
          <p:nvPr/>
        </p:nvPicPr>
        <p:blipFill rotWithShape="1">
          <a:blip r:embed="rId3"/>
          <a:srcRect r="52744"/>
          <a:stretch/>
        </p:blipFill>
        <p:spPr>
          <a:xfrm>
            <a:off x="767226" y="1097280"/>
            <a:ext cx="4811202" cy="4035902"/>
          </a:xfrm>
          <a:prstGeom prst="rect">
            <a:avLst/>
          </a:prstGeom>
        </p:spPr>
      </p:pic>
      <p:sp>
        <p:nvSpPr>
          <p:cNvPr id="5" name="TextBox 4"/>
          <p:cNvSpPr txBox="1"/>
          <p:nvPr/>
        </p:nvSpPr>
        <p:spPr>
          <a:xfrm>
            <a:off x="1448851" y="4967148"/>
            <a:ext cx="3429000" cy="1754327"/>
          </a:xfrm>
          <a:prstGeom prst="rect">
            <a:avLst/>
          </a:prstGeom>
          <a:noFill/>
        </p:spPr>
        <p:txBody>
          <a:bodyPr wrap="square" rtlCol="0">
            <a:spAutoFit/>
          </a:bodyPr>
          <a:lstStyle/>
          <a:p>
            <a:r>
              <a:rPr lang="en-US" u="sng" dirty="0"/>
              <a:t>LEFT</a:t>
            </a:r>
          </a:p>
          <a:p>
            <a:r>
              <a:rPr lang="en-US" dirty="0"/>
              <a:t>Black: Truth</a:t>
            </a:r>
          </a:p>
          <a:p>
            <a:r>
              <a:rPr lang="en-US" dirty="0">
                <a:solidFill>
                  <a:srgbClr val="FF6600"/>
                </a:solidFill>
              </a:rPr>
              <a:t>Orange:</a:t>
            </a:r>
            <a:r>
              <a:rPr lang="en-US" dirty="0"/>
              <a:t> Linear Estimate</a:t>
            </a:r>
          </a:p>
          <a:p>
            <a:r>
              <a:rPr lang="en-US" dirty="0">
                <a:solidFill>
                  <a:srgbClr val="3366FF"/>
                </a:solidFill>
              </a:rPr>
              <a:t>Blue</a:t>
            </a:r>
            <a:r>
              <a:rPr lang="en-US" dirty="0"/>
              <a:t>:  smoothing spline</a:t>
            </a:r>
          </a:p>
          <a:p>
            <a:r>
              <a:rPr lang="en-US" dirty="0">
                <a:solidFill>
                  <a:srgbClr val="008000"/>
                </a:solidFill>
              </a:rPr>
              <a:t>Green</a:t>
            </a:r>
            <a:r>
              <a:rPr lang="en-US" dirty="0"/>
              <a:t>:  smoothing spline (more flexible)</a:t>
            </a:r>
          </a:p>
        </p:txBody>
      </p:sp>
    </p:spTree>
    <p:extLst>
      <p:ext uri="{BB962C8B-B14F-4D97-AF65-F5344CB8AC3E}">
        <p14:creationId xmlns:p14="http://schemas.microsoft.com/office/powerpoint/2010/main" val="136984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296D84-CCC7-4113-866D-88EFAA658F0D}"/>
              </a:ext>
            </a:extLst>
          </p:cNvPr>
          <p:cNvPicPr>
            <a:picLocks noChangeAspect="1"/>
          </p:cNvPicPr>
          <p:nvPr/>
        </p:nvPicPr>
        <p:blipFill>
          <a:blip r:embed="rId2"/>
          <a:stretch>
            <a:fillRect/>
          </a:stretch>
        </p:blipFill>
        <p:spPr>
          <a:xfrm>
            <a:off x="838200" y="927595"/>
            <a:ext cx="9967824" cy="3968840"/>
          </a:xfrm>
          <a:prstGeom prst="rect">
            <a:avLst/>
          </a:prstGeom>
        </p:spPr>
      </p:pic>
      <p:sp>
        <p:nvSpPr>
          <p:cNvPr id="2" name="Title 1"/>
          <p:cNvSpPr>
            <a:spLocks noGrp="1"/>
          </p:cNvSpPr>
          <p:nvPr>
            <p:ph type="title"/>
          </p:nvPr>
        </p:nvSpPr>
        <p:spPr>
          <a:xfrm>
            <a:off x="838200" y="-51084"/>
            <a:ext cx="10515600" cy="1325563"/>
          </a:xfrm>
        </p:spPr>
        <p:txBody>
          <a:bodyPr>
            <a:normAutofit/>
          </a:bodyPr>
          <a:lstStyle/>
          <a:p>
            <a:r>
              <a:rPr lang="en-US" dirty="0"/>
              <a:t>Different levels of flexibility: example 3</a:t>
            </a:r>
          </a:p>
        </p:txBody>
      </p:sp>
      <p:sp>
        <p:nvSpPr>
          <p:cNvPr id="3" name="Slide Number Placeholder 2"/>
          <p:cNvSpPr>
            <a:spLocks noGrp="1"/>
          </p:cNvSpPr>
          <p:nvPr>
            <p:ph type="sldNum" sz="quarter" idx="12"/>
          </p:nvPr>
        </p:nvSpPr>
        <p:spPr/>
        <p:txBody>
          <a:bodyPr/>
          <a:lstStyle/>
          <a:p>
            <a:fld id="{F734EBD7-C37D-4E59-92E8-FF630E7E72C6}" type="slidenum">
              <a:rPr lang="en-US" smtClean="0"/>
              <a:pPr/>
              <a:t>7</a:t>
            </a:fld>
            <a:endParaRPr lang="en-US" dirty="0"/>
          </a:p>
        </p:txBody>
      </p:sp>
      <p:pic>
        <p:nvPicPr>
          <p:cNvPr id="4" name="Picture 3" descr="2.11.png"/>
          <p:cNvPicPr>
            <a:picLocks noChangeAspect="1"/>
          </p:cNvPicPr>
          <p:nvPr/>
        </p:nvPicPr>
        <p:blipFill rotWithShape="1">
          <a:blip r:embed="rId3">
            <a:extLst>
              <a:ext uri="{28A0092B-C50C-407E-A947-70E740481C1C}">
                <a14:useLocalDpi xmlns:a14="http://schemas.microsoft.com/office/drawing/2010/main" val="0"/>
              </a:ext>
            </a:extLst>
          </a:blip>
          <a:srcRect r="51149"/>
          <a:stretch/>
        </p:blipFill>
        <p:spPr>
          <a:xfrm>
            <a:off x="791467" y="927595"/>
            <a:ext cx="4868917" cy="3966022"/>
          </a:xfrm>
          <a:prstGeom prst="rect">
            <a:avLst/>
          </a:prstGeom>
        </p:spPr>
      </p:pic>
      <p:sp>
        <p:nvSpPr>
          <p:cNvPr id="5" name="TextBox 4"/>
          <p:cNvSpPr txBox="1"/>
          <p:nvPr/>
        </p:nvSpPr>
        <p:spPr>
          <a:xfrm>
            <a:off x="1947042" y="4847272"/>
            <a:ext cx="4087998" cy="1477328"/>
          </a:xfrm>
          <a:prstGeom prst="rect">
            <a:avLst/>
          </a:prstGeom>
          <a:noFill/>
        </p:spPr>
        <p:txBody>
          <a:bodyPr wrap="square" rtlCol="0">
            <a:spAutoFit/>
          </a:bodyPr>
          <a:lstStyle/>
          <a:p>
            <a:r>
              <a:rPr lang="en-US" u="sng" dirty="0"/>
              <a:t>LEFT</a:t>
            </a:r>
          </a:p>
          <a:p>
            <a:r>
              <a:rPr lang="en-US" dirty="0"/>
              <a:t>Black: Truth</a:t>
            </a:r>
          </a:p>
          <a:p>
            <a:r>
              <a:rPr lang="en-US" dirty="0">
                <a:solidFill>
                  <a:srgbClr val="FF6600"/>
                </a:solidFill>
              </a:rPr>
              <a:t>Orange:</a:t>
            </a:r>
            <a:r>
              <a:rPr lang="en-US" dirty="0"/>
              <a:t> Linear Estimate</a:t>
            </a:r>
          </a:p>
          <a:p>
            <a:r>
              <a:rPr lang="en-US" dirty="0">
                <a:solidFill>
                  <a:srgbClr val="3366FF"/>
                </a:solidFill>
              </a:rPr>
              <a:t>Blue</a:t>
            </a:r>
            <a:r>
              <a:rPr lang="en-US" dirty="0"/>
              <a:t>:  smoothing spline</a:t>
            </a:r>
          </a:p>
          <a:p>
            <a:r>
              <a:rPr lang="en-US" dirty="0">
                <a:solidFill>
                  <a:srgbClr val="008000"/>
                </a:solidFill>
              </a:rPr>
              <a:t>Green</a:t>
            </a:r>
            <a:r>
              <a:rPr lang="en-US" dirty="0"/>
              <a:t>:  smoothing spline (more flexible)</a:t>
            </a:r>
          </a:p>
        </p:txBody>
      </p:sp>
      <p:sp>
        <p:nvSpPr>
          <p:cNvPr id="6" name="TextBox 5"/>
          <p:cNvSpPr txBox="1"/>
          <p:nvPr/>
        </p:nvSpPr>
        <p:spPr>
          <a:xfrm>
            <a:off x="6531617" y="4847271"/>
            <a:ext cx="3861012" cy="1477328"/>
          </a:xfrm>
          <a:prstGeom prst="rect">
            <a:avLst/>
          </a:prstGeom>
          <a:noFill/>
        </p:spPr>
        <p:txBody>
          <a:bodyPr wrap="square" rtlCol="0">
            <a:spAutoFit/>
          </a:bodyPr>
          <a:lstStyle/>
          <a:p>
            <a:r>
              <a:rPr lang="en-US" u="sng" dirty="0"/>
              <a:t>RIGHT</a:t>
            </a:r>
          </a:p>
          <a:p>
            <a:r>
              <a:rPr lang="en-US" dirty="0">
                <a:solidFill>
                  <a:srgbClr val="FF0000"/>
                </a:solidFill>
              </a:rPr>
              <a:t>RED</a:t>
            </a:r>
            <a:r>
              <a:rPr lang="en-US" dirty="0"/>
              <a:t>: Test MSE</a:t>
            </a:r>
          </a:p>
          <a:p>
            <a:r>
              <a:rPr lang="en-US" dirty="0">
                <a:solidFill>
                  <a:schemeClr val="accent1"/>
                </a:solidFill>
              </a:rPr>
              <a:t>Grey</a:t>
            </a:r>
            <a:r>
              <a:rPr lang="en-US" dirty="0"/>
              <a:t>: Training MSE</a:t>
            </a:r>
          </a:p>
          <a:p>
            <a:r>
              <a:rPr lang="en-US" dirty="0"/>
              <a:t>Dashed:  Minimum possible test MSE (irreducible error)</a:t>
            </a:r>
          </a:p>
        </p:txBody>
      </p:sp>
    </p:spTree>
    <p:extLst>
      <p:ext uri="{BB962C8B-B14F-4D97-AF65-F5344CB8AC3E}">
        <p14:creationId xmlns:p14="http://schemas.microsoft.com/office/powerpoint/2010/main" val="96583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 variance trade-off</a:t>
            </a:r>
          </a:p>
        </p:txBody>
      </p:sp>
      <p:sp>
        <p:nvSpPr>
          <p:cNvPr id="3" name="Content Placeholder 2"/>
          <p:cNvSpPr>
            <a:spLocks noGrp="1"/>
          </p:cNvSpPr>
          <p:nvPr>
            <p:ph idx="1"/>
          </p:nvPr>
        </p:nvSpPr>
        <p:spPr/>
        <p:txBody>
          <a:bodyPr>
            <a:normAutofit/>
          </a:bodyPr>
          <a:lstStyle/>
          <a:p>
            <a:pPr algn="just"/>
            <a:r>
              <a:rPr lang="en-US" sz="2400" dirty="0"/>
              <a:t>The previous graphs of test versus training MSE’s illustrates a very important trade-off that governs the choice of statistical learning methods.</a:t>
            </a:r>
          </a:p>
          <a:p>
            <a:pPr algn="just"/>
            <a:endParaRPr lang="en-US" sz="2400" dirty="0"/>
          </a:p>
          <a:p>
            <a:pPr algn="just"/>
            <a:r>
              <a:rPr lang="en-US" sz="2400" dirty="0"/>
              <a:t>There are always two competing forces that govern the choice of learning method, i.e. bias and variance.</a:t>
            </a:r>
          </a:p>
          <a:p>
            <a:endParaRPr lang="en-US" sz="2400" dirty="0"/>
          </a:p>
        </p:txBody>
      </p:sp>
      <p:sp>
        <p:nvSpPr>
          <p:cNvPr id="4" name="Slide Number Placeholder 3"/>
          <p:cNvSpPr>
            <a:spLocks noGrp="1"/>
          </p:cNvSpPr>
          <p:nvPr>
            <p:ph type="sldNum" sz="quarter" idx="12"/>
          </p:nvPr>
        </p:nvSpPr>
        <p:spPr/>
        <p:txBody>
          <a:bodyPr/>
          <a:lstStyle/>
          <a:p>
            <a:fld id="{F734EBD7-C37D-4E59-92E8-FF630E7E72C6}" type="slidenum">
              <a:rPr lang="en-US" smtClean="0"/>
              <a:pPr/>
              <a:t>8</a:t>
            </a:fld>
            <a:endParaRPr lang="en-US" dirty="0"/>
          </a:p>
        </p:txBody>
      </p:sp>
    </p:spTree>
    <p:extLst>
      <p:ext uri="{BB962C8B-B14F-4D97-AF65-F5344CB8AC3E}">
        <p14:creationId xmlns:p14="http://schemas.microsoft.com/office/powerpoint/2010/main" val="305273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of learning methods</a:t>
            </a:r>
          </a:p>
        </p:txBody>
      </p:sp>
      <p:sp>
        <p:nvSpPr>
          <p:cNvPr id="3" name="Content Placeholder 2"/>
          <p:cNvSpPr>
            <a:spLocks noGrp="1"/>
          </p:cNvSpPr>
          <p:nvPr>
            <p:ph idx="1"/>
          </p:nvPr>
        </p:nvSpPr>
        <p:spPr/>
        <p:txBody>
          <a:bodyPr>
            <a:normAutofit fontScale="92500" lnSpcReduction="20000"/>
          </a:bodyPr>
          <a:lstStyle/>
          <a:p>
            <a:r>
              <a:rPr lang="en-US" sz="2400" dirty="0"/>
              <a:t>Bias in general: inclination or prejudice for or against one person or group, especially in a way considered to be unfair.</a:t>
            </a:r>
          </a:p>
          <a:p>
            <a:pPr algn="just">
              <a:lnSpc>
                <a:spcPct val="90000"/>
              </a:lnSpc>
            </a:pPr>
            <a:endParaRPr lang="en-US" sz="2400" dirty="0"/>
          </a:p>
          <a:p>
            <a:pPr algn="just">
              <a:lnSpc>
                <a:spcPct val="90000"/>
              </a:lnSpc>
            </a:pPr>
            <a:r>
              <a:rPr lang="en-US" sz="2400" dirty="0"/>
              <a:t>Bias in ML refers to the error that is introduced by modeling a real-life problem (that is usually extremely complicated) by a much simpler problem.</a:t>
            </a:r>
            <a:endParaRPr lang="en-SI" sz="2400" dirty="0"/>
          </a:p>
          <a:p>
            <a:pPr>
              <a:lnSpc>
                <a:spcPct val="90000"/>
              </a:lnSpc>
            </a:pPr>
            <a:r>
              <a:rPr lang="en-SI" sz="2400" dirty="0"/>
              <a:t>A common definition of  b</a:t>
            </a:r>
            <a:r>
              <a:rPr lang="en-US" sz="2400" dirty="0" err="1"/>
              <a:t>ias</a:t>
            </a:r>
            <a:r>
              <a:rPr lang="en-SI" sz="2400" dirty="0"/>
              <a:t>: </a:t>
            </a:r>
            <a:br>
              <a:rPr lang="en-SI" sz="2400" dirty="0"/>
            </a:br>
            <a:br>
              <a:rPr lang="en-SI" sz="2400" dirty="0"/>
            </a:br>
            <a:r>
              <a:rPr lang="en-SI" sz="2400" dirty="0"/>
              <a:t>	Bias </a:t>
            </a:r>
            <a:r>
              <a:rPr lang="en-US" sz="2400" dirty="0"/>
              <a:t>= E[Y]-f(x)</a:t>
            </a:r>
            <a:r>
              <a:rPr lang="en-US" sz="2400" baseline="30000" dirty="0"/>
              <a:t> </a:t>
            </a:r>
            <a:endParaRPr lang="en-SI" sz="2400" baseline="30000" dirty="0"/>
          </a:p>
          <a:p>
            <a:pPr algn="just">
              <a:lnSpc>
                <a:spcPct val="90000"/>
              </a:lnSpc>
            </a:pPr>
            <a:endParaRPr lang="en-SI" sz="2400" dirty="0"/>
          </a:p>
          <a:p>
            <a:pPr algn="just">
              <a:lnSpc>
                <a:spcPct val="90000"/>
              </a:lnSpc>
            </a:pPr>
            <a:r>
              <a:rPr lang="en-US" sz="2400" dirty="0"/>
              <a:t>For example, linear regression assumes that there is a linear relationship between Y and X. It is unlikely that, in real life, the relationship is exactly linear so some bias will be present.</a:t>
            </a:r>
          </a:p>
          <a:p>
            <a:pPr algn="just">
              <a:lnSpc>
                <a:spcPct val="90000"/>
              </a:lnSpc>
            </a:pPr>
            <a:endParaRPr lang="en-US" sz="2400" dirty="0"/>
          </a:p>
          <a:p>
            <a:pPr algn="just">
              <a:lnSpc>
                <a:spcPct val="90000"/>
              </a:lnSpc>
            </a:pPr>
            <a:r>
              <a:rPr lang="en-US" sz="2400" dirty="0"/>
              <a:t>The more flexible/complex a method is the less bias it will generally have. </a:t>
            </a:r>
          </a:p>
          <a:p>
            <a:endParaRPr lang="en-US" sz="2400" dirty="0"/>
          </a:p>
        </p:txBody>
      </p:sp>
      <p:sp>
        <p:nvSpPr>
          <p:cNvPr id="4" name="Slide Number Placeholder 3"/>
          <p:cNvSpPr>
            <a:spLocks noGrp="1"/>
          </p:cNvSpPr>
          <p:nvPr>
            <p:ph type="sldNum" sz="quarter" idx="12"/>
          </p:nvPr>
        </p:nvSpPr>
        <p:spPr/>
        <p:txBody>
          <a:bodyPr/>
          <a:lstStyle/>
          <a:p>
            <a:fld id="{F734EBD7-C37D-4E59-92E8-FF630E7E72C6}" type="slidenum">
              <a:rPr lang="en-US" smtClean="0"/>
              <a:pPr/>
              <a:t>9</a:t>
            </a:fld>
            <a:endParaRPr lang="en-US" dirty="0"/>
          </a:p>
        </p:txBody>
      </p:sp>
    </p:spTree>
    <p:extLst>
      <p:ext uri="{BB962C8B-B14F-4D97-AF65-F5344CB8AC3E}">
        <p14:creationId xmlns:p14="http://schemas.microsoft.com/office/powerpoint/2010/main" val="48906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19796</TotalTime>
  <Words>3392</Words>
  <Application>Microsoft Office PowerPoint</Application>
  <PresentationFormat>Widescreen</PresentationFormat>
  <Paragraphs>279</Paragraphs>
  <Slides>44</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1" baseType="lpstr">
      <vt:lpstr>Arial</vt:lpstr>
      <vt:lpstr>Calibri</vt:lpstr>
      <vt:lpstr>Calibri Light</vt:lpstr>
      <vt:lpstr>Cambria Math</vt:lpstr>
      <vt:lpstr>Wingdings</vt:lpstr>
      <vt:lpstr>Office Theme</vt:lpstr>
      <vt:lpstr>Equation</vt:lpstr>
      <vt:lpstr>Bias, variance and predictive models</vt:lpstr>
      <vt:lpstr>Contents</vt:lpstr>
      <vt:lpstr>A generalization problem</vt:lpstr>
      <vt:lpstr>Training vs. test error</vt:lpstr>
      <vt:lpstr>Different levels of flexibility: example 1</vt:lpstr>
      <vt:lpstr>Different levels of flexibility: example 2</vt:lpstr>
      <vt:lpstr>Different levels of flexibility: example 3</vt:lpstr>
      <vt:lpstr>Bias - variance trade-off</vt:lpstr>
      <vt:lpstr>Bias of learning methods</vt:lpstr>
      <vt:lpstr>Variance of learning methods</vt:lpstr>
      <vt:lpstr>Bias-variance illustration</vt:lpstr>
      <vt:lpstr>The trade-off?</vt:lpstr>
      <vt:lpstr>Test MSE,  bias and  variance</vt:lpstr>
      <vt:lpstr>Bayes classifier</vt:lpstr>
      <vt:lpstr>Bayes error rate</vt:lpstr>
      <vt:lpstr>Bayes optimal  classifier</vt:lpstr>
      <vt:lpstr>Bayes classifier approximations</vt:lpstr>
      <vt:lpstr>K-Nearest Neighbors (KNN)</vt:lpstr>
      <vt:lpstr>KNN example with k = 3</vt:lpstr>
      <vt:lpstr>K-NN classifier</vt:lpstr>
      <vt:lpstr>Simulated data:  K = 10</vt:lpstr>
      <vt:lpstr>K = 1 and K = 100</vt:lpstr>
      <vt:lpstr>Training vs. test error rates on the simulated data</vt:lpstr>
      <vt:lpstr>A fundamental picture</vt:lpstr>
      <vt:lpstr>The double descent curve</vt:lpstr>
      <vt:lpstr>PowerPoint Presentation</vt:lpstr>
      <vt:lpstr>K-nearest neighbor for regression</vt:lpstr>
      <vt:lpstr>KNN Fits for k =1 and k = 9</vt:lpstr>
      <vt:lpstr>KNN fits in one dimension (k =1 and k = 9)</vt:lpstr>
      <vt:lpstr>Choice of k in KNN</vt:lpstr>
      <vt:lpstr>Example: two moons dataset </vt:lpstr>
      <vt:lpstr>KNN is not so good in high dimensional situations</vt:lpstr>
      <vt:lpstr>Speeding up KNN algorithm </vt:lpstr>
      <vt:lpstr>Word bias have several meanings</vt:lpstr>
      <vt:lpstr>Ethical consideration of social and cognitive bias in ML models</vt:lpstr>
      <vt:lpstr>Biases in the data</vt:lpstr>
      <vt:lpstr>Reporting bias</vt:lpstr>
      <vt:lpstr>Automation bias</vt:lpstr>
      <vt:lpstr>Selection bias</vt:lpstr>
      <vt:lpstr>Selection bias variants</vt:lpstr>
      <vt:lpstr>PowerPoint Presentation</vt:lpstr>
      <vt:lpstr>Group attribution bias</vt:lpstr>
      <vt:lpstr>Implicit bias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04 Bias, variance and predictive models</dc:title>
  <dc:creator>Marko Robnik-Šikonja</dc:creator>
  <cp:lastModifiedBy>Robnik Šikonja, Marko</cp:lastModifiedBy>
  <cp:revision>176</cp:revision>
  <dcterms:created xsi:type="dcterms:W3CDTF">2016-10-05T04:55:21Z</dcterms:created>
  <dcterms:modified xsi:type="dcterms:W3CDTF">2025-10-19T16:48:06Z</dcterms:modified>
</cp:coreProperties>
</file>